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2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3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14.xml" ContentType="application/vnd.openxmlformats-officedocument.presentationml.notesSlide+xml"/>
  <Override PartName="/ppt/tags/tag3.xml" ContentType="application/vnd.openxmlformats-officedocument.presentationml.tags+xml"/>
  <Override PartName="/ppt/notesSlides/notesSlide15.xml" ContentType="application/vnd.openxmlformats-officedocument.presentationml.notesSlide+xml"/>
  <Override PartName="/ppt/tags/tag4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40"/>
  </p:notesMasterIdLst>
  <p:handoutMasterIdLst>
    <p:handoutMasterId r:id="rId41"/>
  </p:handoutMasterIdLst>
  <p:sldIdLst>
    <p:sldId id="598" r:id="rId2"/>
    <p:sldId id="915" r:id="rId3"/>
    <p:sldId id="928" r:id="rId4"/>
    <p:sldId id="848" r:id="rId5"/>
    <p:sldId id="922" r:id="rId6"/>
    <p:sldId id="917" r:id="rId7"/>
    <p:sldId id="785" r:id="rId8"/>
    <p:sldId id="885" r:id="rId9"/>
    <p:sldId id="886" r:id="rId10"/>
    <p:sldId id="934" r:id="rId11"/>
    <p:sldId id="918" r:id="rId12"/>
    <p:sldId id="930" r:id="rId13"/>
    <p:sldId id="925" r:id="rId14"/>
    <p:sldId id="931" r:id="rId15"/>
    <p:sldId id="932" r:id="rId16"/>
    <p:sldId id="923" r:id="rId17"/>
    <p:sldId id="919" r:id="rId18"/>
    <p:sldId id="889" r:id="rId19"/>
    <p:sldId id="890" r:id="rId20"/>
    <p:sldId id="893" r:id="rId21"/>
    <p:sldId id="937" r:id="rId22"/>
    <p:sldId id="927" r:id="rId23"/>
    <p:sldId id="894" r:id="rId24"/>
    <p:sldId id="935" r:id="rId25"/>
    <p:sldId id="892" r:id="rId26"/>
    <p:sldId id="900" r:id="rId27"/>
    <p:sldId id="933" r:id="rId28"/>
    <p:sldId id="920" r:id="rId29"/>
    <p:sldId id="914" r:id="rId30"/>
    <p:sldId id="911" r:id="rId31"/>
    <p:sldId id="909" r:id="rId32"/>
    <p:sldId id="902" r:id="rId33"/>
    <p:sldId id="912" r:id="rId34"/>
    <p:sldId id="921" r:id="rId35"/>
    <p:sldId id="913" r:id="rId36"/>
    <p:sldId id="903" r:id="rId37"/>
    <p:sldId id="916" r:id="rId38"/>
    <p:sldId id="904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Wolinsky" initials="DW" lastIdx="1" clrIdx="0">
    <p:extLst>
      <p:ext uri="{19B8F6BF-5375-455C-9EA6-DF929625EA0E}">
        <p15:presenceInfo xmlns:p15="http://schemas.microsoft.com/office/powerpoint/2012/main" userId="36897cda014cef3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5F43"/>
    <a:srgbClr val="D38261"/>
    <a:srgbClr val="417B84"/>
    <a:srgbClr val="9E4242"/>
    <a:srgbClr val="0E57C4"/>
    <a:srgbClr val="83A988"/>
    <a:srgbClr val="4B6D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9" autoAdjust="0"/>
    <p:restoredTop sz="81108" autoAdjust="0"/>
  </p:normalViewPr>
  <p:slideViewPr>
    <p:cSldViewPr>
      <p:cViewPr varScale="1">
        <p:scale>
          <a:sx n="72" d="100"/>
          <a:sy n="72" d="100"/>
        </p:scale>
        <p:origin x="1923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6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2568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4-09-29T10:44:43.052" idx="1">
    <p:pos x="10" y="1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4-09-29T10:44:43.052" idx="1">
    <p:pos x="10" y="1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4-09-29T10:44:43.052" idx="1">
    <p:pos x="10" y="1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980C1-EE00-4835-ADDB-05E838696B0B}" type="datetimeFigureOut">
              <a:rPr lang="en-US" smtClean="0"/>
              <a:t>10/5/2014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E491EB-2AEB-4E61-9576-37286AD4D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91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08CCA-316A-4776-9EFF-E3CE5E109FD5}" type="datetimeFigureOut">
              <a:rPr lang="en-US" smtClean="0"/>
              <a:t>10/5/2014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DC01E6-97FF-4894-B9B7-17479C33A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24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004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188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11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153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9307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928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6851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227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1063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5773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2000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23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9521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8935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8159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6733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5404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7934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8242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6323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284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4038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8684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1743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393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8955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2977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5427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0540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9283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2515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094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619" y="6096000"/>
            <a:ext cx="705381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620000" cy="5257800"/>
          </a:xfrm>
        </p:spPr>
        <p:txBody>
          <a:bodyPr/>
          <a:lstStyle>
            <a:lvl1pPr marL="3429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29DD1"/>
              </a:buClr>
              <a:buSzTx/>
              <a:buFont typeface="Arial" pitchFamily="34" charset="0"/>
              <a:buChar char="•"/>
              <a:tabLst/>
              <a:defRPr sz="2600"/>
            </a:lvl1pPr>
            <a:lvl2pPr marL="64008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7FD5"/>
              </a:buClr>
              <a:buSzTx/>
              <a:buFont typeface="Arial" pitchFamily="34" charset="0"/>
              <a:buChar char="•"/>
              <a:tabLst/>
              <a:defRPr sz="2400"/>
            </a:lvl2pPr>
            <a:lvl3pPr marL="100584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7F8FA9"/>
              </a:buClr>
              <a:buSzTx/>
              <a:buFont typeface="Arial" pitchFamily="34" charset="0"/>
              <a:buChar char="•"/>
              <a:tabLst/>
              <a:defRPr sz="2200"/>
            </a:lvl3pPr>
            <a:lvl4pPr marL="128016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A66AC"/>
              </a:buClr>
              <a:buSzTx/>
              <a:buFont typeface="Arial" pitchFamily="34" charset="0"/>
              <a:buChar char="•"/>
              <a:tabLst/>
              <a:defRPr sz="2000"/>
            </a:lvl4pPr>
            <a:lvl5pPr marL="155448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AA2AE"/>
              </a:buClr>
              <a:buSzTx/>
              <a:buFont typeface="Arial" pitchFamily="34" charset="0"/>
              <a:buChar char="•"/>
              <a:tabLst/>
              <a:defRPr sz="1800"/>
            </a:lvl5pPr>
          </a:lstStyle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29DD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640080" marR="0" lvl="1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7FD5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100584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7F8FA9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280160" marR="0" lvl="3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A66AC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554480" marR="0" lvl="4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AA2AE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619" y="6096000"/>
            <a:ext cx="705381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10/5/2014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10/5/2014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10/5/2014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10/5/2014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10/5/2014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10/5/2014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FB09F79-A957-4866-9C34-0AEFD7E3F2C9}" type="datetimeFigureOut">
              <a:rPr lang="en-US" smtClean="0"/>
              <a:t>10/5/2014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4.emf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4.emf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9.png"/><Relationship Id="rId9" Type="http://schemas.openxmlformats.org/officeDocument/2006/relationships/image" Target="../media/image16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7.em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10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4.emf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comments" Target="../comments/commen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2.xml"/><Relationship Id="rId3" Type="http://schemas.openxmlformats.org/officeDocument/2006/relationships/image" Target="../media/image4.emf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comments" Target="../comments/commen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9.png"/><Relationship Id="rId9" Type="http://schemas.openxmlformats.org/officeDocument/2006/relationships/image" Target="../media/image16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9.png"/><Relationship Id="rId9" Type="http://schemas.openxmlformats.org/officeDocument/2006/relationships/image" Target="../media/image16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7.em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10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7.em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10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5.png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DeDiS/WiNoN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905000"/>
            <a:ext cx="7924800" cy="2593975"/>
          </a:xfrm>
        </p:spPr>
        <p:txBody>
          <a:bodyPr anchor="b">
            <a:normAutofit/>
          </a:bodyPr>
          <a:lstStyle/>
          <a:p>
            <a:r>
              <a:rPr lang="en-US" sz="4200" b="1" dirty="0" smtClean="0"/>
              <a:t>Managing </a:t>
            </a:r>
            <a:r>
              <a:rPr lang="en-US" sz="4200" b="1" dirty="0" err="1" smtClean="0"/>
              <a:t>NymBoxes</a:t>
            </a:r>
            <a:r>
              <a:rPr lang="en-US" sz="4200" b="1" dirty="0" smtClean="0"/>
              <a:t> for Identity and Tracking Protection</a:t>
            </a:r>
            <a:endParaRPr lang="en-US" sz="4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4572000"/>
            <a:ext cx="7848600" cy="10668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David Wolinsky</a:t>
            </a:r>
            <a:r>
              <a:rPr lang="en-US" sz="2800" dirty="0" smtClean="0"/>
              <a:t>, Daniel </a:t>
            </a:r>
            <a:r>
              <a:rPr lang="en-US" sz="2800" dirty="0" err="1" smtClean="0"/>
              <a:t>Jackowitz</a:t>
            </a:r>
            <a:r>
              <a:rPr lang="en-US" sz="2800" dirty="0" smtClean="0"/>
              <a:t>, and Bryan Ford</a:t>
            </a:r>
            <a:endParaRPr lang="en-US" sz="2800" b="1" dirty="0" smtClean="0"/>
          </a:p>
          <a:p>
            <a:r>
              <a:rPr lang="en-US" sz="2800" dirty="0" smtClean="0"/>
              <a:t>Yale University</a:t>
            </a:r>
            <a:endParaRPr lang="en-US" sz="2800" baseline="30000" dirty="0" smtClean="0"/>
          </a:p>
        </p:txBody>
      </p:sp>
    </p:spTree>
    <p:extLst>
      <p:ext uri="{BB962C8B-B14F-4D97-AF65-F5344CB8AC3E}">
        <p14:creationId xmlns:p14="http://schemas.microsoft.com/office/powerpoint/2010/main" val="275015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92"/>
    </mc:Choice>
    <mc:Fallback xmlns="">
      <p:transition spd="slow" advTm="5292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1786782" y="2643253"/>
            <a:ext cx="3478212" cy="2919347"/>
          </a:xfrm>
          <a:prstGeom prst="roundRect">
            <a:avLst>
              <a:gd name="adj" fmla="val 16667"/>
            </a:avLst>
          </a:prstGeom>
          <a:solidFill>
            <a:srgbClr val="FFFFFF">
              <a:lumMod val="85000"/>
            </a:srgbClr>
          </a:solidFill>
          <a:ln>
            <a:solidFill>
              <a:schemeClr val="tx1"/>
            </a:solidFill>
          </a:ln>
        </p:spPr>
        <p:txBody>
          <a:bodyPr lIns="90000" tIns="45000" rIns="90000" bIns="45000" anchor="ctr"/>
          <a:lstStyle/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charset="0"/>
            </a:endParaRPr>
          </a:p>
        </p:txBody>
      </p:sp>
      <p:pic>
        <p:nvPicPr>
          <p:cNvPr id="6" name="Picture 46" descr="C:\Users\David\Desktop\youtube-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924" y="4800600"/>
            <a:ext cx="395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525050" y="3355959"/>
            <a:ext cx="668292" cy="1204811"/>
            <a:chOff x="457200" y="4724400"/>
            <a:chExt cx="788987" cy="1422400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sp>
        <p:nvSpPr>
          <p:cNvPr id="12" name="Cloud"/>
          <p:cNvSpPr>
            <a:spLocks noChangeAspect="1" noEditPoints="1" noChangeArrowheads="1"/>
          </p:cNvSpPr>
          <p:nvPr/>
        </p:nvSpPr>
        <p:spPr bwMode="auto">
          <a:xfrm>
            <a:off x="6040082" y="2262362"/>
            <a:ext cx="2586136" cy="181443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Internet</a:t>
            </a:r>
          </a:p>
        </p:txBody>
      </p:sp>
      <p:pic>
        <p:nvPicPr>
          <p:cNvPr id="14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46" y="3451788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6" name="Picture 2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462" y="2297405"/>
            <a:ext cx="589756" cy="589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7" name="Picture 2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238" y="2063815"/>
            <a:ext cx="5794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8" name="Picture 46" descr="C:\Users\David\Desktop\youtube-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880" y="2947700"/>
            <a:ext cx="710920" cy="71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132" y="3203559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6" name="Picture 2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335" y="4079923"/>
            <a:ext cx="3619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cxnSp>
        <p:nvCxnSpPr>
          <p:cNvPr id="53" name="Straight Arrow Connector 52"/>
          <p:cNvCxnSpPr>
            <a:stCxn id="42" idx="3"/>
          </p:cNvCxnSpPr>
          <p:nvPr/>
        </p:nvCxnSpPr>
        <p:spPr>
          <a:xfrm flipV="1">
            <a:off x="4515932" y="2581321"/>
            <a:ext cx="2754051" cy="77463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46" idx="3"/>
          </p:cNvCxnSpPr>
          <p:nvPr/>
        </p:nvCxnSpPr>
        <p:spPr>
          <a:xfrm flipV="1">
            <a:off x="4099285" y="2887163"/>
            <a:ext cx="3961271" cy="137373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6" idx="3"/>
            <a:endCxn id="18" idx="1"/>
          </p:cNvCxnSpPr>
          <p:nvPr/>
        </p:nvCxnSpPr>
        <p:spPr>
          <a:xfrm flipV="1">
            <a:off x="4741211" y="3304588"/>
            <a:ext cx="3234669" cy="169445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3038489" y="2639661"/>
            <a:ext cx="1325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Alice’s Laptop</a:t>
            </a:r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Surfing the Web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620000" cy="5257800"/>
          </a:xfrm>
        </p:spPr>
        <p:txBody>
          <a:bodyPr/>
          <a:lstStyle/>
          <a:p>
            <a:r>
              <a:rPr lang="en-US" dirty="0" smtClean="0"/>
              <a:t>Doesn’t want her ISP to know her activities</a:t>
            </a:r>
          </a:p>
          <a:p>
            <a:r>
              <a:rPr lang="en-US" dirty="0" smtClean="0"/>
              <a:t>Wants to access some services under a pseudonym</a:t>
            </a:r>
          </a:p>
          <a:p>
            <a:r>
              <a:rPr lang="en-US" dirty="0" smtClean="0"/>
              <a:t>Others anonymously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48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1786782" y="2643253"/>
            <a:ext cx="3478212" cy="2919347"/>
          </a:xfrm>
          <a:prstGeom prst="roundRect">
            <a:avLst>
              <a:gd name="adj" fmla="val 16667"/>
            </a:avLst>
          </a:prstGeom>
          <a:solidFill>
            <a:srgbClr val="FFFFFF">
              <a:lumMod val="85000"/>
            </a:srgbClr>
          </a:solidFill>
          <a:ln>
            <a:solidFill>
              <a:schemeClr val="tx1"/>
            </a:solidFill>
          </a:ln>
        </p:spPr>
        <p:txBody>
          <a:bodyPr lIns="90000" tIns="45000" rIns="90000" bIns="45000" anchor="ctr"/>
          <a:lstStyle/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charset="0"/>
            </a:endParaRPr>
          </a:p>
        </p:txBody>
      </p:sp>
      <p:pic>
        <p:nvPicPr>
          <p:cNvPr id="6" name="Picture 46" descr="C:\Users\David\Desktop\youtube-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582" y="3978970"/>
            <a:ext cx="395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525050" y="3355959"/>
            <a:ext cx="668292" cy="1204811"/>
            <a:chOff x="457200" y="4724400"/>
            <a:chExt cx="788987" cy="1422400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sp>
        <p:nvSpPr>
          <p:cNvPr id="11" name="Cloud"/>
          <p:cNvSpPr>
            <a:spLocks noChangeAspect="1" noEditPoints="1" noChangeArrowheads="1"/>
          </p:cNvSpPr>
          <p:nvPr/>
        </p:nvSpPr>
        <p:spPr bwMode="auto">
          <a:xfrm>
            <a:off x="5726560" y="4088983"/>
            <a:ext cx="1545521" cy="1084339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2D2DB9">
              <a:lumMod val="20000"/>
              <a:lumOff val="8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Cloud"/>
          <p:cNvSpPr>
            <a:spLocks noChangeAspect="1" noEditPoints="1" noChangeArrowheads="1"/>
          </p:cNvSpPr>
          <p:nvPr/>
        </p:nvSpPr>
        <p:spPr bwMode="auto">
          <a:xfrm>
            <a:off x="6040082" y="2262362"/>
            <a:ext cx="2586136" cy="181443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Internet</a:t>
            </a:r>
          </a:p>
        </p:txBody>
      </p:sp>
      <p:pic>
        <p:nvPicPr>
          <p:cNvPr id="13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431" y="4447103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46" y="3451788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6" name="Picture 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462" y="2297405"/>
            <a:ext cx="589756" cy="589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7" name="Picture 2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238" y="2063815"/>
            <a:ext cx="5794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8" name="Picture 46" descr="C:\Users\David\Desktop\youtube-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880" y="2947700"/>
            <a:ext cx="710920" cy="71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947" y="3316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6" name="Picture 2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805" y="4790216"/>
            <a:ext cx="3619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cxnSp>
        <p:nvCxnSpPr>
          <p:cNvPr id="47" name="Straight Arrow Connector 46"/>
          <p:cNvCxnSpPr>
            <a:stCxn id="6" idx="3"/>
            <a:endCxn id="11" idx="0"/>
          </p:cNvCxnSpPr>
          <p:nvPr/>
        </p:nvCxnSpPr>
        <p:spPr>
          <a:xfrm>
            <a:off x="3054869" y="4177408"/>
            <a:ext cx="2676485" cy="45374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46" idx="3"/>
            <a:endCxn id="11" idx="0"/>
          </p:cNvCxnSpPr>
          <p:nvPr/>
        </p:nvCxnSpPr>
        <p:spPr>
          <a:xfrm flipV="1">
            <a:off x="4692755" y="4631153"/>
            <a:ext cx="1038599" cy="34003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42" idx="3"/>
            <a:endCxn id="11" idx="0"/>
          </p:cNvCxnSpPr>
          <p:nvPr/>
        </p:nvCxnSpPr>
        <p:spPr>
          <a:xfrm>
            <a:off x="4624747" y="3468688"/>
            <a:ext cx="1106607" cy="116246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V="1">
            <a:off x="6785819" y="2592284"/>
            <a:ext cx="609600" cy="149594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7090619" y="2825338"/>
            <a:ext cx="945843" cy="133965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7267238" y="3553587"/>
            <a:ext cx="769224" cy="85076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3038489" y="2639661"/>
            <a:ext cx="1325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Alice’s Laptop</a:t>
            </a:r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Surfing the Web Anonymously</a:t>
            </a:r>
            <a:endParaRPr lang="en-US" dirty="0"/>
          </a:p>
        </p:txBody>
      </p:sp>
      <p:sp>
        <p:nvSpPr>
          <p:cNvPr id="24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620000" cy="5257800"/>
          </a:xfrm>
        </p:spPr>
        <p:txBody>
          <a:bodyPr/>
          <a:lstStyle/>
          <a:p>
            <a:r>
              <a:rPr lang="en-US" dirty="0" smtClean="0"/>
              <a:t>Tor offers anonymous communication</a:t>
            </a:r>
          </a:p>
          <a:p>
            <a:r>
              <a:rPr lang="en-US" dirty="0" smtClean="0"/>
              <a:t>Adversary could target Tor</a:t>
            </a:r>
          </a:p>
          <a:p>
            <a:r>
              <a:rPr lang="en-US" dirty="0" smtClean="0"/>
              <a:t>Adversary prefers the user environment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458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Leaky Boat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7620000" cy="52578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dirty="0" smtClean="0"/>
              <a:t>Adversary focuses on breaking the user environment not the tool….</a:t>
            </a:r>
            <a:endParaRPr lang="en-US" sz="2800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6748" y="2173750"/>
            <a:ext cx="6286500" cy="2324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85534" y="2982350"/>
            <a:ext cx="7159627" cy="1714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17348" y="4059699"/>
            <a:ext cx="6267450" cy="24935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05000" y="4782575"/>
            <a:ext cx="6172200" cy="1543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1453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023"/>
    </mc:Choice>
    <mc:Fallback xmlns="">
      <p:transition spd="slow" advTm="870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620000" cy="5257800"/>
          </a:xfrm>
        </p:spPr>
        <p:txBody>
          <a:bodyPr/>
          <a:lstStyle/>
          <a:p>
            <a:r>
              <a:rPr lang="en-US" dirty="0" smtClean="0"/>
              <a:t>System enforced isolation</a:t>
            </a:r>
          </a:p>
          <a:p>
            <a:r>
              <a:rPr lang="en-US" dirty="0" smtClean="0"/>
              <a:t>Amnesiac browsing sessions</a:t>
            </a:r>
          </a:p>
          <a:p>
            <a:r>
              <a:rPr lang="en-US" dirty="0" smtClean="0"/>
              <a:t>Anonymous cloud storage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Introducing </a:t>
            </a:r>
            <a:r>
              <a:rPr lang="en-US" dirty="0" err="1" smtClean="0"/>
              <a:t>Nymix</a:t>
            </a:r>
            <a:endParaRPr lang="en-US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1862982" y="3405253"/>
            <a:ext cx="3478212" cy="2919347"/>
          </a:xfrm>
          <a:prstGeom prst="roundRect">
            <a:avLst>
              <a:gd name="adj" fmla="val 16667"/>
            </a:avLst>
          </a:prstGeom>
          <a:solidFill>
            <a:srgbClr val="FFFFFF">
              <a:lumMod val="85000"/>
            </a:srgbClr>
          </a:solidFill>
          <a:ln>
            <a:solidFill>
              <a:schemeClr val="tx1"/>
            </a:solidFill>
          </a:ln>
        </p:spPr>
        <p:txBody>
          <a:bodyPr lIns="90000" tIns="45000" rIns="90000" bIns="45000" anchor="ctr"/>
          <a:lstStyle/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charset="0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379193" y="4494687"/>
            <a:ext cx="1143000" cy="836612"/>
          </a:xfrm>
          <a:prstGeom prst="roundRect">
            <a:avLst>
              <a:gd name="adj" fmla="val 16667"/>
            </a:avLst>
          </a:prstGeom>
          <a:solidFill>
            <a:srgbClr val="558ED5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pic>
        <p:nvPicPr>
          <p:cNvPr id="6" name="Picture 46" descr="C:\Users\David\Desktop\youtube-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782" y="4740970"/>
            <a:ext cx="395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3977047" y="3812382"/>
            <a:ext cx="1143000" cy="836612"/>
          </a:xfrm>
          <a:prstGeom prst="roundRect">
            <a:avLst>
              <a:gd name="adj" fmla="val 16667"/>
            </a:avLst>
          </a:prstGeom>
          <a:solidFill>
            <a:srgbClr val="558ED5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01250" y="4117959"/>
            <a:ext cx="668292" cy="1204811"/>
            <a:chOff x="457200" y="4724400"/>
            <a:chExt cx="788987" cy="1422400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sp>
        <p:nvSpPr>
          <p:cNvPr id="11" name="Cloud"/>
          <p:cNvSpPr>
            <a:spLocks noChangeAspect="1" noEditPoints="1" noChangeArrowheads="1"/>
          </p:cNvSpPr>
          <p:nvPr/>
        </p:nvSpPr>
        <p:spPr bwMode="auto">
          <a:xfrm>
            <a:off x="5802760" y="4850983"/>
            <a:ext cx="1545521" cy="1084339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2D2DB9">
              <a:lumMod val="20000"/>
              <a:lumOff val="8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Cloud"/>
          <p:cNvSpPr>
            <a:spLocks noChangeAspect="1" noEditPoints="1" noChangeArrowheads="1"/>
          </p:cNvSpPr>
          <p:nvPr/>
        </p:nvSpPr>
        <p:spPr bwMode="auto">
          <a:xfrm>
            <a:off x="6116282" y="3024362"/>
            <a:ext cx="2586136" cy="181443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Internet</a:t>
            </a:r>
          </a:p>
        </p:txBody>
      </p:sp>
      <p:pic>
        <p:nvPicPr>
          <p:cNvPr id="13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631" y="5209103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46" y="4213788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6" name="Picture 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662" y="3059405"/>
            <a:ext cx="589756" cy="589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7" name="Picture 2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438" y="2825815"/>
            <a:ext cx="5794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8" name="Picture 46" descr="C:\Users\David\Desktop\youtube-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080" y="3709700"/>
            <a:ext cx="710920" cy="71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147" y="4078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3" name="AutoShape 5"/>
          <p:cNvSpPr>
            <a:spLocks noChangeArrowheads="1"/>
          </p:cNvSpPr>
          <p:nvPr/>
        </p:nvSpPr>
        <p:spPr bwMode="auto">
          <a:xfrm>
            <a:off x="4008885" y="5322770"/>
            <a:ext cx="1143000" cy="836613"/>
          </a:xfrm>
          <a:prstGeom prst="roundRect">
            <a:avLst>
              <a:gd name="adj" fmla="val 16667"/>
            </a:avLst>
          </a:prstGeom>
          <a:solidFill>
            <a:srgbClr val="558ED5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pic>
        <p:nvPicPr>
          <p:cNvPr id="46" name="Picture 2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791" y="5626166"/>
            <a:ext cx="3619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cxnSp>
        <p:nvCxnSpPr>
          <p:cNvPr id="47" name="Straight Arrow Connector 46"/>
          <p:cNvCxnSpPr>
            <a:stCxn id="6" idx="3"/>
            <a:endCxn id="11" idx="0"/>
          </p:cNvCxnSpPr>
          <p:nvPr/>
        </p:nvCxnSpPr>
        <p:spPr>
          <a:xfrm>
            <a:off x="3131069" y="4939408"/>
            <a:ext cx="2676485" cy="45374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46" idx="3"/>
            <a:endCxn id="11" idx="0"/>
          </p:cNvCxnSpPr>
          <p:nvPr/>
        </p:nvCxnSpPr>
        <p:spPr>
          <a:xfrm flipV="1">
            <a:off x="4779741" y="5393153"/>
            <a:ext cx="1027813" cy="4139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42" idx="3"/>
            <a:endCxn id="11" idx="0"/>
          </p:cNvCxnSpPr>
          <p:nvPr/>
        </p:nvCxnSpPr>
        <p:spPr>
          <a:xfrm>
            <a:off x="4700947" y="4230688"/>
            <a:ext cx="1106607" cy="116246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V="1">
            <a:off x="6862019" y="3354284"/>
            <a:ext cx="609600" cy="149594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7166819" y="3587338"/>
            <a:ext cx="945843" cy="133965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7343438" y="4315587"/>
            <a:ext cx="769224" cy="85076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3114689" y="3401661"/>
            <a:ext cx="1325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Alice’s Laptop</a:t>
            </a:r>
            <a:endParaRPr lang="en-US" sz="1600" dirty="0"/>
          </a:p>
        </p:txBody>
      </p:sp>
      <p:sp>
        <p:nvSpPr>
          <p:cNvPr id="70" name="Cloud"/>
          <p:cNvSpPr>
            <a:spLocks noChangeAspect="1" noEditPoints="1" noChangeArrowheads="1"/>
          </p:cNvSpPr>
          <p:nvPr/>
        </p:nvSpPr>
        <p:spPr bwMode="auto">
          <a:xfrm>
            <a:off x="4304866" y="2239871"/>
            <a:ext cx="1507996" cy="1058011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Cloud Storage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90800" y="4397385"/>
            <a:ext cx="72167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 smtClean="0">
                <a:solidFill>
                  <a:schemeClr val="bg1"/>
                </a:solidFill>
              </a:rPr>
              <a:t>Nym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237930" y="3703781"/>
            <a:ext cx="72167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 smtClean="0">
                <a:solidFill>
                  <a:schemeClr val="bg1"/>
                </a:solidFill>
              </a:rPr>
              <a:t>Nym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249456" y="5217820"/>
            <a:ext cx="72167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 smtClean="0">
                <a:solidFill>
                  <a:schemeClr val="bg1"/>
                </a:solidFill>
              </a:rPr>
              <a:t>Nym</a:t>
            </a:r>
            <a:endParaRPr lang="en-US" sz="2200" dirty="0">
              <a:solidFill>
                <a:schemeClr val="bg1"/>
              </a:solidFill>
            </a:endParaRPr>
          </a:p>
        </p:txBody>
      </p:sp>
      <p:cxnSp>
        <p:nvCxnSpPr>
          <p:cNvPr id="67" name="Straight Arrow Connector 66"/>
          <p:cNvCxnSpPr>
            <a:stCxn id="7" idx="0"/>
            <a:endCxn id="70" idx="2"/>
          </p:cNvCxnSpPr>
          <p:nvPr/>
        </p:nvCxnSpPr>
        <p:spPr>
          <a:xfrm flipV="1">
            <a:off x="4548547" y="2768877"/>
            <a:ext cx="1263058" cy="1043505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7" idx="0"/>
            <a:endCxn id="70" idx="0"/>
          </p:cNvCxnSpPr>
          <p:nvPr/>
        </p:nvCxnSpPr>
        <p:spPr>
          <a:xfrm flipH="1" flipV="1">
            <a:off x="4309544" y="2768877"/>
            <a:ext cx="239003" cy="1043505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149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3" grpId="0" animBg="1"/>
      <p:bldP spid="70" grpId="0" animBg="1"/>
      <p:bldP spid="34" grpId="0"/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Attacks Against Privacy</a:t>
            </a:r>
          </a:p>
          <a:p>
            <a:r>
              <a:rPr lang="en-US" sz="3600" dirty="0" err="1" smtClean="0"/>
              <a:t>Nymix</a:t>
            </a:r>
            <a:r>
              <a:rPr lang="en-US" sz="3600" dirty="0" smtClean="0"/>
              <a:t> Architecture</a:t>
            </a:r>
          </a:p>
          <a:p>
            <a:r>
              <a:rPr lang="en-US" sz="3600" dirty="0" smtClean="0"/>
              <a:t>Defending Against Privacy Attacks</a:t>
            </a:r>
          </a:p>
          <a:p>
            <a:r>
              <a:rPr lang="en-US" sz="3600" dirty="0" smtClean="0"/>
              <a:t>Evaluating </a:t>
            </a:r>
            <a:r>
              <a:rPr lang="en-US" sz="3600" dirty="0" err="1" smtClean="0"/>
              <a:t>Nymix</a:t>
            </a:r>
            <a:endParaRPr lang="en-US" sz="3600" dirty="0" smtClean="0"/>
          </a:p>
          <a:p>
            <a:r>
              <a:rPr lang="en-US" sz="3600" dirty="0" smtClean="0"/>
              <a:t>Future Directions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9194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Level Attacks</a:t>
            </a:r>
            <a:endParaRPr lang="en-US" dirty="0"/>
          </a:p>
        </p:txBody>
      </p:sp>
      <p:sp>
        <p:nvSpPr>
          <p:cNvPr id="10" name="AutoShape 1"/>
          <p:cNvSpPr>
            <a:spLocks noChangeArrowheads="1"/>
          </p:cNvSpPr>
          <p:nvPr/>
        </p:nvSpPr>
        <p:spPr bwMode="auto">
          <a:xfrm>
            <a:off x="1356525" y="2659650"/>
            <a:ext cx="2377275" cy="1704375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25560">
            <a:solidFill>
              <a:schemeClr val="tx1"/>
            </a:solidFill>
            <a:prstDash val="solid"/>
            <a:miter lim="800000"/>
            <a:headEnd/>
            <a:tailEnd/>
          </a:ln>
          <a:ex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Cloud"/>
          <p:cNvSpPr>
            <a:spLocks noChangeAspect="1" noEditPoints="1" noChangeArrowheads="1"/>
          </p:cNvSpPr>
          <p:nvPr/>
        </p:nvSpPr>
        <p:spPr bwMode="auto">
          <a:xfrm>
            <a:off x="4648200" y="3374163"/>
            <a:ext cx="1545521" cy="1084339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2D2DB9">
              <a:lumMod val="20000"/>
              <a:lumOff val="8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6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732284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Arrow Connector 16"/>
          <p:cNvCxnSpPr>
            <a:stCxn id="28" idx="3"/>
            <a:endCxn id="37" idx="1"/>
          </p:cNvCxnSpPr>
          <p:nvPr/>
        </p:nvCxnSpPr>
        <p:spPr>
          <a:xfrm>
            <a:off x="2545162" y="3429048"/>
            <a:ext cx="381000" cy="34579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4" idx="2"/>
            <a:endCxn id="31" idx="1"/>
          </p:cNvCxnSpPr>
          <p:nvPr/>
        </p:nvCxnSpPr>
        <p:spPr>
          <a:xfrm flipV="1">
            <a:off x="6192433" y="3867011"/>
            <a:ext cx="817967" cy="4932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575" y="3083254"/>
            <a:ext cx="691587" cy="69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4923990" y="1547935"/>
            <a:ext cx="1572931" cy="1500065"/>
            <a:chOff x="2535797" y="3017838"/>
            <a:chExt cx="1572931" cy="1500065"/>
          </a:xfrm>
        </p:grpSpPr>
        <p:pic>
          <p:nvPicPr>
            <p:cNvPr id="24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2535797" y="3686906"/>
              <a:ext cx="157293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Eve’s </a:t>
              </a:r>
            </a:p>
            <a:p>
              <a:r>
                <a:rPr lang="en-US" sz="2400" dirty="0" smtClean="0"/>
                <a:t>Booby-trap</a:t>
              </a:r>
              <a:endParaRPr lang="en-US" sz="2400" baseline="-25000" dirty="0"/>
            </a:p>
          </p:txBody>
        </p:sp>
      </p:grpSp>
      <p:cxnSp>
        <p:nvCxnSpPr>
          <p:cNvPr id="30" name="Straight Arrow Connector 29"/>
          <p:cNvCxnSpPr>
            <a:stCxn id="28" idx="3"/>
            <a:endCxn id="24" idx="1"/>
          </p:cNvCxnSpPr>
          <p:nvPr/>
        </p:nvCxnSpPr>
        <p:spPr>
          <a:xfrm flipV="1">
            <a:off x="2545162" y="2035298"/>
            <a:ext cx="3119631" cy="139375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7010400" y="3324841"/>
            <a:ext cx="1344254" cy="108433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600" dirty="0" smtClean="0"/>
              <a:t>Blog</a:t>
            </a:r>
            <a:endParaRPr lang="en-US" sz="2600" dirty="0"/>
          </a:p>
        </p:txBody>
      </p:sp>
      <p:cxnSp>
        <p:nvCxnSpPr>
          <p:cNvPr id="21" name="Straight Arrow Connector 20"/>
          <p:cNvCxnSpPr>
            <a:stCxn id="37" idx="3"/>
            <a:endCxn id="14" idx="0"/>
          </p:cNvCxnSpPr>
          <p:nvPr/>
        </p:nvCxnSpPr>
        <p:spPr>
          <a:xfrm>
            <a:off x="3505621" y="3774841"/>
            <a:ext cx="1147373" cy="14149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59" y="3641811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490123" y="3638326"/>
            <a:ext cx="668292" cy="1204811"/>
            <a:chOff x="457200" y="4724400"/>
            <a:chExt cx="788987" cy="1422400"/>
          </a:xfrm>
        </p:grpSpPr>
        <p:pic>
          <p:nvPicPr>
            <p:cNvPr id="7" name="Picture 1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788724" y="4364024"/>
            <a:ext cx="31454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Tor-based Secure Channel</a:t>
            </a:r>
            <a:endParaRPr lang="en-US" sz="2200" dirty="0"/>
          </a:p>
        </p:txBody>
      </p:sp>
      <p:sp>
        <p:nvSpPr>
          <p:cNvPr id="51" name="TextBox 50"/>
          <p:cNvSpPr txBox="1"/>
          <p:nvPr/>
        </p:nvSpPr>
        <p:spPr>
          <a:xfrm rot="20122426">
            <a:off x="3157608" y="1795583"/>
            <a:ext cx="2486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 smtClean="0"/>
              <a:t>Unsecured Channel:</a:t>
            </a:r>
          </a:p>
          <a:p>
            <a:pPr algn="ctr"/>
            <a:r>
              <a:rPr lang="en-US" sz="2200" dirty="0" smtClean="0"/>
              <a:t>“Here’s my IP”</a:t>
            </a:r>
            <a:endParaRPr lang="en-US" sz="2200" dirty="0"/>
          </a:p>
        </p:txBody>
      </p:sp>
      <p:sp>
        <p:nvSpPr>
          <p:cNvPr id="50" name="Arc 49"/>
          <p:cNvSpPr/>
          <p:nvPr/>
        </p:nvSpPr>
        <p:spPr>
          <a:xfrm rot="10800000">
            <a:off x="2270008" y="1371599"/>
            <a:ext cx="5730992" cy="4309737"/>
          </a:xfrm>
          <a:prstGeom prst="arc">
            <a:avLst>
              <a:gd name="adj1" fmla="val 11893774"/>
              <a:gd name="adj2" fmla="val 21382565"/>
            </a:avLst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150646" y="5207912"/>
            <a:ext cx="21367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 smtClean="0"/>
              <a:t>Javascript</a:t>
            </a:r>
            <a:r>
              <a:rPr lang="en-US" sz="2200" dirty="0" smtClean="0"/>
              <a:t> Exploit</a:t>
            </a:r>
            <a:endParaRPr lang="en-US" sz="2200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9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5821560" y="1616285"/>
            <a:ext cx="807840" cy="80784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ounded Rectangle 32"/>
          <p:cNvSpPr/>
          <p:nvPr/>
        </p:nvSpPr>
        <p:spPr>
          <a:xfrm>
            <a:off x="371270" y="2424125"/>
            <a:ext cx="3438730" cy="2605075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6934200" y="4718136"/>
            <a:ext cx="16061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Freetopia</a:t>
            </a:r>
            <a:endParaRPr lang="en-US" sz="2800" dirty="0"/>
          </a:p>
        </p:txBody>
      </p:sp>
      <p:sp>
        <p:nvSpPr>
          <p:cNvPr id="35" name="Rounded Rectangle 34"/>
          <p:cNvSpPr/>
          <p:nvPr/>
        </p:nvSpPr>
        <p:spPr>
          <a:xfrm>
            <a:off x="6934200" y="3159169"/>
            <a:ext cx="1465006" cy="1558967"/>
          </a:xfrm>
          <a:prstGeom prst="roundRect">
            <a:avLst/>
          </a:prstGeom>
          <a:noFill/>
          <a:ln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1356525" y="5029200"/>
            <a:ext cx="20167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Repressistan</a:t>
            </a:r>
            <a:endParaRPr lang="en-US" sz="2800" dirty="0"/>
          </a:p>
        </p:txBody>
      </p:sp>
      <p:pic>
        <p:nvPicPr>
          <p:cNvPr id="37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162" y="3590792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1393998" y="2659650"/>
            <a:ext cx="175201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Alice’s Laptop</a:t>
            </a:r>
            <a:endParaRPr lang="en-US" sz="2200" dirty="0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9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950734" y="3495571"/>
            <a:ext cx="807840" cy="80784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Title 1"/>
          <p:cNvSpPr txBox="1">
            <a:spLocks/>
          </p:cNvSpPr>
          <p:nvPr/>
        </p:nvSpPr>
        <p:spPr>
          <a:xfrm>
            <a:off x="590640" y="685800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Alice in </a:t>
            </a:r>
            <a:r>
              <a:rPr lang="en-US" sz="3600" dirty="0" err="1" smtClean="0"/>
              <a:t>Repressistan</a:t>
            </a:r>
            <a:endParaRPr lang="en-US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688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588"/>
    </mc:Choice>
    <mc:Fallback xmlns="">
      <p:transition spd="slow" advTm="605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0" grpId="0" animBg="1"/>
      <p:bldP spid="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459555" y="3340255"/>
            <a:ext cx="693737" cy="1436132"/>
            <a:chOff x="5486400" y="4191000"/>
            <a:chExt cx="693737" cy="1436132"/>
          </a:xfrm>
        </p:grpSpPr>
        <p:pic>
          <p:nvPicPr>
            <p:cNvPr id="33" name="Picture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Attacks</a:t>
            </a:r>
            <a:endParaRPr lang="en-US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1786782" y="2643253"/>
            <a:ext cx="3478212" cy="2919347"/>
          </a:xfrm>
          <a:prstGeom prst="roundRect">
            <a:avLst>
              <a:gd name="adj" fmla="val 16667"/>
            </a:avLst>
          </a:prstGeom>
          <a:solidFill>
            <a:srgbClr val="FFFFFF">
              <a:lumMod val="85000"/>
            </a:srgbClr>
          </a:solidFill>
          <a:ln>
            <a:solidFill>
              <a:schemeClr val="tx1"/>
            </a:solidFill>
          </a:ln>
        </p:spPr>
        <p:txBody>
          <a:bodyPr lIns="90000" tIns="45000" rIns="90000" bIns="45000" anchor="ctr"/>
          <a:lstStyle/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charset="0"/>
            </a:endParaRPr>
          </a:p>
        </p:txBody>
      </p:sp>
      <p:pic>
        <p:nvPicPr>
          <p:cNvPr id="6" name="Picture 46" descr="C:\Users\David\Desktop\youtube-ic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582" y="3978970"/>
            <a:ext cx="395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loud"/>
          <p:cNvSpPr>
            <a:spLocks noChangeAspect="1" noEditPoints="1" noChangeArrowheads="1"/>
          </p:cNvSpPr>
          <p:nvPr/>
        </p:nvSpPr>
        <p:spPr bwMode="auto">
          <a:xfrm>
            <a:off x="5726560" y="4088983"/>
            <a:ext cx="1545521" cy="1084339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2D2DB9">
              <a:lumMod val="20000"/>
              <a:lumOff val="8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Cloud"/>
          <p:cNvSpPr>
            <a:spLocks noChangeAspect="1" noEditPoints="1" noChangeArrowheads="1"/>
          </p:cNvSpPr>
          <p:nvPr/>
        </p:nvSpPr>
        <p:spPr bwMode="auto">
          <a:xfrm>
            <a:off x="6040082" y="2262362"/>
            <a:ext cx="2586136" cy="181443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Internet</a:t>
            </a:r>
          </a:p>
        </p:txBody>
      </p:sp>
      <p:pic>
        <p:nvPicPr>
          <p:cNvPr id="13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431" y="4447103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46" y="3451788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5" name="Picture 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462" y="2297405"/>
            <a:ext cx="589756" cy="589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6" name="Picture 2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238" y="2063815"/>
            <a:ext cx="5794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7" name="Picture 46" descr="C:\Users\David\Desktop\youtube-ic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880" y="2947700"/>
            <a:ext cx="710920" cy="71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947" y="3316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0" name="Picture 2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805" y="4790216"/>
            <a:ext cx="3619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cxnSp>
        <p:nvCxnSpPr>
          <p:cNvPr id="21" name="Straight Arrow Connector 20"/>
          <p:cNvCxnSpPr>
            <a:stCxn id="6" idx="3"/>
            <a:endCxn id="11" idx="0"/>
          </p:cNvCxnSpPr>
          <p:nvPr/>
        </p:nvCxnSpPr>
        <p:spPr>
          <a:xfrm>
            <a:off x="3054869" y="4177408"/>
            <a:ext cx="2676485" cy="45374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20" idx="3"/>
            <a:endCxn id="11" idx="0"/>
          </p:cNvCxnSpPr>
          <p:nvPr/>
        </p:nvCxnSpPr>
        <p:spPr>
          <a:xfrm flipV="1">
            <a:off x="4692755" y="4631153"/>
            <a:ext cx="1038599" cy="34003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8" idx="3"/>
            <a:endCxn id="11" idx="0"/>
          </p:cNvCxnSpPr>
          <p:nvPr/>
        </p:nvCxnSpPr>
        <p:spPr>
          <a:xfrm>
            <a:off x="4624747" y="3468688"/>
            <a:ext cx="1106607" cy="116246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6785819" y="2592284"/>
            <a:ext cx="609600" cy="149594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7090619" y="2825338"/>
            <a:ext cx="945843" cy="133965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7267238" y="3553587"/>
            <a:ext cx="769224" cy="85076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038489" y="2639661"/>
            <a:ext cx="12529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Bob’s Laptop</a:t>
            </a:r>
            <a:endParaRPr lang="en-US" sz="16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590640" y="680363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Bob of </a:t>
            </a:r>
            <a:r>
              <a:rPr lang="en-US" sz="3600" dirty="0" err="1" smtClean="0"/>
              <a:t>Freetopia</a:t>
            </a:r>
            <a:endParaRPr lang="en-US" sz="3600" dirty="0"/>
          </a:p>
        </p:txBody>
      </p:sp>
      <p:pic>
        <p:nvPicPr>
          <p:cNvPr id="3" name="Picture 4" descr="http://cdn2.insidermonkey.com/blog/wp-content/uploads/2014/03/Facebook-Lik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740" y="1962599"/>
            <a:ext cx="349464" cy="299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http://cdn2.insidermonkey.com/blog/wp-content/uploads/2014/03/Facebook-Lik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3799" y="2549174"/>
            <a:ext cx="349464" cy="299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http://cdn2.insidermonkey.com/blog/wp-content/uploads/2014/03/Facebook-Lik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068" y="3341838"/>
            <a:ext cx="349464" cy="299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2485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1450250" y="3542172"/>
            <a:ext cx="2384107" cy="1511595"/>
          </a:xfrm>
          <a:prstGeom prst="roundRect">
            <a:avLst>
              <a:gd name="adj" fmla="val 16667"/>
            </a:avLst>
          </a:prstGeom>
          <a:solidFill>
            <a:srgbClr val="FFFFFF">
              <a:lumMod val="85000"/>
            </a:srgbClr>
          </a:solidFill>
          <a:ln>
            <a:solidFill>
              <a:schemeClr val="tx1"/>
            </a:solidFill>
          </a:ln>
        </p:spPr>
        <p:txBody>
          <a:bodyPr lIns="90000" tIns="45000" rIns="90000" bIns="45000" anchor="ctr"/>
          <a:lstStyle/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charset="0"/>
            </a:endParaRPr>
          </a:p>
        </p:txBody>
      </p:sp>
      <p:pic>
        <p:nvPicPr>
          <p:cNvPr id="2052" name="Picture 4" descr="http://t2.gstatic.com/images?q=tbn:ANd9GcRfYOHpnjRlDkDUrBbTKtKk4oC_1ZX52IT68-o8MOycEyXHphxK7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659" y="4108912"/>
            <a:ext cx="1219200" cy="91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Confiscation Attacks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23530" y="3084972"/>
            <a:ext cx="767700" cy="1436132"/>
            <a:chOff x="2209800" y="1240510"/>
            <a:chExt cx="767700" cy="143613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baseline="-25000" dirty="0"/>
            </a:p>
          </p:txBody>
        </p:sp>
      </p:grpSp>
      <p:pic>
        <p:nvPicPr>
          <p:cNvPr id="2050" name="Picture 2" descr="http://catsmeme.com/wp-content/uploads/2014/04/sexy-cat-mememaker.net_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976" y="3675052"/>
            <a:ext cx="1155180" cy="76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23" y="3313572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590640" y="680363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Carol the </a:t>
            </a:r>
            <a:r>
              <a:rPr lang="en-US" sz="3600" dirty="0" err="1" smtClean="0"/>
              <a:t>Landofopportunian</a:t>
            </a:r>
            <a:endParaRPr lang="en-US" sz="3600" dirty="0"/>
          </a:p>
        </p:txBody>
      </p:sp>
      <p:grpSp>
        <p:nvGrpSpPr>
          <p:cNvPr id="3" name="Group 2"/>
          <p:cNvGrpSpPr/>
          <p:nvPr/>
        </p:nvGrpSpPr>
        <p:grpSpPr>
          <a:xfrm>
            <a:off x="5410200" y="3431276"/>
            <a:ext cx="1566862" cy="1810324"/>
            <a:chOff x="5410200" y="3431276"/>
            <a:chExt cx="1566862" cy="1810324"/>
          </a:xfrm>
        </p:grpSpPr>
        <p:pic>
          <p:nvPicPr>
            <p:cNvPr id="7" name="Content Placeholder 11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0200" y="3431276"/>
              <a:ext cx="1566862" cy="1440992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5475004" y="4872268"/>
              <a:ext cx="14372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Border patrol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87406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Recap</a:t>
            </a:r>
            <a:endParaRPr lang="en-US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909929"/>
            <a:ext cx="3810000" cy="191482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1068" y="4459752"/>
            <a:ext cx="3301743" cy="11322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2800" y="2824755"/>
            <a:ext cx="3581400" cy="1537483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620000" cy="52578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Application-Level</a:t>
            </a:r>
          </a:p>
          <a:p>
            <a:endParaRPr lang="en-US" dirty="0"/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Correlation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Confiscation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2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gradFill flip="none" rotWithShape="1">
                  <a:gsLst>
                    <a:gs pos="0">
                      <a:schemeClr val="tx1">
                        <a:tint val="66000"/>
                        <a:satMod val="160000"/>
                      </a:schemeClr>
                    </a:gs>
                    <a:gs pos="50000">
                      <a:schemeClr val="tx1">
                        <a:tint val="44500"/>
                        <a:satMod val="160000"/>
                      </a:schemeClr>
                    </a:gs>
                    <a:gs pos="100000">
                      <a:schemeClr val="tx1">
                        <a:tint val="23500"/>
                        <a:satMod val="160000"/>
                      </a:schemeClr>
                    </a:gs>
                  </a:gsLst>
                  <a:lin ang="2700000" scaled="1"/>
                  <a:tileRect/>
                </a:gradFill>
              </a:rPr>
              <a:t>Attacks Against Privacy</a:t>
            </a:r>
          </a:p>
          <a:p>
            <a:r>
              <a:rPr lang="en-US" sz="3600" dirty="0" err="1" smtClean="0"/>
              <a:t>Nymix</a:t>
            </a:r>
            <a:r>
              <a:rPr lang="en-US" sz="3600" dirty="0" smtClean="0"/>
              <a:t> Architecture</a:t>
            </a:r>
          </a:p>
          <a:p>
            <a:r>
              <a:rPr lang="en-US" sz="3600" dirty="0" smtClean="0"/>
              <a:t>Defending Against Privacy Attacks</a:t>
            </a:r>
          </a:p>
          <a:p>
            <a:r>
              <a:rPr lang="en-US" sz="3600" dirty="0" smtClean="0"/>
              <a:t>Evaluating </a:t>
            </a:r>
            <a:r>
              <a:rPr lang="en-US" sz="3600" dirty="0" err="1" smtClean="0"/>
              <a:t>Nymix</a:t>
            </a:r>
            <a:endParaRPr lang="en-US" sz="3600" dirty="0" smtClean="0"/>
          </a:p>
          <a:p>
            <a:r>
              <a:rPr lang="en-US" sz="3600" dirty="0" smtClean="0"/>
              <a:t>Future Directions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3396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620000" cy="5257800"/>
          </a:xfrm>
        </p:spPr>
        <p:txBody>
          <a:bodyPr/>
          <a:lstStyle/>
          <a:p>
            <a:r>
              <a:rPr lang="en-US" dirty="0" smtClean="0"/>
              <a:t>System enforced isolation</a:t>
            </a:r>
          </a:p>
          <a:p>
            <a:r>
              <a:rPr lang="en-US" dirty="0" smtClean="0"/>
              <a:t>Amnesiac browsing sessions</a:t>
            </a:r>
          </a:p>
          <a:p>
            <a:r>
              <a:rPr lang="en-US" dirty="0" smtClean="0"/>
              <a:t>Anonymous cloud storage</a:t>
            </a:r>
          </a:p>
          <a:p>
            <a:r>
              <a:rPr lang="en-US" dirty="0" smtClean="0"/>
              <a:t>Data Sanitization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Nymix</a:t>
            </a:r>
            <a:endParaRPr lang="en-US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1862982" y="3405253"/>
            <a:ext cx="3478212" cy="2919347"/>
          </a:xfrm>
          <a:prstGeom prst="roundRect">
            <a:avLst>
              <a:gd name="adj" fmla="val 16667"/>
            </a:avLst>
          </a:prstGeom>
          <a:solidFill>
            <a:srgbClr val="FFFFFF">
              <a:lumMod val="85000"/>
            </a:srgbClr>
          </a:solidFill>
          <a:ln>
            <a:solidFill>
              <a:schemeClr val="tx1"/>
            </a:solidFill>
          </a:ln>
        </p:spPr>
        <p:txBody>
          <a:bodyPr lIns="90000" tIns="45000" rIns="90000" bIns="45000" anchor="ctr"/>
          <a:lstStyle/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charset="0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379193" y="4494687"/>
            <a:ext cx="1143000" cy="836612"/>
          </a:xfrm>
          <a:prstGeom prst="roundRect">
            <a:avLst>
              <a:gd name="adj" fmla="val 16667"/>
            </a:avLst>
          </a:prstGeom>
          <a:solidFill>
            <a:srgbClr val="558ED5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pic>
        <p:nvPicPr>
          <p:cNvPr id="6" name="Picture 46" descr="C:\Users\David\Desktop\youtube-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782" y="4740970"/>
            <a:ext cx="395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3977047" y="3812382"/>
            <a:ext cx="1143000" cy="836612"/>
          </a:xfrm>
          <a:prstGeom prst="roundRect">
            <a:avLst>
              <a:gd name="adj" fmla="val 16667"/>
            </a:avLst>
          </a:prstGeom>
          <a:solidFill>
            <a:srgbClr val="558ED5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01250" y="4117959"/>
            <a:ext cx="668292" cy="1204811"/>
            <a:chOff x="457200" y="4724400"/>
            <a:chExt cx="788987" cy="1422400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sp>
        <p:nvSpPr>
          <p:cNvPr id="11" name="Cloud"/>
          <p:cNvSpPr>
            <a:spLocks noChangeAspect="1" noEditPoints="1" noChangeArrowheads="1"/>
          </p:cNvSpPr>
          <p:nvPr/>
        </p:nvSpPr>
        <p:spPr bwMode="auto">
          <a:xfrm>
            <a:off x="5802760" y="4850983"/>
            <a:ext cx="1545521" cy="1084339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2D2DB9">
              <a:lumMod val="20000"/>
              <a:lumOff val="8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Cloud"/>
          <p:cNvSpPr>
            <a:spLocks noChangeAspect="1" noEditPoints="1" noChangeArrowheads="1"/>
          </p:cNvSpPr>
          <p:nvPr/>
        </p:nvSpPr>
        <p:spPr bwMode="auto">
          <a:xfrm>
            <a:off x="6116282" y="3024362"/>
            <a:ext cx="2586136" cy="181443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Internet</a:t>
            </a:r>
          </a:p>
        </p:txBody>
      </p:sp>
      <p:pic>
        <p:nvPicPr>
          <p:cNvPr id="13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631" y="5209103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46" y="4213788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6" name="Picture 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662" y="3059405"/>
            <a:ext cx="589756" cy="589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7" name="Picture 2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438" y="2825815"/>
            <a:ext cx="5794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8" name="Picture 46" descr="C:\Users\David\Desktop\youtube-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080" y="3709700"/>
            <a:ext cx="710920" cy="71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147" y="4078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3" name="AutoShape 5"/>
          <p:cNvSpPr>
            <a:spLocks noChangeArrowheads="1"/>
          </p:cNvSpPr>
          <p:nvPr/>
        </p:nvSpPr>
        <p:spPr bwMode="auto">
          <a:xfrm>
            <a:off x="4008885" y="5322770"/>
            <a:ext cx="1143000" cy="836613"/>
          </a:xfrm>
          <a:prstGeom prst="roundRect">
            <a:avLst>
              <a:gd name="adj" fmla="val 16667"/>
            </a:avLst>
          </a:prstGeom>
          <a:solidFill>
            <a:srgbClr val="558ED5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pic>
        <p:nvPicPr>
          <p:cNvPr id="46" name="Picture 2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791" y="5626166"/>
            <a:ext cx="3619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cxnSp>
        <p:nvCxnSpPr>
          <p:cNvPr id="47" name="Straight Arrow Connector 46"/>
          <p:cNvCxnSpPr>
            <a:stCxn id="6" idx="3"/>
            <a:endCxn id="11" idx="0"/>
          </p:cNvCxnSpPr>
          <p:nvPr/>
        </p:nvCxnSpPr>
        <p:spPr>
          <a:xfrm>
            <a:off x="3131069" y="4939408"/>
            <a:ext cx="2676485" cy="45374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46" idx="3"/>
            <a:endCxn id="11" idx="0"/>
          </p:cNvCxnSpPr>
          <p:nvPr/>
        </p:nvCxnSpPr>
        <p:spPr>
          <a:xfrm flipV="1">
            <a:off x="4779741" y="5393153"/>
            <a:ext cx="1027813" cy="4139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42" idx="3"/>
            <a:endCxn id="11" idx="0"/>
          </p:cNvCxnSpPr>
          <p:nvPr/>
        </p:nvCxnSpPr>
        <p:spPr>
          <a:xfrm>
            <a:off x="4700947" y="4230688"/>
            <a:ext cx="1106607" cy="116246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V="1">
            <a:off x="6862019" y="3354284"/>
            <a:ext cx="609600" cy="149594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7166819" y="3587338"/>
            <a:ext cx="945843" cy="133965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7343438" y="4315587"/>
            <a:ext cx="769224" cy="85076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3114689" y="3401661"/>
            <a:ext cx="1325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Alice’s Laptop</a:t>
            </a:r>
            <a:endParaRPr lang="en-US" sz="1600" dirty="0"/>
          </a:p>
        </p:txBody>
      </p:sp>
      <p:sp>
        <p:nvSpPr>
          <p:cNvPr id="70" name="Cloud"/>
          <p:cNvSpPr>
            <a:spLocks noChangeAspect="1" noEditPoints="1" noChangeArrowheads="1"/>
          </p:cNvSpPr>
          <p:nvPr/>
        </p:nvSpPr>
        <p:spPr bwMode="auto">
          <a:xfrm>
            <a:off x="4304866" y="2239871"/>
            <a:ext cx="1507996" cy="1058011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Cloud Storage</a:t>
            </a:r>
          </a:p>
        </p:txBody>
      </p:sp>
      <p:cxnSp>
        <p:nvCxnSpPr>
          <p:cNvPr id="67" name="Straight Arrow Connector 66"/>
          <p:cNvCxnSpPr>
            <a:stCxn id="7" idx="0"/>
            <a:endCxn id="70" idx="2"/>
          </p:cNvCxnSpPr>
          <p:nvPr/>
        </p:nvCxnSpPr>
        <p:spPr>
          <a:xfrm flipV="1">
            <a:off x="4548547" y="2768877"/>
            <a:ext cx="1263058" cy="1043505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7" idx="0"/>
            <a:endCxn id="70" idx="0"/>
          </p:cNvCxnSpPr>
          <p:nvPr/>
        </p:nvCxnSpPr>
        <p:spPr>
          <a:xfrm flipH="1" flipV="1">
            <a:off x="4309544" y="2768877"/>
            <a:ext cx="239003" cy="1043505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590800" y="4397385"/>
            <a:ext cx="72167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 smtClean="0">
                <a:solidFill>
                  <a:schemeClr val="bg1"/>
                </a:solidFill>
              </a:rPr>
              <a:t>Nym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237930" y="3703781"/>
            <a:ext cx="72167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 smtClean="0">
                <a:solidFill>
                  <a:schemeClr val="bg1"/>
                </a:solidFill>
              </a:rPr>
              <a:t>Nym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249456" y="5217820"/>
            <a:ext cx="72167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 smtClean="0">
                <a:solidFill>
                  <a:schemeClr val="bg1"/>
                </a:solidFill>
              </a:rPr>
              <a:t>Nym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51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Ephemeral </a:t>
            </a:r>
            <a:r>
              <a:rPr lang="en-US" dirty="0" err="1" smtClean="0"/>
              <a:t>Nym</a:t>
            </a:r>
            <a:endParaRPr lang="en-US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1786782" y="3100453"/>
            <a:ext cx="3478212" cy="2919347"/>
          </a:xfrm>
          <a:prstGeom prst="roundRect">
            <a:avLst>
              <a:gd name="adj" fmla="val 16667"/>
            </a:avLst>
          </a:prstGeom>
          <a:solidFill>
            <a:srgbClr val="FFFFFF">
              <a:lumMod val="85000"/>
            </a:srgbClr>
          </a:solidFill>
          <a:ln>
            <a:solidFill>
              <a:schemeClr val="tx1"/>
            </a:solidFill>
          </a:ln>
        </p:spPr>
        <p:txBody>
          <a:bodyPr lIns="90000" tIns="45000" rIns="90000" bIns="45000" anchor="ctr"/>
          <a:lstStyle/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charset="0"/>
            </a:endParaRP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525050" y="3813159"/>
            <a:ext cx="668292" cy="1204811"/>
            <a:chOff x="457200" y="4724400"/>
            <a:chExt cx="788987" cy="1422400"/>
          </a:xfrm>
        </p:grpSpPr>
        <p:pic>
          <p:nvPicPr>
            <p:cNvPr id="6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sp>
        <p:nvSpPr>
          <p:cNvPr id="8" name="Cloud"/>
          <p:cNvSpPr>
            <a:spLocks noChangeAspect="1" noEditPoints="1" noChangeArrowheads="1"/>
          </p:cNvSpPr>
          <p:nvPr/>
        </p:nvSpPr>
        <p:spPr bwMode="auto">
          <a:xfrm>
            <a:off x="5726560" y="4546183"/>
            <a:ext cx="1545521" cy="1084339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2D2DB9">
              <a:lumMod val="20000"/>
              <a:lumOff val="8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Cloud"/>
          <p:cNvSpPr>
            <a:spLocks noChangeAspect="1" noEditPoints="1" noChangeArrowheads="1"/>
          </p:cNvSpPr>
          <p:nvPr/>
        </p:nvSpPr>
        <p:spPr bwMode="auto">
          <a:xfrm>
            <a:off x="6040082" y="2719562"/>
            <a:ext cx="2586136" cy="181443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Internet</a:t>
            </a:r>
          </a:p>
        </p:txBody>
      </p:sp>
      <p:pic>
        <p:nvPicPr>
          <p:cNvPr id="10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431" y="4904303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462" y="2754605"/>
            <a:ext cx="589756" cy="589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3" name="AutoShape 5"/>
          <p:cNvSpPr>
            <a:spLocks noChangeArrowheads="1"/>
          </p:cNvSpPr>
          <p:nvPr/>
        </p:nvSpPr>
        <p:spPr bwMode="auto">
          <a:xfrm>
            <a:off x="1964624" y="4117514"/>
            <a:ext cx="3111062" cy="1421448"/>
          </a:xfrm>
          <a:prstGeom prst="roundRect">
            <a:avLst>
              <a:gd name="adj" fmla="val 16667"/>
            </a:avLst>
          </a:prstGeom>
          <a:solidFill>
            <a:srgbClr val="558ED5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7090619" y="3282538"/>
            <a:ext cx="945843" cy="133965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038489" y="3096861"/>
            <a:ext cx="1325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Alice’s Laptop</a:t>
            </a:r>
            <a:endParaRPr lang="en-US" sz="1600" dirty="0"/>
          </a:p>
        </p:txBody>
      </p:sp>
      <p:cxnSp>
        <p:nvCxnSpPr>
          <p:cNvPr id="15" name="Straight Arrow Connector 14"/>
          <p:cNvCxnSpPr>
            <a:endCxn id="8" idx="0"/>
          </p:cNvCxnSpPr>
          <p:nvPr/>
        </p:nvCxnSpPr>
        <p:spPr>
          <a:xfrm>
            <a:off x="4903861" y="5087635"/>
            <a:ext cx="827493" cy="71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46" y="3908988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8" name="AutoShape 5"/>
          <p:cNvSpPr>
            <a:spLocks noChangeArrowheads="1"/>
          </p:cNvSpPr>
          <p:nvPr/>
        </p:nvSpPr>
        <p:spPr bwMode="auto">
          <a:xfrm>
            <a:off x="2225179" y="4599663"/>
            <a:ext cx="1052774" cy="836613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0000" tIns="45000" rIns="90000" bIns="45000" anchor="b" anchorCtr="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charset="-122"/>
              </a:rPr>
              <a:t>AnonVM</a:t>
            </a: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sp>
        <p:nvSpPr>
          <p:cNvPr id="19" name="AutoShape 10"/>
          <p:cNvSpPr>
            <a:spLocks noChangeArrowheads="1"/>
          </p:cNvSpPr>
          <p:nvPr/>
        </p:nvSpPr>
        <p:spPr bwMode="auto">
          <a:xfrm>
            <a:off x="3725033" y="4737776"/>
            <a:ext cx="1172102" cy="560388"/>
          </a:xfrm>
          <a:prstGeom prst="roundRect">
            <a:avLst>
              <a:gd name="adj" fmla="val 16667"/>
            </a:avLst>
          </a:prstGeom>
          <a:solidFill>
            <a:srgbClr val="95B3D7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charset="-122"/>
              </a:rPr>
              <a:t>CommVM</a:t>
            </a:r>
          </a:p>
        </p:txBody>
      </p:sp>
      <p:pic>
        <p:nvPicPr>
          <p:cNvPr id="25" name="Picture 2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390" y="4730251"/>
            <a:ext cx="3619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cxnSp>
        <p:nvCxnSpPr>
          <p:cNvPr id="26" name="Straight Arrow Connector 25"/>
          <p:cNvCxnSpPr>
            <a:stCxn id="28" idx="3"/>
            <a:endCxn id="19" idx="1"/>
          </p:cNvCxnSpPr>
          <p:nvPr/>
        </p:nvCxnSpPr>
        <p:spPr>
          <a:xfrm>
            <a:off x="3277953" y="5017970"/>
            <a:ext cx="447080" cy="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123" y="5034639"/>
            <a:ext cx="3873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3140657" y="4064513"/>
            <a:ext cx="72167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 smtClean="0">
                <a:solidFill>
                  <a:schemeClr val="bg1">
                    <a:lumMod val="95000"/>
                  </a:schemeClr>
                </a:solidFill>
              </a:rPr>
              <a:t>Nym</a:t>
            </a:r>
            <a:endParaRPr lang="en-US" sz="2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2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620000" cy="5257800"/>
          </a:xfrm>
        </p:spPr>
        <p:txBody>
          <a:bodyPr/>
          <a:lstStyle/>
          <a:p>
            <a:r>
              <a:rPr lang="en-US" dirty="0" smtClean="0"/>
              <a:t>Each </a:t>
            </a:r>
            <a:r>
              <a:rPr lang="en-US" dirty="0" err="1" smtClean="0"/>
              <a:t>Nym</a:t>
            </a:r>
            <a:r>
              <a:rPr lang="en-US" dirty="0" smtClean="0"/>
              <a:t> starts from the same base state</a:t>
            </a:r>
          </a:p>
          <a:p>
            <a:r>
              <a:rPr lang="en-US" dirty="0" smtClean="0"/>
              <a:t>Separate VMs to enforce sandboxing in </a:t>
            </a:r>
            <a:r>
              <a:rPr lang="en-US" dirty="0" err="1" smtClean="0"/>
              <a:t>AnonVM</a:t>
            </a:r>
            <a:endParaRPr lang="en-US" dirty="0" smtClean="0"/>
          </a:p>
          <a:p>
            <a:r>
              <a:rPr lang="en-US" dirty="0"/>
              <a:t>Securely erased upon exit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490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28" grpId="0" animBg="1"/>
      <p:bldP spid="19" grpId="0" animBg="1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Long-Lived </a:t>
            </a:r>
            <a:r>
              <a:rPr lang="en-US" dirty="0" err="1" smtClean="0"/>
              <a:t>Nyms</a:t>
            </a:r>
            <a:endParaRPr lang="en-US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1786782" y="3100453"/>
            <a:ext cx="3478212" cy="2919347"/>
          </a:xfrm>
          <a:prstGeom prst="roundRect">
            <a:avLst>
              <a:gd name="adj" fmla="val 16667"/>
            </a:avLst>
          </a:prstGeom>
          <a:solidFill>
            <a:srgbClr val="FFFFFF">
              <a:lumMod val="85000"/>
            </a:srgbClr>
          </a:solidFill>
          <a:ln>
            <a:solidFill>
              <a:schemeClr val="tx1"/>
            </a:solidFill>
          </a:ln>
        </p:spPr>
        <p:txBody>
          <a:bodyPr lIns="90000" tIns="45000" rIns="90000" bIns="45000" anchor="ctr"/>
          <a:lstStyle/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charset="0"/>
            </a:endParaRP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525050" y="3813159"/>
            <a:ext cx="668292" cy="1204811"/>
            <a:chOff x="457200" y="4724400"/>
            <a:chExt cx="788987" cy="1422400"/>
          </a:xfrm>
        </p:grpSpPr>
        <p:pic>
          <p:nvPicPr>
            <p:cNvPr id="6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sp>
        <p:nvSpPr>
          <p:cNvPr id="8" name="Cloud"/>
          <p:cNvSpPr>
            <a:spLocks noChangeAspect="1" noEditPoints="1" noChangeArrowheads="1"/>
          </p:cNvSpPr>
          <p:nvPr/>
        </p:nvSpPr>
        <p:spPr bwMode="auto">
          <a:xfrm>
            <a:off x="5726560" y="4546183"/>
            <a:ext cx="1545521" cy="1084339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2D2DB9">
              <a:lumMod val="20000"/>
              <a:lumOff val="8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Cloud"/>
          <p:cNvSpPr>
            <a:spLocks noChangeAspect="1" noEditPoints="1" noChangeArrowheads="1"/>
          </p:cNvSpPr>
          <p:nvPr/>
        </p:nvSpPr>
        <p:spPr bwMode="auto">
          <a:xfrm>
            <a:off x="6040082" y="2719562"/>
            <a:ext cx="2586136" cy="181443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Internet</a:t>
            </a:r>
          </a:p>
        </p:txBody>
      </p:sp>
      <p:pic>
        <p:nvPicPr>
          <p:cNvPr id="10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431" y="4904303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5"/>
          <p:cNvSpPr>
            <a:spLocks noChangeArrowheads="1"/>
          </p:cNvSpPr>
          <p:nvPr/>
        </p:nvSpPr>
        <p:spPr bwMode="auto">
          <a:xfrm>
            <a:off x="1964624" y="4117514"/>
            <a:ext cx="3111062" cy="1421448"/>
          </a:xfrm>
          <a:prstGeom prst="roundRect">
            <a:avLst>
              <a:gd name="adj" fmla="val 16667"/>
            </a:avLst>
          </a:prstGeom>
          <a:solidFill>
            <a:srgbClr val="558ED5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7090619" y="3282538"/>
            <a:ext cx="945843" cy="133965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038489" y="3096861"/>
            <a:ext cx="1325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Alice’s Laptop</a:t>
            </a:r>
            <a:endParaRPr lang="en-US" sz="1600" dirty="0"/>
          </a:p>
        </p:txBody>
      </p:sp>
      <p:cxnSp>
        <p:nvCxnSpPr>
          <p:cNvPr id="15" name="Straight Arrow Connector 14"/>
          <p:cNvCxnSpPr>
            <a:endCxn id="8" idx="0"/>
          </p:cNvCxnSpPr>
          <p:nvPr/>
        </p:nvCxnSpPr>
        <p:spPr>
          <a:xfrm>
            <a:off x="4903861" y="5087635"/>
            <a:ext cx="827493" cy="71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46" y="3908988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8" name="AutoShape 5"/>
          <p:cNvSpPr>
            <a:spLocks noChangeArrowheads="1"/>
          </p:cNvSpPr>
          <p:nvPr/>
        </p:nvSpPr>
        <p:spPr bwMode="auto">
          <a:xfrm>
            <a:off x="2225179" y="4599663"/>
            <a:ext cx="1052774" cy="836613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0000" tIns="45000" rIns="90000" bIns="45000" anchor="b" anchorCtr="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charset="-122"/>
              </a:rPr>
              <a:t>AnonVM</a:t>
            </a: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sp>
        <p:nvSpPr>
          <p:cNvPr id="19" name="AutoShape 10"/>
          <p:cNvSpPr>
            <a:spLocks noChangeArrowheads="1"/>
          </p:cNvSpPr>
          <p:nvPr/>
        </p:nvSpPr>
        <p:spPr bwMode="auto">
          <a:xfrm>
            <a:off x="3725033" y="4737776"/>
            <a:ext cx="1172102" cy="560388"/>
          </a:xfrm>
          <a:prstGeom prst="roundRect">
            <a:avLst>
              <a:gd name="adj" fmla="val 16667"/>
            </a:avLst>
          </a:prstGeom>
          <a:solidFill>
            <a:srgbClr val="95B3D7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charset="-122"/>
              </a:rPr>
              <a:t>CommVM</a:t>
            </a:r>
          </a:p>
        </p:txBody>
      </p:sp>
      <p:cxnSp>
        <p:nvCxnSpPr>
          <p:cNvPr id="26" name="Straight Arrow Connector 25"/>
          <p:cNvCxnSpPr>
            <a:stCxn id="28" idx="3"/>
            <a:endCxn id="19" idx="1"/>
          </p:cNvCxnSpPr>
          <p:nvPr/>
        </p:nvCxnSpPr>
        <p:spPr>
          <a:xfrm>
            <a:off x="3277953" y="5017970"/>
            <a:ext cx="447080" cy="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123" y="5034639"/>
            <a:ext cx="3873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3140657" y="4064513"/>
            <a:ext cx="72167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 smtClean="0">
                <a:solidFill>
                  <a:schemeClr val="bg1">
                    <a:lumMod val="95000"/>
                  </a:schemeClr>
                </a:solidFill>
              </a:rPr>
              <a:t>Nym</a:t>
            </a:r>
            <a:endParaRPr lang="en-US" sz="2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2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620000" cy="5257800"/>
          </a:xfrm>
        </p:spPr>
        <p:txBody>
          <a:bodyPr/>
          <a:lstStyle/>
          <a:p>
            <a:r>
              <a:rPr lang="en-US" dirty="0" smtClean="0"/>
              <a:t>Desire persistent state</a:t>
            </a:r>
          </a:p>
          <a:p>
            <a:r>
              <a:rPr lang="en-US" dirty="0" smtClean="0"/>
              <a:t>Resetting </a:t>
            </a:r>
            <a:r>
              <a:rPr lang="en-US" dirty="0" err="1" smtClean="0"/>
              <a:t>CommVM</a:t>
            </a:r>
            <a:r>
              <a:rPr lang="en-US" dirty="0" smtClean="0"/>
              <a:t> state can weaken anonymity</a:t>
            </a:r>
            <a:r>
              <a:rPr lang="en-US" baseline="30000" dirty="0" smtClean="0"/>
              <a:t>1</a:t>
            </a:r>
          </a:p>
          <a:p>
            <a:r>
              <a:rPr lang="en-US" dirty="0" smtClean="0"/>
              <a:t>Anonymously store/restore from cloud</a:t>
            </a: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23" name="Picture 4" descr="http://itathomeonline.com/img/hard-driv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533" y="4705005"/>
            <a:ext cx="451437" cy="4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s://lh4.ggpht.com/LhhZyKyZbxBejsEfW2b7h1DOUUjJWt_P5Hw4t4RSVVKUnwmwEeVtVEOz7F3TsI8jy0I=w30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689" y="2868718"/>
            <a:ext cx="456285" cy="45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http://itathomeonline.com/img/hard-driv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052" y="4636198"/>
            <a:ext cx="451437" cy="4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034" y="6403195"/>
            <a:ext cx="8405763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aseline="30000" dirty="0" smtClean="0"/>
              <a:t>1</a:t>
            </a:r>
            <a:r>
              <a:rPr lang="en-US" sz="1700" dirty="0" smtClean="0"/>
              <a:t>A. </a:t>
            </a:r>
            <a:r>
              <a:rPr lang="en-US" sz="1700" dirty="0"/>
              <a:t>Johnson, “Users Get Routed</a:t>
            </a:r>
            <a:r>
              <a:rPr lang="en-US" sz="1700" dirty="0" smtClean="0"/>
              <a:t>: Traffic </a:t>
            </a:r>
            <a:r>
              <a:rPr lang="en-US" sz="1700" dirty="0"/>
              <a:t>Correlation on Tor by Realistic </a:t>
            </a:r>
            <a:r>
              <a:rPr lang="en-US" sz="1700" dirty="0" smtClean="0"/>
              <a:t>Adversaries”, CCS 2013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65235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28" grpId="0" animBg="1"/>
      <p:bldP spid="19" grpId="0" animBg="1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Long-Lived </a:t>
            </a:r>
            <a:r>
              <a:rPr lang="en-US" dirty="0" err="1" smtClean="0"/>
              <a:t>Nyms</a:t>
            </a:r>
            <a:endParaRPr lang="en-US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1786782" y="3100453"/>
            <a:ext cx="3478212" cy="2919347"/>
          </a:xfrm>
          <a:prstGeom prst="roundRect">
            <a:avLst>
              <a:gd name="adj" fmla="val 16667"/>
            </a:avLst>
          </a:prstGeom>
          <a:solidFill>
            <a:srgbClr val="FFFFFF">
              <a:lumMod val="85000"/>
            </a:srgbClr>
          </a:solidFill>
          <a:ln>
            <a:solidFill>
              <a:schemeClr val="tx1"/>
            </a:solidFill>
          </a:ln>
        </p:spPr>
        <p:txBody>
          <a:bodyPr lIns="90000" tIns="45000" rIns="90000" bIns="45000" anchor="ctr"/>
          <a:lstStyle/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charset="0"/>
            </a:endParaRP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525050" y="3813159"/>
            <a:ext cx="668292" cy="1204811"/>
            <a:chOff x="457200" y="4724400"/>
            <a:chExt cx="788987" cy="1422400"/>
          </a:xfrm>
        </p:grpSpPr>
        <p:pic>
          <p:nvPicPr>
            <p:cNvPr id="6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sp>
        <p:nvSpPr>
          <p:cNvPr id="8" name="Cloud"/>
          <p:cNvSpPr>
            <a:spLocks noChangeAspect="1" noEditPoints="1" noChangeArrowheads="1"/>
          </p:cNvSpPr>
          <p:nvPr/>
        </p:nvSpPr>
        <p:spPr bwMode="auto">
          <a:xfrm>
            <a:off x="5726560" y="4546183"/>
            <a:ext cx="1545521" cy="1084339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2D2DB9">
              <a:lumMod val="20000"/>
              <a:lumOff val="8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Cloud"/>
          <p:cNvSpPr>
            <a:spLocks noChangeAspect="1" noEditPoints="1" noChangeArrowheads="1"/>
          </p:cNvSpPr>
          <p:nvPr/>
        </p:nvSpPr>
        <p:spPr bwMode="auto">
          <a:xfrm>
            <a:off x="6040082" y="2719562"/>
            <a:ext cx="2586136" cy="181443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Internet</a:t>
            </a:r>
          </a:p>
        </p:txBody>
      </p:sp>
      <p:pic>
        <p:nvPicPr>
          <p:cNvPr id="10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431" y="4904303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5"/>
          <p:cNvSpPr>
            <a:spLocks noChangeArrowheads="1"/>
          </p:cNvSpPr>
          <p:nvPr/>
        </p:nvSpPr>
        <p:spPr bwMode="auto">
          <a:xfrm>
            <a:off x="1964624" y="4117514"/>
            <a:ext cx="3111062" cy="1421448"/>
          </a:xfrm>
          <a:prstGeom prst="roundRect">
            <a:avLst>
              <a:gd name="adj" fmla="val 16667"/>
            </a:avLst>
          </a:prstGeom>
          <a:solidFill>
            <a:srgbClr val="558ED5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7090619" y="3282538"/>
            <a:ext cx="945843" cy="133965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038489" y="3096861"/>
            <a:ext cx="1325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Alice’s Laptop</a:t>
            </a:r>
            <a:endParaRPr lang="en-US" sz="1600" dirty="0"/>
          </a:p>
        </p:txBody>
      </p:sp>
      <p:cxnSp>
        <p:nvCxnSpPr>
          <p:cNvPr id="15" name="Straight Arrow Connector 14"/>
          <p:cNvCxnSpPr>
            <a:endCxn id="8" idx="0"/>
          </p:cNvCxnSpPr>
          <p:nvPr/>
        </p:nvCxnSpPr>
        <p:spPr>
          <a:xfrm>
            <a:off x="4903861" y="5087635"/>
            <a:ext cx="827493" cy="71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46" y="3908988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8" name="AutoShape 5"/>
          <p:cNvSpPr>
            <a:spLocks noChangeArrowheads="1"/>
          </p:cNvSpPr>
          <p:nvPr/>
        </p:nvSpPr>
        <p:spPr bwMode="auto">
          <a:xfrm>
            <a:off x="2225179" y="4599663"/>
            <a:ext cx="1052774" cy="836613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0000" tIns="45000" rIns="90000" bIns="45000" anchor="b" anchorCtr="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charset="-122"/>
              </a:rPr>
              <a:t>AnonVM</a:t>
            </a: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sp>
        <p:nvSpPr>
          <p:cNvPr id="19" name="AutoShape 10"/>
          <p:cNvSpPr>
            <a:spLocks noChangeArrowheads="1"/>
          </p:cNvSpPr>
          <p:nvPr/>
        </p:nvSpPr>
        <p:spPr bwMode="auto">
          <a:xfrm>
            <a:off x="3725033" y="4737776"/>
            <a:ext cx="1172102" cy="560388"/>
          </a:xfrm>
          <a:prstGeom prst="roundRect">
            <a:avLst>
              <a:gd name="adj" fmla="val 16667"/>
            </a:avLst>
          </a:prstGeom>
          <a:solidFill>
            <a:srgbClr val="95B3D7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charset="-122"/>
              </a:rPr>
              <a:t>CommVM</a:t>
            </a:r>
          </a:p>
        </p:txBody>
      </p:sp>
      <p:cxnSp>
        <p:nvCxnSpPr>
          <p:cNvPr id="26" name="Straight Arrow Connector 25"/>
          <p:cNvCxnSpPr>
            <a:stCxn id="28" idx="3"/>
            <a:endCxn id="19" idx="1"/>
          </p:cNvCxnSpPr>
          <p:nvPr/>
        </p:nvCxnSpPr>
        <p:spPr>
          <a:xfrm>
            <a:off x="3277953" y="5017970"/>
            <a:ext cx="447080" cy="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123" y="5034639"/>
            <a:ext cx="3873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3140657" y="4064513"/>
            <a:ext cx="72167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 smtClean="0">
                <a:solidFill>
                  <a:schemeClr val="bg1">
                    <a:lumMod val="95000"/>
                  </a:schemeClr>
                </a:solidFill>
              </a:rPr>
              <a:t>Nym</a:t>
            </a:r>
            <a:endParaRPr lang="en-US" sz="2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2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620000" cy="5257800"/>
          </a:xfrm>
        </p:spPr>
        <p:txBody>
          <a:bodyPr/>
          <a:lstStyle/>
          <a:p>
            <a:r>
              <a:rPr lang="en-US" dirty="0" smtClean="0"/>
              <a:t>Retrieve disks from cloud</a:t>
            </a:r>
          </a:p>
          <a:p>
            <a:r>
              <a:rPr lang="en-US" dirty="0" smtClean="0"/>
              <a:t>Close </a:t>
            </a:r>
            <a:r>
              <a:rPr lang="en-US" dirty="0" err="1" smtClean="0"/>
              <a:t>Nym</a:t>
            </a:r>
            <a:endParaRPr lang="en-US" dirty="0" smtClean="0"/>
          </a:p>
          <a:p>
            <a:r>
              <a:rPr lang="en-US" dirty="0" smtClean="0"/>
              <a:t>Restore long-lived </a:t>
            </a:r>
            <a:r>
              <a:rPr lang="en-US" dirty="0" err="1" smtClean="0"/>
              <a:t>nym</a:t>
            </a: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23" name="Picture 4" descr="http://itathomeonline.com/img/hard-driv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897" y="4688475"/>
            <a:ext cx="451437" cy="4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http://itathomeonline.com/img/hard-driv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193" y="5069275"/>
            <a:ext cx="451437" cy="4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743" y="2703100"/>
            <a:ext cx="5794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1" name="Picture 2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912" y="4713169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3122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28" grpId="0" animBg="1"/>
      <p:bldP spid="19" grpId="0" animBg="1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 Data – Sanitization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local data directly in a </a:t>
            </a:r>
            <a:r>
              <a:rPr lang="en-US" dirty="0" err="1" smtClean="0"/>
              <a:t>Nym</a:t>
            </a:r>
            <a:endParaRPr lang="en-US" dirty="0" smtClean="0"/>
          </a:p>
          <a:p>
            <a:r>
              <a:rPr lang="en-US" dirty="0" smtClean="0"/>
              <a:t>Each </a:t>
            </a:r>
            <a:r>
              <a:rPr lang="en-US" dirty="0" err="1" smtClean="0"/>
              <a:t>Nym</a:t>
            </a:r>
            <a:r>
              <a:rPr lang="en-US" dirty="0" smtClean="0"/>
              <a:t> has associated Sanitization VM</a:t>
            </a:r>
          </a:p>
          <a:p>
            <a:r>
              <a:rPr lang="en-US" dirty="0" smtClean="0"/>
              <a:t>Process:</a:t>
            </a:r>
          </a:p>
          <a:p>
            <a:pPr lvl="1"/>
            <a:r>
              <a:rPr lang="en-US" dirty="0" smtClean="0"/>
              <a:t>User selects file</a:t>
            </a:r>
          </a:p>
          <a:p>
            <a:pPr lvl="1"/>
            <a:r>
              <a:rPr lang="en-US" dirty="0" smtClean="0"/>
              <a:t>Prompted for cleaning method</a:t>
            </a:r>
          </a:p>
          <a:p>
            <a:pPr lvl="1"/>
            <a:r>
              <a:rPr lang="en-US" dirty="0" smtClean="0"/>
              <a:t>Results appear in </a:t>
            </a:r>
            <a:r>
              <a:rPr lang="en-US" dirty="0" err="1" smtClean="0"/>
              <a:t>Nym</a:t>
            </a:r>
            <a:endParaRPr lang="en-US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5029200" y="2289592"/>
            <a:ext cx="2868612" cy="2968208"/>
          </a:xfrm>
          <a:prstGeom prst="roundRect">
            <a:avLst>
              <a:gd name="adj" fmla="val 16667"/>
            </a:avLst>
          </a:prstGeom>
          <a:solidFill>
            <a:srgbClr val="FFFFFF">
              <a:lumMod val="85000"/>
            </a:srgbClr>
          </a:solidFill>
          <a:ln>
            <a:solidFill>
              <a:schemeClr val="tx1"/>
            </a:solidFill>
          </a:ln>
        </p:spPr>
        <p:txBody>
          <a:bodyPr lIns="90000" tIns="45000" rIns="90000" bIns="45000" anchor="ctr"/>
          <a:lstStyle/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charset="0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951537" y="2901637"/>
            <a:ext cx="1143000" cy="836613"/>
          </a:xfrm>
          <a:prstGeom prst="roundRect">
            <a:avLst>
              <a:gd name="adj" fmla="val 16667"/>
            </a:avLst>
          </a:prstGeom>
          <a:solidFill>
            <a:srgbClr val="558ED5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pic>
        <p:nvPicPr>
          <p:cNvPr id="6" name="Picture 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657" y="3131083"/>
            <a:ext cx="3619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867400" y="2286000"/>
            <a:ext cx="1325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Alice’s Laptop</a:t>
            </a:r>
            <a:endParaRPr lang="en-US" sz="1600" dirty="0"/>
          </a:p>
        </p:txBody>
      </p:sp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5871852" y="4286065"/>
            <a:ext cx="1211263" cy="762000"/>
          </a:xfrm>
          <a:prstGeom prst="roundRect">
            <a:avLst>
              <a:gd name="adj" fmla="val 16667"/>
            </a:avLst>
          </a:prstGeom>
          <a:solidFill>
            <a:srgbClr val="9537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User Data</a:t>
            </a:r>
          </a:p>
        </p:txBody>
      </p:sp>
      <p:sp>
        <p:nvSpPr>
          <p:cNvPr id="9" name="File"/>
          <p:cNvSpPr>
            <a:spLocks noEditPoints="1" noChangeArrowheads="1"/>
          </p:cNvSpPr>
          <p:nvPr/>
        </p:nvSpPr>
        <p:spPr bwMode="auto">
          <a:xfrm>
            <a:off x="6568341" y="4367027"/>
            <a:ext cx="354012" cy="300038"/>
          </a:xfrm>
          <a:custGeom>
            <a:avLst/>
            <a:gdLst>
              <a:gd name="T0" fmla="*/ 179972 w 21600"/>
              <a:gd name="T1" fmla="*/ 45006 h 21600"/>
              <a:gd name="T2" fmla="*/ 0 w 21600"/>
              <a:gd name="T3" fmla="*/ 150019 h 21600"/>
              <a:gd name="T4" fmla="*/ 177006 w 21600"/>
              <a:gd name="T5" fmla="*/ 300038 h 21600"/>
              <a:gd name="T6" fmla="*/ 354012 w 21600"/>
              <a:gd name="T7" fmla="*/ 150019 h 21600"/>
              <a:gd name="T8" fmla="*/ 0 w 21600"/>
              <a:gd name="T9" fmla="*/ 300038 h 21600"/>
              <a:gd name="T10" fmla="*/ 354012 w 21600"/>
              <a:gd name="T11" fmla="*/ 30003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1086 w 21600"/>
              <a:gd name="T19" fmla="*/ 4628 h 21600"/>
              <a:gd name="T20" fmla="*/ 20635 w 21600"/>
              <a:gd name="T21" fmla="*/ 20289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lnTo>
                  <a:pt x="19790" y="3240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0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164" y="4313053"/>
            <a:ext cx="493712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Arrow Connector 20"/>
          <p:cNvCxnSpPr>
            <a:cxnSpLocks noChangeShapeType="1"/>
          </p:cNvCxnSpPr>
          <p:nvPr/>
        </p:nvCxnSpPr>
        <p:spPr bwMode="auto">
          <a:xfrm flipV="1">
            <a:off x="6775009" y="3743813"/>
            <a:ext cx="1" cy="685368"/>
          </a:xfrm>
          <a:prstGeom prst="straightConnector1">
            <a:avLst/>
          </a:prstGeom>
          <a:noFill/>
          <a:ln w="19050" algn="ctr">
            <a:solidFill>
              <a:srgbClr val="00B0F0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2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072492">
            <a:off x="6657440" y="3817198"/>
            <a:ext cx="2603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741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gradFill flip="none" rotWithShape="1">
                  <a:gsLst>
                    <a:gs pos="0">
                      <a:schemeClr val="tx1">
                        <a:tint val="66000"/>
                        <a:satMod val="160000"/>
                      </a:schemeClr>
                    </a:gs>
                    <a:gs pos="50000">
                      <a:schemeClr val="tx1">
                        <a:tint val="44500"/>
                        <a:satMod val="160000"/>
                      </a:schemeClr>
                    </a:gs>
                    <a:gs pos="100000">
                      <a:schemeClr val="tx1">
                        <a:tint val="23500"/>
                        <a:satMod val="160000"/>
                      </a:schemeClr>
                    </a:gs>
                  </a:gsLst>
                  <a:lin ang="2700000" scaled="1"/>
                  <a:tileRect/>
                </a:gradFill>
              </a:rPr>
              <a:t>Attacks Against Privacy</a:t>
            </a:r>
          </a:p>
          <a:p>
            <a:r>
              <a:rPr lang="en-US" sz="3600" dirty="0" err="1" smtClean="0">
                <a:gradFill flip="none" rotWithShape="1">
                  <a:gsLst>
                    <a:gs pos="0">
                      <a:schemeClr val="tx1">
                        <a:tint val="66000"/>
                        <a:satMod val="160000"/>
                      </a:schemeClr>
                    </a:gs>
                    <a:gs pos="50000">
                      <a:schemeClr val="tx1">
                        <a:tint val="44500"/>
                        <a:satMod val="160000"/>
                      </a:schemeClr>
                    </a:gs>
                    <a:gs pos="100000">
                      <a:schemeClr val="tx1">
                        <a:tint val="23500"/>
                        <a:satMod val="160000"/>
                      </a:schemeClr>
                    </a:gs>
                  </a:gsLst>
                  <a:lin ang="2700000" scaled="1"/>
                  <a:tileRect/>
                </a:gradFill>
              </a:rPr>
              <a:t>Nymix</a:t>
            </a:r>
            <a:r>
              <a:rPr lang="en-US" sz="3600" dirty="0" smtClean="0">
                <a:gradFill flip="none" rotWithShape="1">
                  <a:gsLst>
                    <a:gs pos="0">
                      <a:schemeClr val="tx1">
                        <a:tint val="66000"/>
                        <a:satMod val="160000"/>
                      </a:schemeClr>
                    </a:gs>
                    <a:gs pos="50000">
                      <a:schemeClr val="tx1">
                        <a:tint val="44500"/>
                        <a:satMod val="160000"/>
                      </a:schemeClr>
                    </a:gs>
                    <a:gs pos="100000">
                      <a:schemeClr val="tx1">
                        <a:tint val="23500"/>
                        <a:satMod val="160000"/>
                      </a:schemeClr>
                    </a:gs>
                  </a:gsLst>
                  <a:lin ang="2700000" scaled="1"/>
                  <a:tileRect/>
                </a:gradFill>
              </a:rPr>
              <a:t> Architecture</a:t>
            </a:r>
          </a:p>
          <a:p>
            <a:r>
              <a:rPr lang="en-US" sz="3600" dirty="0" smtClean="0"/>
              <a:t>Defending Against Privacy Attacks</a:t>
            </a:r>
          </a:p>
          <a:p>
            <a:r>
              <a:rPr lang="en-US" sz="3600" dirty="0" smtClean="0"/>
              <a:t>Evaluating </a:t>
            </a:r>
            <a:r>
              <a:rPr lang="en-US" sz="3600" dirty="0" err="1" smtClean="0"/>
              <a:t>Nymix</a:t>
            </a:r>
            <a:endParaRPr lang="en-US" sz="3600" dirty="0" smtClean="0"/>
          </a:p>
          <a:p>
            <a:r>
              <a:rPr lang="en-US" sz="3600" dirty="0" smtClean="0"/>
              <a:t>Future Directions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189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Executed in </a:t>
            </a:r>
            <a:r>
              <a:rPr lang="en-US" dirty="0" err="1" smtClean="0"/>
              <a:t>Nymix</a:t>
            </a:r>
            <a:endParaRPr lang="en-US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909929"/>
            <a:ext cx="3810000" cy="191482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1068" y="4459752"/>
            <a:ext cx="3301743" cy="11322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2800" y="2824755"/>
            <a:ext cx="3581400" cy="1537483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620000" cy="52578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Application-Level</a:t>
            </a:r>
          </a:p>
          <a:p>
            <a:endParaRPr lang="en-US" dirty="0"/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Correlation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Confiscation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01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Level Attacks</a:t>
            </a:r>
            <a:endParaRPr lang="en-US" dirty="0"/>
          </a:p>
        </p:txBody>
      </p:sp>
      <p:sp>
        <p:nvSpPr>
          <p:cNvPr id="10" name="AutoShape 1"/>
          <p:cNvSpPr>
            <a:spLocks noChangeArrowheads="1"/>
          </p:cNvSpPr>
          <p:nvPr/>
        </p:nvSpPr>
        <p:spPr bwMode="auto">
          <a:xfrm>
            <a:off x="1356525" y="2659650"/>
            <a:ext cx="2377275" cy="1704375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25560">
            <a:solidFill>
              <a:schemeClr val="tx1"/>
            </a:solidFill>
            <a:prstDash val="solid"/>
            <a:miter lim="800000"/>
            <a:headEnd/>
            <a:tailEnd/>
          </a:ln>
          <a:ex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Cloud"/>
          <p:cNvSpPr>
            <a:spLocks noChangeAspect="1" noEditPoints="1" noChangeArrowheads="1"/>
          </p:cNvSpPr>
          <p:nvPr/>
        </p:nvSpPr>
        <p:spPr bwMode="auto">
          <a:xfrm>
            <a:off x="4648200" y="3374163"/>
            <a:ext cx="1545521" cy="1084339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2D2DB9">
              <a:lumMod val="20000"/>
              <a:lumOff val="8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6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732284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Arrow Connector 16"/>
          <p:cNvCxnSpPr>
            <a:stCxn id="28" idx="3"/>
            <a:endCxn id="37" idx="1"/>
          </p:cNvCxnSpPr>
          <p:nvPr/>
        </p:nvCxnSpPr>
        <p:spPr>
          <a:xfrm>
            <a:off x="2545162" y="3429048"/>
            <a:ext cx="381000" cy="34579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4" idx="2"/>
            <a:endCxn id="31" idx="1"/>
          </p:cNvCxnSpPr>
          <p:nvPr/>
        </p:nvCxnSpPr>
        <p:spPr>
          <a:xfrm flipV="1">
            <a:off x="6192433" y="3867011"/>
            <a:ext cx="817967" cy="4932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575" y="3083254"/>
            <a:ext cx="691587" cy="69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4923990" y="1547935"/>
            <a:ext cx="1572931" cy="1500065"/>
            <a:chOff x="2535797" y="3017838"/>
            <a:chExt cx="1572931" cy="1500065"/>
          </a:xfrm>
        </p:grpSpPr>
        <p:pic>
          <p:nvPicPr>
            <p:cNvPr id="24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2535797" y="3686906"/>
              <a:ext cx="157293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Eve’s </a:t>
              </a:r>
            </a:p>
            <a:p>
              <a:r>
                <a:rPr lang="en-US" sz="2400" dirty="0" smtClean="0"/>
                <a:t>Booby-trap</a:t>
              </a:r>
              <a:endParaRPr lang="en-US" sz="2400" baseline="-25000" dirty="0"/>
            </a:p>
          </p:txBody>
        </p:sp>
      </p:grpSp>
      <p:cxnSp>
        <p:nvCxnSpPr>
          <p:cNvPr id="30" name="Straight Arrow Connector 29"/>
          <p:cNvCxnSpPr>
            <a:stCxn id="28" idx="3"/>
            <a:endCxn id="24" idx="1"/>
          </p:cNvCxnSpPr>
          <p:nvPr/>
        </p:nvCxnSpPr>
        <p:spPr>
          <a:xfrm flipV="1">
            <a:off x="2545162" y="2035298"/>
            <a:ext cx="3119631" cy="139375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7010400" y="3324841"/>
            <a:ext cx="1344254" cy="108433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600" dirty="0" smtClean="0"/>
              <a:t>Blog</a:t>
            </a:r>
            <a:endParaRPr lang="en-US" sz="2600" dirty="0"/>
          </a:p>
        </p:txBody>
      </p:sp>
      <p:cxnSp>
        <p:nvCxnSpPr>
          <p:cNvPr id="21" name="Straight Arrow Connector 20"/>
          <p:cNvCxnSpPr>
            <a:stCxn id="37" idx="3"/>
            <a:endCxn id="14" idx="0"/>
          </p:cNvCxnSpPr>
          <p:nvPr/>
        </p:nvCxnSpPr>
        <p:spPr>
          <a:xfrm>
            <a:off x="3505621" y="3774841"/>
            <a:ext cx="1147373" cy="14149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59" y="3641811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490123" y="3638326"/>
            <a:ext cx="668292" cy="1204811"/>
            <a:chOff x="457200" y="4724400"/>
            <a:chExt cx="788987" cy="1422400"/>
          </a:xfrm>
        </p:grpSpPr>
        <p:pic>
          <p:nvPicPr>
            <p:cNvPr id="7" name="Picture 1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788724" y="4364024"/>
            <a:ext cx="31454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Tor-based Secure Channel</a:t>
            </a:r>
            <a:endParaRPr lang="en-US" sz="2200" dirty="0"/>
          </a:p>
        </p:txBody>
      </p:sp>
      <p:sp>
        <p:nvSpPr>
          <p:cNvPr id="51" name="TextBox 50"/>
          <p:cNvSpPr txBox="1"/>
          <p:nvPr/>
        </p:nvSpPr>
        <p:spPr>
          <a:xfrm rot="20122426">
            <a:off x="3157608" y="1795583"/>
            <a:ext cx="2486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 smtClean="0"/>
              <a:t>Unsecured Channel:</a:t>
            </a:r>
          </a:p>
          <a:p>
            <a:pPr algn="ctr"/>
            <a:r>
              <a:rPr lang="en-US" sz="2200" dirty="0" smtClean="0"/>
              <a:t>“Here’s my IP”</a:t>
            </a:r>
            <a:endParaRPr lang="en-US" sz="2200" dirty="0"/>
          </a:p>
        </p:txBody>
      </p:sp>
      <p:sp>
        <p:nvSpPr>
          <p:cNvPr id="50" name="Arc 49"/>
          <p:cNvSpPr/>
          <p:nvPr/>
        </p:nvSpPr>
        <p:spPr>
          <a:xfrm rot="10800000">
            <a:off x="2270008" y="1371599"/>
            <a:ext cx="5730992" cy="4309737"/>
          </a:xfrm>
          <a:prstGeom prst="arc">
            <a:avLst>
              <a:gd name="adj1" fmla="val 11893774"/>
              <a:gd name="adj2" fmla="val 21382565"/>
            </a:avLst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150646" y="5207912"/>
            <a:ext cx="21367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 smtClean="0"/>
              <a:t>Javascript</a:t>
            </a:r>
            <a:r>
              <a:rPr lang="en-US" sz="2200" dirty="0" smtClean="0"/>
              <a:t> Exploit</a:t>
            </a:r>
            <a:endParaRPr lang="en-US" sz="2200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9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5821560" y="1616285"/>
            <a:ext cx="807840" cy="80784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ounded Rectangle 32"/>
          <p:cNvSpPr/>
          <p:nvPr/>
        </p:nvSpPr>
        <p:spPr>
          <a:xfrm>
            <a:off x="371270" y="2424125"/>
            <a:ext cx="3438730" cy="2605075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6934200" y="4718136"/>
            <a:ext cx="16061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/>
              <a:t>Freetopia</a:t>
            </a:r>
            <a:endParaRPr lang="en-US" sz="2800" dirty="0"/>
          </a:p>
        </p:txBody>
      </p:sp>
      <p:sp>
        <p:nvSpPr>
          <p:cNvPr id="35" name="Rounded Rectangle 34"/>
          <p:cNvSpPr/>
          <p:nvPr/>
        </p:nvSpPr>
        <p:spPr>
          <a:xfrm>
            <a:off x="6934200" y="3159169"/>
            <a:ext cx="1465006" cy="1558967"/>
          </a:xfrm>
          <a:prstGeom prst="roundRect">
            <a:avLst/>
          </a:prstGeom>
          <a:noFill/>
          <a:ln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1356525" y="5029200"/>
            <a:ext cx="20167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Repressistan</a:t>
            </a:r>
            <a:endParaRPr lang="en-US" sz="2800" dirty="0"/>
          </a:p>
        </p:txBody>
      </p:sp>
      <p:pic>
        <p:nvPicPr>
          <p:cNvPr id="37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162" y="3590792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1393998" y="2659650"/>
            <a:ext cx="175201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Alice’s Laptop</a:t>
            </a:r>
            <a:endParaRPr lang="en-US" sz="2200" dirty="0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9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950734" y="3495571"/>
            <a:ext cx="807840" cy="80784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Title 1"/>
          <p:cNvSpPr txBox="1">
            <a:spLocks/>
          </p:cNvSpPr>
          <p:nvPr/>
        </p:nvSpPr>
        <p:spPr>
          <a:xfrm>
            <a:off x="590640" y="685800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Alice in </a:t>
            </a:r>
            <a:r>
              <a:rPr lang="en-US" sz="3600" dirty="0" err="1" smtClean="0"/>
              <a:t>Repressistan</a:t>
            </a:r>
            <a:endParaRPr lang="en-US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174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588"/>
    </mc:Choice>
    <mc:Fallback xmlns="">
      <p:transition spd="slow" advTm="60588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1"/>
          <p:cNvSpPr>
            <a:spLocks noChangeArrowheads="1"/>
          </p:cNvSpPr>
          <p:nvPr/>
        </p:nvSpPr>
        <p:spPr bwMode="auto">
          <a:xfrm>
            <a:off x="1356525" y="2659650"/>
            <a:ext cx="2377275" cy="1704375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25560">
            <a:solidFill>
              <a:schemeClr val="tx1"/>
            </a:solidFill>
            <a:prstDash val="solid"/>
            <a:miter lim="800000"/>
            <a:headEnd/>
            <a:tailEnd/>
          </a:ln>
          <a:ex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9" name="AutoShape 10"/>
          <p:cNvSpPr>
            <a:spLocks noChangeArrowheads="1"/>
          </p:cNvSpPr>
          <p:nvPr/>
        </p:nvSpPr>
        <p:spPr bwMode="auto">
          <a:xfrm>
            <a:off x="2819400" y="3488040"/>
            <a:ext cx="820627" cy="560388"/>
          </a:xfrm>
          <a:prstGeom prst="roundRect">
            <a:avLst>
              <a:gd name="adj" fmla="val 16667"/>
            </a:avLst>
          </a:prstGeom>
          <a:solidFill>
            <a:srgbClr val="95B3D7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sp>
        <p:nvSpPr>
          <p:cNvPr id="38" name="AutoShape 5"/>
          <p:cNvSpPr>
            <a:spLocks noChangeArrowheads="1"/>
          </p:cNvSpPr>
          <p:nvPr/>
        </p:nvSpPr>
        <p:spPr bwMode="auto">
          <a:xfrm>
            <a:off x="1752600" y="2989675"/>
            <a:ext cx="973945" cy="820326"/>
          </a:xfrm>
          <a:prstGeom prst="roundRect">
            <a:avLst>
              <a:gd name="adj" fmla="val 16667"/>
            </a:avLst>
          </a:prstGeom>
          <a:solidFill>
            <a:srgbClr val="558ED5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Level Attacks</a:t>
            </a:r>
            <a:endParaRPr lang="en-US" dirty="0"/>
          </a:p>
        </p:txBody>
      </p:sp>
      <p:sp>
        <p:nvSpPr>
          <p:cNvPr id="14" name="Cloud"/>
          <p:cNvSpPr>
            <a:spLocks noChangeAspect="1" noEditPoints="1" noChangeArrowheads="1"/>
          </p:cNvSpPr>
          <p:nvPr/>
        </p:nvSpPr>
        <p:spPr bwMode="auto">
          <a:xfrm>
            <a:off x="4648200" y="3374163"/>
            <a:ext cx="1545521" cy="1084339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2D2DB9">
              <a:lumMod val="20000"/>
              <a:lumOff val="8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6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732284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Arrow Connector 16"/>
          <p:cNvCxnSpPr>
            <a:stCxn id="28" idx="3"/>
            <a:endCxn id="37" idx="1"/>
          </p:cNvCxnSpPr>
          <p:nvPr/>
        </p:nvCxnSpPr>
        <p:spPr>
          <a:xfrm>
            <a:off x="2545162" y="3429048"/>
            <a:ext cx="381000" cy="34579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4" idx="2"/>
            <a:endCxn id="31" idx="1"/>
          </p:cNvCxnSpPr>
          <p:nvPr/>
        </p:nvCxnSpPr>
        <p:spPr>
          <a:xfrm flipV="1">
            <a:off x="6192433" y="3867011"/>
            <a:ext cx="817967" cy="4932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575" y="3083254"/>
            <a:ext cx="691587" cy="69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444" y="1543986"/>
            <a:ext cx="701675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5916641" y="2213054"/>
            <a:ext cx="15729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Eve’s </a:t>
            </a:r>
          </a:p>
          <a:p>
            <a:r>
              <a:rPr lang="en-US" sz="2400" dirty="0" smtClean="0"/>
              <a:t>Booby-trap</a:t>
            </a:r>
            <a:endParaRPr lang="en-US" sz="2400" baseline="-25000" dirty="0"/>
          </a:p>
        </p:txBody>
      </p:sp>
      <p:cxnSp>
        <p:nvCxnSpPr>
          <p:cNvPr id="30" name="Straight Arrow Connector 29"/>
          <p:cNvCxnSpPr>
            <a:stCxn id="28" idx="3"/>
          </p:cNvCxnSpPr>
          <p:nvPr/>
        </p:nvCxnSpPr>
        <p:spPr>
          <a:xfrm>
            <a:off x="2545162" y="3429048"/>
            <a:ext cx="381000" cy="16174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7010400" y="3324841"/>
            <a:ext cx="1344254" cy="108433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600" dirty="0" smtClean="0"/>
              <a:t>Blog</a:t>
            </a:r>
            <a:endParaRPr lang="en-US" sz="2600" dirty="0"/>
          </a:p>
        </p:txBody>
      </p:sp>
      <p:cxnSp>
        <p:nvCxnSpPr>
          <p:cNvPr id="21" name="Straight Arrow Connector 20"/>
          <p:cNvCxnSpPr>
            <a:stCxn id="37" idx="3"/>
            <a:endCxn id="14" idx="0"/>
          </p:cNvCxnSpPr>
          <p:nvPr/>
        </p:nvCxnSpPr>
        <p:spPr>
          <a:xfrm>
            <a:off x="3505621" y="3774841"/>
            <a:ext cx="1147373" cy="14149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59" y="3641811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490123" y="3638326"/>
            <a:ext cx="668292" cy="1204811"/>
            <a:chOff x="457200" y="4724400"/>
            <a:chExt cx="788987" cy="1422400"/>
          </a:xfrm>
        </p:grpSpPr>
        <p:pic>
          <p:nvPicPr>
            <p:cNvPr id="7" name="Picture 1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788724" y="4364024"/>
            <a:ext cx="31454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Tor-based Secure Channel</a:t>
            </a:r>
            <a:endParaRPr lang="en-US" sz="2200" dirty="0"/>
          </a:p>
        </p:txBody>
      </p:sp>
      <p:sp>
        <p:nvSpPr>
          <p:cNvPr id="50" name="Arc 49"/>
          <p:cNvSpPr/>
          <p:nvPr/>
        </p:nvSpPr>
        <p:spPr>
          <a:xfrm rot="10800000">
            <a:off x="2270008" y="1371599"/>
            <a:ext cx="5730992" cy="4309737"/>
          </a:xfrm>
          <a:prstGeom prst="arc">
            <a:avLst>
              <a:gd name="adj1" fmla="val 11893774"/>
              <a:gd name="adj2" fmla="val 21382565"/>
            </a:avLst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150646" y="5207912"/>
            <a:ext cx="21367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 smtClean="0"/>
              <a:t>Javascript</a:t>
            </a:r>
            <a:r>
              <a:rPr lang="en-US" sz="2200" dirty="0" smtClean="0"/>
              <a:t> Exploit</a:t>
            </a:r>
            <a:endParaRPr lang="en-US" sz="2200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9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814211" y="1612336"/>
            <a:ext cx="807840" cy="80784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ounded Rectangle 32"/>
          <p:cNvSpPr/>
          <p:nvPr/>
        </p:nvSpPr>
        <p:spPr>
          <a:xfrm>
            <a:off x="371270" y="2424125"/>
            <a:ext cx="3438730" cy="2605075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6934200" y="4718136"/>
            <a:ext cx="16061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/>
              <a:t>Freetopia</a:t>
            </a:r>
            <a:endParaRPr lang="en-US" sz="2800" dirty="0"/>
          </a:p>
        </p:txBody>
      </p:sp>
      <p:sp>
        <p:nvSpPr>
          <p:cNvPr id="35" name="Rounded Rectangle 34"/>
          <p:cNvSpPr/>
          <p:nvPr/>
        </p:nvSpPr>
        <p:spPr>
          <a:xfrm>
            <a:off x="6934200" y="3159169"/>
            <a:ext cx="1465006" cy="1558967"/>
          </a:xfrm>
          <a:prstGeom prst="roundRect">
            <a:avLst/>
          </a:prstGeom>
          <a:noFill/>
          <a:ln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1356525" y="5029200"/>
            <a:ext cx="20167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Repressistan</a:t>
            </a:r>
            <a:endParaRPr lang="en-US" sz="2800" dirty="0"/>
          </a:p>
        </p:txBody>
      </p:sp>
      <p:pic>
        <p:nvPicPr>
          <p:cNvPr id="37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162" y="3590792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1393998" y="2659650"/>
            <a:ext cx="175201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Alice’s Laptop</a:t>
            </a:r>
            <a:endParaRPr lang="en-US" sz="2200" dirty="0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9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950734" y="3495571"/>
            <a:ext cx="807840" cy="80784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Title 1"/>
          <p:cNvSpPr txBox="1">
            <a:spLocks/>
          </p:cNvSpPr>
          <p:nvPr/>
        </p:nvSpPr>
        <p:spPr>
          <a:xfrm>
            <a:off x="590640" y="685800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Alice in </a:t>
            </a:r>
            <a:r>
              <a:rPr lang="en-US" sz="3600" dirty="0" err="1" smtClean="0"/>
              <a:t>Repressistan</a:t>
            </a:r>
            <a:endParaRPr lang="en-US" sz="3600" dirty="0"/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3505621" y="3638326"/>
            <a:ext cx="1294979" cy="17167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 rot="19969067">
            <a:off x="3792473" y="2655571"/>
            <a:ext cx="22623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 smtClean="0"/>
              <a:t>Secured Channel:</a:t>
            </a:r>
          </a:p>
          <a:p>
            <a:pPr algn="ctr"/>
            <a:r>
              <a:rPr lang="en-US" sz="2200" dirty="0" smtClean="0"/>
              <a:t>“Here’s my Tor IP”</a:t>
            </a:r>
            <a:endParaRPr lang="en-US" sz="2200" dirty="0"/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5277302" y="3016533"/>
            <a:ext cx="890508" cy="59432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28673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588"/>
    </mc:Choice>
    <mc:Fallback xmlns="">
      <p:transition spd="slow" advTm="605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Executed in </a:t>
            </a:r>
            <a:r>
              <a:rPr lang="en-US" dirty="0" err="1" smtClean="0"/>
              <a:t>Nymix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620000" cy="52578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Application-Level</a:t>
            </a:r>
          </a:p>
          <a:p>
            <a:endParaRPr lang="en-US" dirty="0"/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Correlation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Confiscation</a:t>
            </a:r>
            <a:endParaRPr lang="en-US" dirty="0"/>
          </a:p>
        </p:txBody>
      </p:sp>
      <p:pic>
        <p:nvPicPr>
          <p:cNvPr id="112" name="Picture 1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861870"/>
            <a:ext cx="4419600" cy="2190557"/>
          </a:xfrm>
          <a:prstGeom prst="rect">
            <a:avLst/>
          </a:prstGeom>
        </p:spPr>
      </p:pic>
      <p:pic>
        <p:nvPicPr>
          <p:cNvPr id="115" name="Picture 114" descr="C:\Documents and Settings\Dedis\Local Settings\Temporary Internet Files\Content.IE5\EZ3PI33X\MC90044131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643" y="1289493"/>
            <a:ext cx="1496080" cy="149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4876800"/>
            <a:ext cx="3301743" cy="11322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3023" y="3104803"/>
            <a:ext cx="3581400" cy="153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50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459555" y="3340255"/>
            <a:ext cx="693737" cy="1436132"/>
            <a:chOff x="5486400" y="4191000"/>
            <a:chExt cx="693737" cy="1436132"/>
          </a:xfrm>
        </p:grpSpPr>
        <p:pic>
          <p:nvPicPr>
            <p:cNvPr id="33" name="Picture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Attacks</a:t>
            </a:r>
            <a:endParaRPr lang="en-US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1786782" y="2643253"/>
            <a:ext cx="3478212" cy="2919347"/>
          </a:xfrm>
          <a:prstGeom prst="roundRect">
            <a:avLst>
              <a:gd name="adj" fmla="val 16667"/>
            </a:avLst>
          </a:prstGeom>
          <a:solidFill>
            <a:srgbClr val="FFFFFF">
              <a:lumMod val="85000"/>
            </a:srgbClr>
          </a:solidFill>
          <a:ln>
            <a:solidFill>
              <a:schemeClr val="tx1"/>
            </a:solidFill>
          </a:ln>
        </p:spPr>
        <p:txBody>
          <a:bodyPr lIns="90000" tIns="45000" rIns="90000" bIns="45000" anchor="ctr"/>
          <a:lstStyle/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charset="0"/>
            </a:endParaRPr>
          </a:p>
        </p:txBody>
      </p:sp>
      <p:pic>
        <p:nvPicPr>
          <p:cNvPr id="6" name="Picture 46" descr="C:\Users\David\Desktop\youtube-ic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582" y="3978970"/>
            <a:ext cx="395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loud"/>
          <p:cNvSpPr>
            <a:spLocks noChangeAspect="1" noEditPoints="1" noChangeArrowheads="1"/>
          </p:cNvSpPr>
          <p:nvPr/>
        </p:nvSpPr>
        <p:spPr bwMode="auto">
          <a:xfrm>
            <a:off x="5726560" y="4088983"/>
            <a:ext cx="1545521" cy="1084339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2D2DB9">
              <a:lumMod val="20000"/>
              <a:lumOff val="8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Cloud"/>
          <p:cNvSpPr>
            <a:spLocks noChangeAspect="1" noEditPoints="1" noChangeArrowheads="1"/>
          </p:cNvSpPr>
          <p:nvPr/>
        </p:nvSpPr>
        <p:spPr bwMode="auto">
          <a:xfrm>
            <a:off x="6040082" y="2262362"/>
            <a:ext cx="2586136" cy="181443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Internet</a:t>
            </a:r>
          </a:p>
        </p:txBody>
      </p:sp>
      <p:pic>
        <p:nvPicPr>
          <p:cNvPr id="13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431" y="4447103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46" y="3451788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5" name="Picture 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462" y="2297405"/>
            <a:ext cx="589756" cy="589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6" name="Picture 2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238" y="2063815"/>
            <a:ext cx="5794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7" name="Picture 46" descr="C:\Users\David\Desktop\youtube-ic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880" y="2947700"/>
            <a:ext cx="710920" cy="71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947" y="3316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0" name="Picture 2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805" y="4790216"/>
            <a:ext cx="3619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cxnSp>
        <p:nvCxnSpPr>
          <p:cNvPr id="21" name="Straight Arrow Connector 20"/>
          <p:cNvCxnSpPr>
            <a:stCxn id="6" idx="3"/>
            <a:endCxn id="11" idx="0"/>
          </p:cNvCxnSpPr>
          <p:nvPr/>
        </p:nvCxnSpPr>
        <p:spPr>
          <a:xfrm>
            <a:off x="3054869" y="4177408"/>
            <a:ext cx="2676485" cy="45374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20" idx="3"/>
            <a:endCxn id="11" idx="0"/>
          </p:cNvCxnSpPr>
          <p:nvPr/>
        </p:nvCxnSpPr>
        <p:spPr>
          <a:xfrm flipV="1">
            <a:off x="4692755" y="4631153"/>
            <a:ext cx="1038599" cy="34003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8" idx="3"/>
            <a:endCxn id="11" idx="0"/>
          </p:cNvCxnSpPr>
          <p:nvPr/>
        </p:nvCxnSpPr>
        <p:spPr>
          <a:xfrm>
            <a:off x="4624747" y="3468688"/>
            <a:ext cx="1106607" cy="116246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6785819" y="2592284"/>
            <a:ext cx="609600" cy="149594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7090619" y="2825338"/>
            <a:ext cx="945843" cy="133965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7267238" y="3553587"/>
            <a:ext cx="769224" cy="85076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038489" y="2639661"/>
            <a:ext cx="12529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Bob’s Laptop</a:t>
            </a:r>
            <a:endParaRPr lang="en-US" sz="16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590640" y="680363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Bob of </a:t>
            </a:r>
            <a:r>
              <a:rPr lang="en-US" sz="3600" dirty="0" err="1" smtClean="0"/>
              <a:t>Freetopia</a:t>
            </a:r>
            <a:endParaRPr lang="en-US" sz="3600" dirty="0"/>
          </a:p>
        </p:txBody>
      </p:sp>
      <p:pic>
        <p:nvPicPr>
          <p:cNvPr id="3" name="Picture 4" descr="http://cdn2.insidermonkey.com/blog/wp-content/uploads/2014/03/Facebook-Lik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740" y="1962599"/>
            <a:ext cx="349464" cy="299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http://cdn2.insidermonkey.com/blog/wp-content/uploads/2014/03/Facebook-Lik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3799" y="2549174"/>
            <a:ext cx="349464" cy="299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http://cdn2.insidermonkey.com/blog/wp-content/uploads/2014/03/Facebook-Lik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068" y="3341838"/>
            <a:ext cx="349464" cy="299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70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459555" y="3340255"/>
            <a:ext cx="693737" cy="1436132"/>
            <a:chOff x="5486400" y="4191000"/>
            <a:chExt cx="693737" cy="1436132"/>
          </a:xfrm>
        </p:grpSpPr>
        <p:pic>
          <p:nvPicPr>
            <p:cNvPr id="37" name="Picture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8" name="TextBox 37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dirty="0"/>
            </a:p>
          </p:txBody>
        </p:sp>
      </p:grpSp>
      <p:sp>
        <p:nvSpPr>
          <p:cNvPr id="39" name="AutoShape 4"/>
          <p:cNvSpPr>
            <a:spLocks noChangeArrowheads="1"/>
          </p:cNvSpPr>
          <p:nvPr/>
        </p:nvSpPr>
        <p:spPr bwMode="auto">
          <a:xfrm>
            <a:off x="1786782" y="2643253"/>
            <a:ext cx="3478212" cy="2919347"/>
          </a:xfrm>
          <a:prstGeom prst="roundRect">
            <a:avLst>
              <a:gd name="adj" fmla="val 16667"/>
            </a:avLst>
          </a:prstGeom>
          <a:solidFill>
            <a:srgbClr val="FFFFFF">
              <a:lumMod val="85000"/>
            </a:srgbClr>
          </a:solidFill>
          <a:ln>
            <a:solidFill>
              <a:schemeClr val="tx1"/>
            </a:solidFill>
          </a:ln>
        </p:spPr>
        <p:txBody>
          <a:bodyPr lIns="90000" tIns="45000" rIns="90000" bIns="45000" anchor="ctr"/>
          <a:lstStyle/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charset="0"/>
            </a:endParaRPr>
          </a:p>
        </p:txBody>
      </p:sp>
      <p:pic>
        <p:nvPicPr>
          <p:cNvPr id="40" name="Picture 46" descr="C:\Users\David\Desktop\youtube-ic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582" y="3978970"/>
            <a:ext cx="395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Cloud"/>
          <p:cNvSpPr>
            <a:spLocks noChangeAspect="1" noEditPoints="1" noChangeArrowheads="1"/>
          </p:cNvSpPr>
          <p:nvPr/>
        </p:nvSpPr>
        <p:spPr bwMode="auto">
          <a:xfrm>
            <a:off x="5726560" y="4088983"/>
            <a:ext cx="1545521" cy="1084339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2D2DB9">
              <a:lumMod val="20000"/>
              <a:lumOff val="8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2" name="Cloud"/>
          <p:cNvSpPr>
            <a:spLocks noChangeAspect="1" noEditPoints="1" noChangeArrowheads="1"/>
          </p:cNvSpPr>
          <p:nvPr/>
        </p:nvSpPr>
        <p:spPr bwMode="auto">
          <a:xfrm>
            <a:off x="6040082" y="2262362"/>
            <a:ext cx="2586136" cy="181443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Internet</a:t>
            </a:r>
          </a:p>
        </p:txBody>
      </p:sp>
      <p:pic>
        <p:nvPicPr>
          <p:cNvPr id="43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431" y="4447103"/>
            <a:ext cx="579459" cy="36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46" y="3451788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62" name="Picture 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462" y="2297405"/>
            <a:ext cx="589756" cy="589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63" name="Picture 2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238" y="2063815"/>
            <a:ext cx="5794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64" name="Picture 46" descr="C:\Users\David\Desktop\youtube-ic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880" y="2947700"/>
            <a:ext cx="710920" cy="71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2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947" y="3316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66" name="Picture 2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805" y="4790216"/>
            <a:ext cx="3619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cxnSp>
        <p:nvCxnSpPr>
          <p:cNvPr id="67" name="Straight Arrow Connector 66"/>
          <p:cNvCxnSpPr>
            <a:stCxn id="40" idx="3"/>
            <a:endCxn id="41" idx="0"/>
          </p:cNvCxnSpPr>
          <p:nvPr/>
        </p:nvCxnSpPr>
        <p:spPr>
          <a:xfrm>
            <a:off x="3054869" y="4177408"/>
            <a:ext cx="2676485" cy="45374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66" idx="3"/>
            <a:endCxn id="41" idx="0"/>
          </p:cNvCxnSpPr>
          <p:nvPr/>
        </p:nvCxnSpPr>
        <p:spPr>
          <a:xfrm flipV="1">
            <a:off x="4692755" y="4631153"/>
            <a:ext cx="1038599" cy="34003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65" idx="3"/>
            <a:endCxn id="41" idx="0"/>
          </p:cNvCxnSpPr>
          <p:nvPr/>
        </p:nvCxnSpPr>
        <p:spPr>
          <a:xfrm>
            <a:off x="4624747" y="3468688"/>
            <a:ext cx="1106607" cy="116246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V="1">
            <a:off x="6785819" y="2592284"/>
            <a:ext cx="609600" cy="149594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V="1">
            <a:off x="7090619" y="2825338"/>
            <a:ext cx="945843" cy="133965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flipV="1">
            <a:off x="7267238" y="3553587"/>
            <a:ext cx="769224" cy="85076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3038489" y="2639661"/>
            <a:ext cx="12529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Bob’s Laptop</a:t>
            </a:r>
            <a:endParaRPr lang="en-US" sz="1600" dirty="0"/>
          </a:p>
        </p:txBody>
      </p:sp>
      <p:pic>
        <p:nvPicPr>
          <p:cNvPr id="74" name="Picture 4" descr="http://cdn2.insidermonkey.com/blog/wp-content/uploads/2014/03/Facebook-Lik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740" y="1962599"/>
            <a:ext cx="349464" cy="299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http://cdn2.insidermonkey.com/blog/wp-content/uploads/2014/03/Facebook-Like.png"/>
          <p:cNvPicPr>
            <a:picLocks noChangeAspect="1" noChangeArrowheads="1"/>
          </p:cNvPicPr>
          <p:nvPr/>
        </p:nvPicPr>
        <p:blipFill>
          <a:blip r:embed="rId10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3799" y="2549174"/>
            <a:ext cx="349464" cy="299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4" descr="http://cdn2.insidermonkey.com/blog/wp-content/uploads/2014/03/Facebook-Like.png"/>
          <p:cNvPicPr>
            <a:picLocks noChangeAspect="1" noChangeArrowheads="1"/>
          </p:cNvPicPr>
          <p:nvPr/>
        </p:nvPicPr>
        <p:blipFill>
          <a:blip r:embed="rId10" cstate="print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068" y="3341838"/>
            <a:ext cx="349464" cy="299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Attacks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3038489" y="2639661"/>
            <a:ext cx="12529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Bob’s Laptop</a:t>
            </a:r>
            <a:endParaRPr lang="en-US" sz="16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590640" y="680363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Bob of </a:t>
            </a:r>
            <a:r>
              <a:rPr lang="en-US" sz="3600" dirty="0" err="1" smtClean="0"/>
              <a:t>Freetopia</a:t>
            </a:r>
            <a:endParaRPr lang="en-US" sz="3600" dirty="0"/>
          </a:p>
        </p:txBody>
      </p:sp>
      <p:sp>
        <p:nvSpPr>
          <p:cNvPr id="50" name="AutoShape 5"/>
          <p:cNvSpPr>
            <a:spLocks noChangeArrowheads="1"/>
          </p:cNvSpPr>
          <p:nvPr/>
        </p:nvSpPr>
        <p:spPr bwMode="auto">
          <a:xfrm>
            <a:off x="2302993" y="3732687"/>
            <a:ext cx="1143000" cy="836612"/>
          </a:xfrm>
          <a:prstGeom prst="roundRect">
            <a:avLst>
              <a:gd name="adj" fmla="val 16667"/>
            </a:avLst>
          </a:prstGeom>
          <a:solidFill>
            <a:srgbClr val="558ED5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pic>
        <p:nvPicPr>
          <p:cNvPr id="51" name="Picture 46" descr="C:\Users\David\Desktop\youtube-ic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582" y="3978970"/>
            <a:ext cx="395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AutoShape 5"/>
          <p:cNvSpPr>
            <a:spLocks noChangeArrowheads="1"/>
          </p:cNvSpPr>
          <p:nvPr/>
        </p:nvSpPr>
        <p:spPr bwMode="auto">
          <a:xfrm>
            <a:off x="3900847" y="3050382"/>
            <a:ext cx="1143000" cy="836612"/>
          </a:xfrm>
          <a:prstGeom prst="roundRect">
            <a:avLst>
              <a:gd name="adj" fmla="val 16667"/>
            </a:avLst>
          </a:prstGeom>
          <a:solidFill>
            <a:srgbClr val="558ED5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pic>
        <p:nvPicPr>
          <p:cNvPr id="53" name="Picture 2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947" y="3316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4" name="AutoShape 5"/>
          <p:cNvSpPr>
            <a:spLocks noChangeArrowheads="1"/>
          </p:cNvSpPr>
          <p:nvPr/>
        </p:nvSpPr>
        <p:spPr bwMode="auto">
          <a:xfrm>
            <a:off x="3932685" y="4560770"/>
            <a:ext cx="1143000" cy="836613"/>
          </a:xfrm>
          <a:prstGeom prst="roundRect">
            <a:avLst>
              <a:gd name="adj" fmla="val 16667"/>
            </a:avLst>
          </a:prstGeom>
          <a:solidFill>
            <a:srgbClr val="558ED5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pic>
        <p:nvPicPr>
          <p:cNvPr id="55" name="Picture 2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805" y="4790216"/>
            <a:ext cx="3619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80" name="Picture 4" descr="http://cdn2.insidermonkey.com/blog/wp-content/uploads/2014/03/Facebook-Lik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381" y="3433680"/>
            <a:ext cx="349464" cy="299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4" descr="http://cdn2.insidermonkey.com/blog/wp-content/uploads/2014/03/Facebook-Like.png"/>
          <p:cNvPicPr>
            <a:picLocks noChangeAspect="1" noChangeArrowheads="1"/>
          </p:cNvPicPr>
          <p:nvPr/>
        </p:nvPicPr>
        <p:blipFill>
          <a:blip r:embed="rId10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476" y="5125929"/>
            <a:ext cx="349464" cy="299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4" descr="http://cdn2.insidermonkey.com/blog/wp-content/uploads/2014/03/Facebook-Like.png"/>
          <p:cNvPicPr>
            <a:picLocks noChangeAspect="1" noChangeArrowheads="1"/>
          </p:cNvPicPr>
          <p:nvPr/>
        </p:nvPicPr>
        <p:blipFill>
          <a:blip r:embed="rId10" cstate="print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529" y="4194602"/>
            <a:ext cx="349464" cy="299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2477205" y="3631627"/>
            <a:ext cx="72167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 smtClean="0">
                <a:solidFill>
                  <a:schemeClr val="bg1"/>
                </a:solidFill>
              </a:rPr>
              <a:t>Nym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124335" y="2938023"/>
            <a:ext cx="72167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 smtClean="0">
                <a:solidFill>
                  <a:schemeClr val="bg1"/>
                </a:solidFill>
              </a:rPr>
              <a:t>Nym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135861" y="4452062"/>
            <a:ext cx="72167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 smtClean="0">
                <a:solidFill>
                  <a:schemeClr val="bg1"/>
                </a:solidFill>
              </a:rPr>
              <a:t>Nym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50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2" grpId="0" animBg="1"/>
      <p:bldP spid="54" grpId="0" animBg="1"/>
      <p:bldP spid="47" grpId="0"/>
      <p:bldP spid="48" grpId="0"/>
      <p:bldP spid="4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Executed in </a:t>
            </a:r>
            <a:r>
              <a:rPr lang="en-US" dirty="0" err="1" smtClean="0"/>
              <a:t>Nymix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620000" cy="52578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Application-Level</a:t>
            </a:r>
          </a:p>
          <a:p>
            <a:endParaRPr lang="en-US" dirty="0"/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Correlation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Confiscation</a:t>
            </a:r>
            <a:endParaRPr lang="en-US" dirty="0"/>
          </a:p>
        </p:txBody>
      </p:sp>
      <p:pic>
        <p:nvPicPr>
          <p:cNvPr id="86" name="Picture 8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2813368"/>
            <a:ext cx="4419600" cy="1897319"/>
          </a:xfrm>
          <a:prstGeom prst="rect">
            <a:avLst/>
          </a:prstGeom>
        </p:spPr>
      </p:pic>
      <p:pic>
        <p:nvPicPr>
          <p:cNvPr id="112" name="Picture 1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861870"/>
            <a:ext cx="4419600" cy="2190557"/>
          </a:xfrm>
          <a:prstGeom prst="rect">
            <a:avLst/>
          </a:prstGeom>
        </p:spPr>
      </p:pic>
      <p:pic>
        <p:nvPicPr>
          <p:cNvPr id="114" name="Picture 113" descr="C:\Documents and Settings\Dedis\Local Settings\Temporary Internet Files\Content.IE5\EZ3PI33X\MC900441310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163298"/>
            <a:ext cx="1496080" cy="149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114" descr="C:\Documents and Settings\Dedis\Local Settings\Temporary Internet Files\Content.IE5\EZ3PI33X\MC900441310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643" y="1289493"/>
            <a:ext cx="1496080" cy="149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9000" y="4876800"/>
            <a:ext cx="3301743" cy="113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40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1450250" y="3542172"/>
            <a:ext cx="2384107" cy="1511595"/>
          </a:xfrm>
          <a:prstGeom prst="roundRect">
            <a:avLst>
              <a:gd name="adj" fmla="val 16667"/>
            </a:avLst>
          </a:prstGeom>
          <a:solidFill>
            <a:srgbClr val="FFFFFF">
              <a:lumMod val="85000"/>
            </a:srgbClr>
          </a:solidFill>
          <a:ln>
            <a:solidFill>
              <a:schemeClr val="tx1"/>
            </a:solidFill>
          </a:ln>
        </p:spPr>
        <p:txBody>
          <a:bodyPr lIns="90000" tIns="45000" rIns="90000" bIns="45000" anchor="ctr"/>
          <a:lstStyle/>
          <a:p>
            <a:pPr marL="0" marR="0" lvl="0" indent="0" algn="ctr" defTabSz="4572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charset="0"/>
            </a:endParaRPr>
          </a:p>
        </p:txBody>
      </p:sp>
      <p:pic>
        <p:nvPicPr>
          <p:cNvPr id="2052" name="Picture 4" descr="http://t2.gstatic.com/images?q=tbn:ANd9GcRfYOHpnjRlDkDUrBbTKtKk4oC_1ZX52IT68-o8MOycEyXHphxK7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659" y="4108912"/>
            <a:ext cx="1219200" cy="91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Confiscation Attacks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23530" y="3084972"/>
            <a:ext cx="767700" cy="1436132"/>
            <a:chOff x="2209800" y="1240510"/>
            <a:chExt cx="767700" cy="143613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baseline="-25000" dirty="0"/>
            </a:p>
          </p:txBody>
        </p:sp>
      </p:grpSp>
      <p:pic>
        <p:nvPicPr>
          <p:cNvPr id="7" name="Content Placeholder 1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431276"/>
            <a:ext cx="1566862" cy="1440992"/>
          </a:xfrm>
          <a:prstGeom prst="rect">
            <a:avLst/>
          </a:prstGeom>
        </p:spPr>
      </p:pic>
      <p:pic>
        <p:nvPicPr>
          <p:cNvPr id="2050" name="Picture 2" descr="http://catsmeme.com/wp-content/uploads/2014/04/sexy-cat-mememaker.net_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976" y="3675052"/>
            <a:ext cx="1155180" cy="76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23" y="3313572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590640" y="680363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Carol the </a:t>
            </a:r>
            <a:r>
              <a:rPr lang="en-US" sz="3600" dirty="0" err="1" smtClean="0"/>
              <a:t>Landofopportunian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5475004" y="4872268"/>
            <a:ext cx="1437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Border patrol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1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Confiscation Attacks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619882" y="3968126"/>
            <a:ext cx="767700" cy="1436132"/>
            <a:chOff x="2209800" y="1240510"/>
            <a:chExt cx="767700" cy="143613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baseline="-25000" dirty="0"/>
            </a:p>
          </p:txBody>
        </p:sp>
      </p:grpSp>
      <p:pic>
        <p:nvPicPr>
          <p:cNvPr id="7" name="Content Placeholder 1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431276"/>
            <a:ext cx="1566862" cy="1440992"/>
          </a:xfrm>
          <a:prstGeom prst="rect">
            <a:avLst/>
          </a:prstGeom>
        </p:spPr>
      </p:pic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075" y="4196726"/>
            <a:ext cx="13906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590640" y="680363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Carol the </a:t>
            </a:r>
            <a:r>
              <a:rPr lang="en-US" sz="3600" dirty="0" err="1" smtClean="0"/>
              <a:t>Landofopportunian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5475004" y="4872268"/>
            <a:ext cx="1437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Border patrol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2458974" y="2841252"/>
            <a:ext cx="357547" cy="1412876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2816521" y="2841252"/>
            <a:ext cx="888823" cy="1412876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loud"/>
          <p:cNvSpPr>
            <a:spLocks noChangeAspect="1" noEditPoints="1" noChangeArrowheads="1"/>
          </p:cNvSpPr>
          <p:nvPr/>
        </p:nvSpPr>
        <p:spPr bwMode="auto">
          <a:xfrm>
            <a:off x="1752600" y="1777299"/>
            <a:ext cx="2743200" cy="1924631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2052" name="Picture 4" descr="http://t2.gstatic.com/images?q=tbn:ANd9GcRfYOHpnjRlDkDUrBbTKtKk4oC_1ZX52IT68-o8MOycEyXHphxK7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068" y="2437921"/>
            <a:ext cx="1219200" cy="91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catsmeme.com/wp-content/uploads/2014/04/sexy-cat-mememaker.net_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630" y="2133600"/>
            <a:ext cx="1155180" cy="76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529261" y="2845908"/>
            <a:ext cx="14478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200" b="1" dirty="0" smtClean="0">
                <a:solidFill>
                  <a:srgbClr val="FF0000"/>
                </a:solidFill>
              </a:rPr>
              <a:t>X</a:t>
            </a:r>
            <a:endParaRPr lang="en-US" sz="1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50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" dur="indefinite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" dur="indefinite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" dur="indefinite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7" dur="indefinite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Executed in </a:t>
            </a:r>
            <a:r>
              <a:rPr lang="en-US" dirty="0" err="1" smtClean="0"/>
              <a:t>Nymix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620000" cy="52578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Application-Level</a:t>
            </a:r>
          </a:p>
          <a:p>
            <a:endParaRPr lang="en-US" dirty="0"/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Correlation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Confiscation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4724400"/>
            <a:ext cx="3505200" cy="2714972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2813368"/>
            <a:ext cx="4419600" cy="1897319"/>
          </a:xfrm>
          <a:prstGeom prst="rect">
            <a:avLst/>
          </a:prstGeom>
        </p:spPr>
      </p:pic>
      <p:pic>
        <p:nvPicPr>
          <p:cNvPr id="112" name="Picture 1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861870"/>
            <a:ext cx="4419600" cy="2190557"/>
          </a:xfrm>
          <a:prstGeom prst="rect">
            <a:avLst/>
          </a:prstGeom>
        </p:spPr>
      </p:pic>
      <p:pic>
        <p:nvPicPr>
          <p:cNvPr id="113" name="Picture 112" descr="C:\Documents and Settings\Dedis\Local Settings\Temporary Internet Files\Content.IE5\EZ3PI33X\MC900441310[1]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994633"/>
            <a:ext cx="1496080" cy="149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113" descr="C:\Documents and Settings\Dedis\Local Settings\Temporary Internet Files\Content.IE5\EZ3PI33X\MC900441310[1]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163298"/>
            <a:ext cx="1496080" cy="149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114" descr="C:\Documents and Settings\Dedis\Local Settings\Temporary Internet Files\Content.IE5\EZ3PI33X\MC900441310[1]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643" y="1289493"/>
            <a:ext cx="1496080" cy="149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820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gradFill flip="none" rotWithShape="1">
                  <a:gsLst>
                    <a:gs pos="0">
                      <a:schemeClr val="tx1">
                        <a:tint val="66000"/>
                        <a:satMod val="160000"/>
                      </a:schemeClr>
                    </a:gs>
                    <a:gs pos="50000">
                      <a:schemeClr val="tx1">
                        <a:tint val="44500"/>
                        <a:satMod val="160000"/>
                      </a:schemeClr>
                    </a:gs>
                    <a:gs pos="100000">
                      <a:schemeClr val="tx1">
                        <a:tint val="23500"/>
                        <a:satMod val="160000"/>
                      </a:schemeClr>
                    </a:gs>
                  </a:gsLst>
                  <a:lin ang="2700000" scaled="1"/>
                  <a:tileRect/>
                </a:gradFill>
              </a:rPr>
              <a:t>Attacks Against Privacy</a:t>
            </a:r>
          </a:p>
          <a:p>
            <a:r>
              <a:rPr lang="en-US" sz="3600" dirty="0" err="1" smtClean="0">
                <a:gradFill flip="none" rotWithShape="1">
                  <a:gsLst>
                    <a:gs pos="0">
                      <a:schemeClr val="tx1">
                        <a:tint val="66000"/>
                        <a:satMod val="160000"/>
                      </a:schemeClr>
                    </a:gs>
                    <a:gs pos="50000">
                      <a:schemeClr val="tx1">
                        <a:tint val="44500"/>
                        <a:satMod val="160000"/>
                      </a:schemeClr>
                    </a:gs>
                    <a:gs pos="100000">
                      <a:schemeClr val="tx1">
                        <a:tint val="23500"/>
                        <a:satMod val="160000"/>
                      </a:schemeClr>
                    </a:gs>
                  </a:gsLst>
                  <a:lin ang="2700000" scaled="1"/>
                  <a:tileRect/>
                </a:gradFill>
              </a:rPr>
              <a:t>Nymix</a:t>
            </a:r>
            <a:r>
              <a:rPr lang="en-US" sz="3600" dirty="0" smtClean="0">
                <a:gradFill flip="none" rotWithShape="1">
                  <a:gsLst>
                    <a:gs pos="0">
                      <a:schemeClr val="tx1">
                        <a:tint val="66000"/>
                        <a:satMod val="160000"/>
                      </a:schemeClr>
                    </a:gs>
                    <a:gs pos="50000">
                      <a:schemeClr val="tx1">
                        <a:tint val="44500"/>
                        <a:satMod val="160000"/>
                      </a:schemeClr>
                    </a:gs>
                    <a:gs pos="100000">
                      <a:schemeClr val="tx1">
                        <a:tint val="23500"/>
                        <a:satMod val="160000"/>
                      </a:schemeClr>
                    </a:gs>
                  </a:gsLst>
                  <a:lin ang="2700000" scaled="1"/>
                  <a:tileRect/>
                </a:gradFill>
              </a:rPr>
              <a:t> Architecture</a:t>
            </a:r>
          </a:p>
          <a:p>
            <a:r>
              <a:rPr lang="en-US" sz="3600" dirty="0" smtClean="0">
                <a:gradFill flip="none" rotWithShape="1">
                  <a:gsLst>
                    <a:gs pos="0">
                      <a:schemeClr val="tx1">
                        <a:tint val="66000"/>
                        <a:satMod val="160000"/>
                      </a:schemeClr>
                    </a:gs>
                    <a:gs pos="50000">
                      <a:schemeClr val="tx1">
                        <a:tint val="44500"/>
                        <a:satMod val="160000"/>
                      </a:schemeClr>
                    </a:gs>
                    <a:gs pos="100000">
                      <a:schemeClr val="tx1">
                        <a:tint val="23500"/>
                        <a:satMod val="160000"/>
                      </a:schemeClr>
                    </a:gs>
                  </a:gsLst>
                  <a:lin ang="2700000" scaled="1"/>
                  <a:tileRect/>
                </a:gradFill>
              </a:rPr>
              <a:t>Defending Against Privacy Attacks</a:t>
            </a:r>
          </a:p>
          <a:p>
            <a:r>
              <a:rPr lang="en-US" sz="3600" dirty="0" smtClean="0"/>
              <a:t>Evaluating </a:t>
            </a:r>
            <a:r>
              <a:rPr lang="en-US" sz="3600" dirty="0" err="1" smtClean="0"/>
              <a:t>Nymix</a:t>
            </a:r>
            <a:endParaRPr lang="en-US" sz="3600" dirty="0" smtClean="0"/>
          </a:p>
          <a:p>
            <a:r>
              <a:rPr lang="en-US" sz="3600" dirty="0" smtClean="0"/>
              <a:t>Future Directions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5831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Ubuntu 14.04</a:t>
            </a:r>
          </a:p>
          <a:p>
            <a:r>
              <a:rPr lang="en-US" dirty="0" err="1" smtClean="0"/>
              <a:t>Qemu</a:t>
            </a:r>
            <a:r>
              <a:rPr lang="en-US" dirty="0" smtClean="0"/>
              <a:t> (KVM) for virtualization</a:t>
            </a:r>
          </a:p>
          <a:p>
            <a:r>
              <a:rPr lang="en-US" dirty="0" err="1" smtClean="0"/>
              <a:t>OverlayFS</a:t>
            </a:r>
            <a:r>
              <a:rPr lang="en-US" dirty="0" smtClean="0"/>
              <a:t> for union file system</a:t>
            </a:r>
          </a:p>
          <a:p>
            <a:r>
              <a:rPr lang="en-US" dirty="0" smtClean="0"/>
              <a:t>Google Chromium (required in order to support a circumvention software)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I7 – 4 cores at 2.7 GHz</a:t>
            </a:r>
          </a:p>
          <a:p>
            <a:r>
              <a:rPr lang="en-US" dirty="0" smtClean="0"/>
              <a:t>8 GB Ram</a:t>
            </a:r>
          </a:p>
          <a:p>
            <a:r>
              <a:rPr lang="en-US" dirty="0" smtClean="0"/>
              <a:t>Connects to a test deployment of Tor</a:t>
            </a:r>
          </a:p>
          <a:p>
            <a:pPr lvl="1"/>
            <a:r>
              <a:rPr lang="en-US" dirty="0" smtClean="0"/>
              <a:t>10 Mbit bandwidth</a:t>
            </a:r>
          </a:p>
          <a:p>
            <a:pPr lvl="1"/>
            <a:r>
              <a:rPr lang="en-US" dirty="0" smtClean="0"/>
              <a:t>200 </a:t>
            </a:r>
            <a:r>
              <a:rPr lang="en-US" dirty="0" err="1" smtClean="0"/>
              <a:t>ms</a:t>
            </a:r>
            <a:r>
              <a:rPr lang="en-US" dirty="0" smtClean="0"/>
              <a:t> latency</a:t>
            </a:r>
          </a:p>
          <a:p>
            <a:pPr lvl="1"/>
            <a:r>
              <a:rPr lang="en-US" dirty="0" smtClean="0"/>
              <a:t>3 relays</a:t>
            </a:r>
          </a:p>
          <a:p>
            <a:r>
              <a:rPr lang="en-US" dirty="0" err="1" smtClean="0"/>
              <a:t>Nym</a:t>
            </a:r>
            <a:r>
              <a:rPr lang="en-US" dirty="0" smtClean="0"/>
              <a:t> memory usage</a:t>
            </a:r>
          </a:p>
          <a:p>
            <a:pPr lvl="1"/>
            <a:r>
              <a:rPr lang="en-US" dirty="0" err="1" smtClean="0"/>
              <a:t>AnonVM</a:t>
            </a:r>
            <a:r>
              <a:rPr lang="en-US" dirty="0" smtClean="0"/>
              <a:t> – 384 MB RAM, 128 MB Disk (stored in RAM)</a:t>
            </a:r>
          </a:p>
          <a:p>
            <a:pPr lvl="1"/>
            <a:r>
              <a:rPr lang="en-US" dirty="0" err="1" smtClean="0"/>
              <a:t>CommVM</a:t>
            </a:r>
            <a:r>
              <a:rPr lang="en-US" dirty="0" smtClean="0"/>
              <a:t> – 128 MB RAM, 16 MB Disk (stored in RAM)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33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CPU Evaluations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53750" t="25778" r="8500" b="29333"/>
          <a:stretch/>
        </p:blipFill>
        <p:spPr>
          <a:xfrm>
            <a:off x="647700" y="1219200"/>
            <a:ext cx="7239000" cy="484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95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Usage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177" t="32000" r="56750" b="24000"/>
          <a:stretch/>
        </p:blipFill>
        <p:spPr>
          <a:xfrm>
            <a:off x="609600" y="1219200"/>
            <a:ext cx="6972300" cy="465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69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Overhead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144" t="12889" r="59001" b="42222"/>
          <a:stretch/>
        </p:blipFill>
        <p:spPr>
          <a:xfrm>
            <a:off x="152400" y="1066800"/>
            <a:ext cx="811115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57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gradFill flip="none" rotWithShape="1">
                  <a:gsLst>
                    <a:gs pos="0">
                      <a:schemeClr val="tx1">
                        <a:tint val="66000"/>
                        <a:satMod val="160000"/>
                      </a:schemeClr>
                    </a:gs>
                    <a:gs pos="50000">
                      <a:schemeClr val="tx1">
                        <a:tint val="44500"/>
                        <a:satMod val="160000"/>
                      </a:schemeClr>
                    </a:gs>
                    <a:gs pos="100000">
                      <a:schemeClr val="tx1">
                        <a:tint val="23500"/>
                        <a:satMod val="160000"/>
                      </a:schemeClr>
                    </a:gs>
                  </a:gsLst>
                  <a:lin ang="2700000" scaled="1"/>
                  <a:tileRect/>
                </a:gradFill>
              </a:rPr>
              <a:t>Attacks Against Privacy</a:t>
            </a:r>
          </a:p>
          <a:p>
            <a:r>
              <a:rPr lang="en-US" sz="3600" dirty="0" err="1" smtClean="0">
                <a:gradFill flip="none" rotWithShape="1">
                  <a:gsLst>
                    <a:gs pos="0">
                      <a:schemeClr val="tx1">
                        <a:tint val="66000"/>
                        <a:satMod val="160000"/>
                      </a:schemeClr>
                    </a:gs>
                    <a:gs pos="50000">
                      <a:schemeClr val="tx1">
                        <a:tint val="44500"/>
                        <a:satMod val="160000"/>
                      </a:schemeClr>
                    </a:gs>
                    <a:gs pos="100000">
                      <a:schemeClr val="tx1">
                        <a:tint val="23500"/>
                        <a:satMod val="160000"/>
                      </a:schemeClr>
                    </a:gs>
                  </a:gsLst>
                  <a:lin ang="2700000" scaled="1"/>
                  <a:tileRect/>
                </a:gradFill>
              </a:rPr>
              <a:t>Nymix</a:t>
            </a:r>
            <a:r>
              <a:rPr lang="en-US" sz="3600" dirty="0" smtClean="0">
                <a:gradFill flip="none" rotWithShape="1">
                  <a:gsLst>
                    <a:gs pos="0">
                      <a:schemeClr val="tx1">
                        <a:tint val="66000"/>
                        <a:satMod val="160000"/>
                      </a:schemeClr>
                    </a:gs>
                    <a:gs pos="50000">
                      <a:schemeClr val="tx1">
                        <a:tint val="44500"/>
                        <a:satMod val="160000"/>
                      </a:schemeClr>
                    </a:gs>
                    <a:gs pos="100000">
                      <a:schemeClr val="tx1">
                        <a:tint val="23500"/>
                        <a:satMod val="160000"/>
                      </a:schemeClr>
                    </a:gs>
                  </a:gsLst>
                  <a:lin ang="2700000" scaled="1"/>
                  <a:tileRect/>
                </a:gradFill>
              </a:rPr>
              <a:t> Architecture</a:t>
            </a:r>
          </a:p>
          <a:p>
            <a:r>
              <a:rPr lang="en-US" sz="3600" dirty="0" smtClean="0">
                <a:gradFill flip="none" rotWithShape="1">
                  <a:gsLst>
                    <a:gs pos="0">
                      <a:schemeClr val="tx1">
                        <a:tint val="66000"/>
                        <a:satMod val="160000"/>
                      </a:schemeClr>
                    </a:gs>
                    <a:gs pos="50000">
                      <a:schemeClr val="tx1">
                        <a:tint val="44500"/>
                        <a:satMod val="160000"/>
                      </a:schemeClr>
                    </a:gs>
                    <a:gs pos="100000">
                      <a:schemeClr val="tx1">
                        <a:tint val="23500"/>
                        <a:satMod val="160000"/>
                      </a:schemeClr>
                    </a:gs>
                  </a:gsLst>
                  <a:lin ang="2700000" scaled="1"/>
                  <a:tileRect/>
                </a:gradFill>
              </a:rPr>
              <a:t>Defending Against Privacy Attacks</a:t>
            </a:r>
          </a:p>
          <a:p>
            <a:r>
              <a:rPr lang="en-US" sz="3600" dirty="0" smtClean="0">
                <a:gradFill flip="none" rotWithShape="1">
                  <a:gsLst>
                    <a:gs pos="0">
                      <a:schemeClr val="tx1">
                        <a:tint val="66000"/>
                        <a:satMod val="160000"/>
                      </a:schemeClr>
                    </a:gs>
                    <a:gs pos="50000">
                      <a:schemeClr val="tx1">
                        <a:tint val="44500"/>
                        <a:satMod val="160000"/>
                      </a:schemeClr>
                    </a:gs>
                    <a:gs pos="100000">
                      <a:schemeClr val="tx1">
                        <a:tint val="23500"/>
                        <a:satMod val="160000"/>
                      </a:schemeClr>
                    </a:gs>
                  </a:gsLst>
                  <a:lin ang="2700000" scaled="1"/>
                  <a:tileRect/>
                </a:gradFill>
              </a:rPr>
              <a:t>Evaluating </a:t>
            </a:r>
            <a:r>
              <a:rPr lang="en-US" sz="3600" dirty="0" err="1" smtClean="0">
                <a:gradFill flip="none" rotWithShape="1">
                  <a:gsLst>
                    <a:gs pos="0">
                      <a:schemeClr val="tx1">
                        <a:tint val="66000"/>
                        <a:satMod val="160000"/>
                      </a:schemeClr>
                    </a:gs>
                    <a:gs pos="50000">
                      <a:schemeClr val="tx1">
                        <a:tint val="44500"/>
                        <a:satMod val="160000"/>
                      </a:schemeClr>
                    </a:gs>
                    <a:gs pos="100000">
                      <a:schemeClr val="tx1">
                        <a:tint val="23500"/>
                        <a:satMod val="160000"/>
                      </a:schemeClr>
                    </a:gs>
                  </a:gsLst>
                  <a:lin ang="2700000" scaled="1"/>
                  <a:tileRect/>
                </a:gradFill>
              </a:rPr>
              <a:t>Nymix</a:t>
            </a:r>
            <a:endParaRPr lang="en-US" sz="3600" dirty="0" smtClean="0">
              <a:gradFill flip="none" rotWithShape="1">
                <a:gsLst>
                  <a:gs pos="0">
                    <a:schemeClr val="tx1">
                      <a:tint val="66000"/>
                      <a:satMod val="160000"/>
                    </a:schemeClr>
                  </a:gs>
                  <a:gs pos="50000">
                    <a:schemeClr val="tx1">
                      <a:tint val="44500"/>
                      <a:satMod val="160000"/>
                    </a:schemeClr>
                  </a:gs>
                  <a:gs pos="100000">
                    <a:schemeClr val="tx1"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</a:endParaRPr>
          </a:p>
          <a:p>
            <a:r>
              <a:rPr lang="en-US" sz="3600" dirty="0" smtClean="0"/>
              <a:t>Future Directions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639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Nymix</a:t>
            </a:r>
            <a:r>
              <a:rPr lang="en-US" dirty="0" smtClean="0"/>
              <a:t>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a complete solution</a:t>
            </a:r>
          </a:p>
          <a:p>
            <a:r>
              <a:rPr lang="en-US" dirty="0" smtClean="0"/>
              <a:t>An exploration of </a:t>
            </a:r>
            <a:r>
              <a:rPr lang="en-US" dirty="0" err="1" smtClean="0"/>
              <a:t>pseudonymity</a:t>
            </a:r>
            <a:r>
              <a:rPr lang="en-US" dirty="0" smtClean="0"/>
              <a:t> potential with virtualization</a:t>
            </a:r>
          </a:p>
          <a:p>
            <a:r>
              <a:rPr lang="en-US" dirty="0" smtClean="0"/>
              <a:t>A research prototype</a:t>
            </a:r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Related work:</a:t>
            </a:r>
            <a:endParaRPr lang="en-US" dirty="0"/>
          </a:p>
          <a:p>
            <a:r>
              <a:rPr lang="en-US" dirty="0"/>
              <a:t>Tails – hardened, amnesiac</a:t>
            </a:r>
          </a:p>
          <a:p>
            <a:r>
              <a:rPr lang="en-US" dirty="0" err="1"/>
              <a:t>Whonix</a:t>
            </a:r>
            <a:r>
              <a:rPr lang="en-US" dirty="0"/>
              <a:t>, </a:t>
            </a:r>
            <a:r>
              <a:rPr lang="en-US" dirty="0" err="1"/>
              <a:t>Qubes</a:t>
            </a:r>
            <a:r>
              <a:rPr lang="en-US" dirty="0"/>
              <a:t> – </a:t>
            </a:r>
            <a:r>
              <a:rPr lang="en-US" dirty="0" smtClean="0"/>
              <a:t>anonymity-enforced </a:t>
            </a:r>
            <a:r>
              <a:rPr lang="en-US" dirty="0"/>
              <a:t>browsing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32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</a:t>
            </a:r>
            <a:r>
              <a:rPr lang="en-US" dirty="0" err="1" smtClean="0"/>
              <a:t>CommVM</a:t>
            </a:r>
            <a:r>
              <a:rPr lang="en-US" dirty="0" smtClean="0"/>
              <a:t> or not </a:t>
            </a:r>
            <a:r>
              <a:rPr lang="en-US" dirty="0" err="1" smtClean="0"/>
              <a:t>CommVM</a:t>
            </a:r>
            <a:endParaRPr lang="en-US" dirty="0" smtClean="0"/>
          </a:p>
          <a:p>
            <a:pPr lvl="1"/>
            <a:r>
              <a:rPr lang="en-US" dirty="0" smtClean="0"/>
              <a:t>Each VM is not cheap</a:t>
            </a:r>
          </a:p>
          <a:p>
            <a:pPr lvl="1"/>
            <a:r>
              <a:rPr lang="en-US" dirty="0" smtClean="0"/>
              <a:t>Must share a common Tor guard</a:t>
            </a:r>
          </a:p>
          <a:p>
            <a:r>
              <a:rPr lang="en-US" dirty="0" smtClean="0"/>
              <a:t>Sharing a common base image</a:t>
            </a:r>
          </a:p>
          <a:p>
            <a:pPr lvl="1"/>
            <a:r>
              <a:rPr lang="en-US" dirty="0" smtClean="0"/>
              <a:t>Existing approaches are well hardened</a:t>
            </a:r>
          </a:p>
          <a:p>
            <a:pPr lvl="1"/>
            <a:r>
              <a:rPr lang="en-US" dirty="0" smtClean="0"/>
              <a:t>Many configurations undesirable for </a:t>
            </a:r>
            <a:r>
              <a:rPr lang="en-US" dirty="0" err="1" smtClean="0"/>
              <a:t>AnonVM</a:t>
            </a:r>
            <a:endParaRPr lang="en-US" dirty="0" smtClean="0"/>
          </a:p>
          <a:p>
            <a:r>
              <a:rPr lang="en-US" dirty="0" smtClean="0"/>
              <a:t>Persistence Models</a:t>
            </a:r>
          </a:p>
          <a:p>
            <a:pPr lvl="1"/>
            <a:r>
              <a:rPr lang="en-US" dirty="0" smtClean="0"/>
              <a:t>Store all data in the cloud</a:t>
            </a:r>
          </a:p>
          <a:p>
            <a:pPr lvl="1"/>
            <a:r>
              <a:rPr lang="en-US" dirty="0" smtClean="0"/>
              <a:t>Default encrypted volume 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41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Fingerprintable</a:t>
            </a:r>
            <a:r>
              <a:rPr lang="en-US" dirty="0" smtClean="0"/>
              <a:t> CPU</a:t>
            </a:r>
          </a:p>
          <a:p>
            <a:r>
              <a:rPr lang="en-US" dirty="0" smtClean="0"/>
              <a:t>VMM timing channels</a:t>
            </a:r>
          </a:p>
          <a:p>
            <a:r>
              <a:rPr lang="en-US" dirty="0" smtClean="0"/>
              <a:t>Accessing local hardware</a:t>
            </a:r>
          </a:p>
          <a:p>
            <a:r>
              <a:rPr lang="en-US" dirty="0" smtClean="0"/>
              <a:t>Storing data retrieved from the Internet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52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Lots of attacks against identity on the Internet</a:t>
            </a:r>
          </a:p>
          <a:p>
            <a:r>
              <a:rPr lang="en-US" dirty="0" err="1" smtClean="0"/>
              <a:t>Nymix</a:t>
            </a:r>
            <a:r>
              <a:rPr lang="en-US" dirty="0" smtClean="0"/>
              <a:t> offers a practical solution to offering real </a:t>
            </a:r>
            <a:r>
              <a:rPr lang="en-US" dirty="0" err="1" smtClean="0"/>
              <a:t>pseudonymity</a:t>
            </a:r>
            <a:r>
              <a:rPr lang="en-US" dirty="0" smtClean="0"/>
              <a:t> on the Internet</a:t>
            </a:r>
          </a:p>
          <a:p>
            <a:r>
              <a:rPr lang="en-US" dirty="0" smtClean="0"/>
              <a:t>Lots of attacks outside scope</a:t>
            </a:r>
            <a:r>
              <a:rPr lang="en-US" smtClean="0"/>
              <a:t>, integrate</a:t>
            </a:r>
            <a:endParaRPr lang="en-US" dirty="0" smtClean="0"/>
          </a:p>
          <a:p>
            <a:r>
              <a:rPr lang="en-US" dirty="0" smtClean="0"/>
              <a:t>Our website</a:t>
            </a:r>
            <a:r>
              <a:rPr lang="en-US" dirty="0"/>
              <a:t>: http://dedis.cs.yale.edu/dissent/</a:t>
            </a:r>
            <a:endParaRPr lang="en-US" dirty="0" smtClean="0"/>
          </a:p>
          <a:p>
            <a:r>
              <a:rPr lang="en-US" dirty="0" err="1" smtClean="0"/>
              <a:t>Github</a:t>
            </a:r>
            <a:r>
              <a:rPr lang="en-US" dirty="0" smtClean="0"/>
              <a:t>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github.com/DeDiS/WiNoN</a:t>
            </a:r>
            <a:endParaRPr lang="en-US" dirty="0"/>
          </a:p>
          <a:p>
            <a:endParaRPr lang="en-US" dirty="0" smtClean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89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10.2|10.5|9.2|13.1|19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|9.3|6.5|4.2|3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|9.3|6.5|4.2|3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|9.3|6.5|4.2|3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28253</TotalTime>
  <Words>733</Words>
  <Application>Microsoft Office PowerPoint</Application>
  <PresentationFormat>On-screen Show (4:3)</PresentationFormat>
  <Paragraphs>312</Paragraphs>
  <Slides>38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宋体</vt:lpstr>
      <vt:lpstr>Arial</vt:lpstr>
      <vt:lpstr>Calibri</vt:lpstr>
      <vt:lpstr>Cambria</vt:lpstr>
      <vt:lpstr>Adjacency</vt:lpstr>
      <vt:lpstr>Managing NymBoxes for Identity and Tracking Protection</vt:lpstr>
      <vt:lpstr>Surfing the Web</vt:lpstr>
      <vt:lpstr>Surfing the Web Anonymously</vt:lpstr>
      <vt:lpstr>The Leaky Boat</vt:lpstr>
      <vt:lpstr>Introducing Nymix</vt:lpstr>
      <vt:lpstr>Outline</vt:lpstr>
      <vt:lpstr>Application Level Attacks</vt:lpstr>
      <vt:lpstr>Correlation Attacks</vt:lpstr>
      <vt:lpstr>Confiscation Attacks</vt:lpstr>
      <vt:lpstr>Attacks Recap</vt:lpstr>
      <vt:lpstr>Outline</vt:lpstr>
      <vt:lpstr>Nymix</vt:lpstr>
      <vt:lpstr>Ephemeral Nym</vt:lpstr>
      <vt:lpstr>Long-Lived Nyms</vt:lpstr>
      <vt:lpstr>Long-Lived Nyms</vt:lpstr>
      <vt:lpstr>Sharing Data – Sanitization</vt:lpstr>
      <vt:lpstr>Outline</vt:lpstr>
      <vt:lpstr>Attacks Executed in Nymix</vt:lpstr>
      <vt:lpstr>Application Level Attacks</vt:lpstr>
      <vt:lpstr>Application Level Attacks</vt:lpstr>
      <vt:lpstr>Attacks Executed in Nymix</vt:lpstr>
      <vt:lpstr>Correlation Attacks</vt:lpstr>
      <vt:lpstr>Correlation Attacks</vt:lpstr>
      <vt:lpstr>Attacks Executed in Nymix</vt:lpstr>
      <vt:lpstr>Confiscation Attacks</vt:lpstr>
      <vt:lpstr>Confiscation Attacks</vt:lpstr>
      <vt:lpstr>Attacks Executed in Nymix</vt:lpstr>
      <vt:lpstr>Outline</vt:lpstr>
      <vt:lpstr>Implementation</vt:lpstr>
      <vt:lpstr>Evaluation</vt:lpstr>
      <vt:lpstr>CPU Evaluations</vt:lpstr>
      <vt:lpstr>Memory Usage</vt:lpstr>
      <vt:lpstr>Network Overhead</vt:lpstr>
      <vt:lpstr>Outline</vt:lpstr>
      <vt:lpstr>Nymix is…</vt:lpstr>
      <vt:lpstr>Integration</vt:lpstr>
      <vt:lpstr>Further Challenges</vt:lpstr>
      <vt:lpstr>Conclusions</vt:lpstr>
    </vt:vector>
  </TitlesOfParts>
  <Company>Yale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Systems Research</dc:title>
  <dc:creator>David</dc:creator>
  <cp:lastModifiedBy>David Wolinsky</cp:lastModifiedBy>
  <cp:revision>756</cp:revision>
  <dcterms:created xsi:type="dcterms:W3CDTF">2012-03-18T18:26:50Z</dcterms:created>
  <dcterms:modified xsi:type="dcterms:W3CDTF">2014-10-05T22:27:02Z</dcterms:modified>
</cp:coreProperties>
</file>