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30"/>
  </p:notesMasterIdLst>
  <p:handoutMasterIdLst>
    <p:handoutMasterId r:id="rId31"/>
  </p:handoutMasterIdLst>
  <p:sldIdLst>
    <p:sldId id="598" r:id="rId2"/>
    <p:sldId id="915" r:id="rId3"/>
    <p:sldId id="848" r:id="rId4"/>
    <p:sldId id="785" r:id="rId5"/>
    <p:sldId id="885" r:id="rId6"/>
    <p:sldId id="886" r:id="rId7"/>
    <p:sldId id="887" r:id="rId8"/>
    <p:sldId id="888" r:id="rId9"/>
    <p:sldId id="889" r:id="rId10"/>
    <p:sldId id="890" r:id="rId11"/>
    <p:sldId id="893" r:id="rId12"/>
    <p:sldId id="896" r:id="rId13"/>
    <p:sldId id="891" r:id="rId14"/>
    <p:sldId id="894" r:id="rId15"/>
    <p:sldId id="897" r:id="rId16"/>
    <p:sldId id="892" r:id="rId17"/>
    <p:sldId id="895" r:id="rId18"/>
    <p:sldId id="900" r:id="rId19"/>
    <p:sldId id="898" r:id="rId20"/>
    <p:sldId id="911" r:id="rId21"/>
    <p:sldId id="909" r:id="rId22"/>
    <p:sldId id="902" r:id="rId23"/>
    <p:sldId id="912" r:id="rId24"/>
    <p:sldId id="913" r:id="rId25"/>
    <p:sldId id="914" r:id="rId26"/>
    <p:sldId id="903" r:id="rId27"/>
    <p:sldId id="916" r:id="rId28"/>
    <p:sldId id="90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5F43"/>
    <a:srgbClr val="D38261"/>
    <a:srgbClr val="417B84"/>
    <a:srgbClr val="9E4242"/>
    <a:srgbClr val="0E57C4"/>
    <a:srgbClr val="83A988"/>
    <a:srgbClr val="4B6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 autoAdjust="0"/>
    <p:restoredTop sz="81108" autoAdjust="0"/>
  </p:normalViewPr>
  <p:slideViewPr>
    <p:cSldViewPr>
      <p:cViewPr varScale="1">
        <p:scale>
          <a:sx n="72" d="100"/>
          <a:sy n="72" d="100"/>
        </p:scale>
        <p:origin x="176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6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56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980C1-EE00-4835-ADDB-05E838696B0B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491EB-2AEB-4E61-9576-37286AD4D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91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08CCA-316A-4776-9EFF-E3CE5E109FD5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C01E6-97FF-4894-B9B7-17479C33A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2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04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88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53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28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85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27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64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85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93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15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73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76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70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8242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55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8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866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38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40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93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955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977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42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540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743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283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515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94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>
            <a:lvl1pPr marL="3429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29DD1"/>
              </a:buClr>
              <a:buSzTx/>
              <a:buFont typeface="Arial" pitchFamily="34" charset="0"/>
              <a:buChar char="•"/>
              <a:tabLst/>
              <a:defRPr sz="2600"/>
            </a:lvl1pPr>
            <a:lvl2pPr marL="64008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7FD5"/>
              </a:buClr>
              <a:buSzTx/>
              <a:buFont typeface="Arial" pitchFamily="34" charset="0"/>
              <a:buChar char="•"/>
              <a:tabLst/>
              <a:defRPr sz="2400"/>
            </a:lvl2pPr>
            <a:lvl3pPr marL="100584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7F8FA9"/>
              </a:buClr>
              <a:buSzTx/>
              <a:buFont typeface="Arial" pitchFamily="34" charset="0"/>
              <a:buChar char="•"/>
              <a:tabLst/>
              <a:defRPr sz="2200"/>
            </a:lvl3pPr>
            <a:lvl4pPr marL="128016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A66AC"/>
              </a:buClr>
              <a:buSzTx/>
              <a:buFont typeface="Arial" pitchFamily="34" charset="0"/>
              <a:buChar char="•"/>
              <a:tabLst/>
              <a:defRPr sz="2000"/>
            </a:lvl4pPr>
            <a:lvl5pPr marL="155448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AA2AE"/>
              </a:buClr>
              <a:buSzTx/>
              <a:buFont typeface="Arial" pitchFamily="34" charset="0"/>
              <a:buChar char="•"/>
              <a:tabLst/>
              <a:defRPr sz="1800"/>
            </a:lvl5pPr>
          </a:lstStyle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29DD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640080" marR="0" lvl="1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7FD5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00584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7F8FA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28016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A66AC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55448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AA2AE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FB09F79-A957-4866-9C34-0AEFD7E3F2C9}" type="datetimeFigureOut">
              <a:rPr lang="en-US" smtClean="0"/>
              <a:t>7/5/2014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emf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5.png"/><Relationship Id="rId9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6.png"/><Relationship Id="rId4" Type="http://schemas.openxmlformats.org/officeDocument/2006/relationships/image" Target="../media/image4.emf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5.png"/><Relationship Id="rId9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5.png"/><Relationship Id="rId9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19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312.3665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905000"/>
            <a:ext cx="7924800" cy="2593975"/>
          </a:xfrm>
        </p:spPr>
        <p:txBody>
          <a:bodyPr anchor="b">
            <a:normAutofit/>
          </a:bodyPr>
          <a:lstStyle/>
          <a:p>
            <a:r>
              <a:rPr lang="en-US" sz="4200" b="1" dirty="0"/>
              <a:t>Enforcing Anonymity and Improving </a:t>
            </a:r>
            <a:r>
              <a:rPr lang="en-US" sz="4200" b="1" dirty="0" err="1"/>
              <a:t>Pseudonymity</a:t>
            </a:r>
            <a:r>
              <a:rPr lang="en-US" sz="4200" b="1" dirty="0"/>
              <a:t> in Tails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572000"/>
            <a:ext cx="7848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David </a:t>
            </a:r>
            <a:r>
              <a:rPr lang="en-US" sz="2800" dirty="0" err="1" smtClean="0"/>
              <a:t>Wolinsky</a:t>
            </a:r>
            <a:endParaRPr lang="en-US" sz="2800" dirty="0" smtClean="0"/>
          </a:p>
          <a:p>
            <a:r>
              <a:rPr lang="en-US" sz="2800" dirty="0" smtClean="0"/>
              <a:t>Yale University</a:t>
            </a:r>
            <a:endParaRPr lang="en-US" sz="28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275015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2"/>
    </mc:Choice>
    <mc:Fallback xmlns="">
      <p:transition spd="slow" advTm="529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Nymix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302993" y="3732687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3900847" y="3050382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25050" y="3355959"/>
            <a:ext cx="668292" cy="1204811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726560" y="4088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447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3" name="AutoShape 5"/>
          <p:cNvSpPr>
            <a:spLocks noChangeArrowheads="1"/>
          </p:cNvSpPr>
          <p:nvPr/>
        </p:nvSpPr>
        <p:spPr bwMode="auto">
          <a:xfrm>
            <a:off x="3932685" y="4560770"/>
            <a:ext cx="1143000" cy="836613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46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47" name="Straight Arrow Connector 46"/>
          <p:cNvCxnSpPr>
            <a:stCxn id="6" idx="3"/>
            <a:endCxn id="11" idx="0"/>
          </p:cNvCxnSpPr>
          <p:nvPr/>
        </p:nvCxnSpPr>
        <p:spPr>
          <a:xfrm>
            <a:off x="3054869" y="4177408"/>
            <a:ext cx="2676485" cy="4537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46" idx="3"/>
            <a:endCxn id="11" idx="0"/>
          </p:cNvCxnSpPr>
          <p:nvPr/>
        </p:nvCxnSpPr>
        <p:spPr>
          <a:xfrm flipV="1">
            <a:off x="4692755" y="4631153"/>
            <a:ext cx="1038599" cy="3400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2" idx="3"/>
            <a:endCxn id="11" idx="0"/>
          </p:cNvCxnSpPr>
          <p:nvPr/>
        </p:nvCxnSpPr>
        <p:spPr>
          <a:xfrm>
            <a:off x="4624747" y="3468688"/>
            <a:ext cx="11066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6785819" y="2592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7090619" y="2825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7267238" y="3553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038489" y="26396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cxnSp>
        <p:nvCxnSpPr>
          <p:cNvPr id="64" name="Straight Arrow Connector 63"/>
          <p:cNvCxnSpPr>
            <a:stCxn id="7" idx="0"/>
          </p:cNvCxnSpPr>
          <p:nvPr/>
        </p:nvCxnSpPr>
        <p:spPr>
          <a:xfrm flipH="1" flipV="1">
            <a:off x="4114800" y="1637506"/>
            <a:ext cx="357547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7" idx="0"/>
          </p:cNvCxnSpPr>
          <p:nvPr/>
        </p:nvCxnSpPr>
        <p:spPr>
          <a:xfrm flipV="1">
            <a:off x="4472347" y="1637506"/>
            <a:ext cx="888823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Cloud"/>
          <p:cNvSpPr>
            <a:spLocks noChangeAspect="1" noEditPoints="1" noChangeArrowheads="1"/>
          </p:cNvSpPr>
          <p:nvPr/>
        </p:nvSpPr>
        <p:spPr bwMode="auto">
          <a:xfrm>
            <a:off x="4052210" y="1025232"/>
            <a:ext cx="1507996" cy="105801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Cloud Storage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590800" y="2063815"/>
            <a:ext cx="86199" cy="16688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697167" y="2058552"/>
            <a:ext cx="1476089" cy="10118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683151" y="2063815"/>
            <a:ext cx="1433614" cy="24916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209800" y="1548825"/>
            <a:ext cx="11240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Nyms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548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3" grpId="0" animBg="1"/>
      <p:bldP spid="70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Leaky Boat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8600" y="1104900"/>
            <a:ext cx="6286500" cy="2324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800" y="2266950"/>
            <a:ext cx="7159627" cy="1714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0150" y="3276600"/>
            <a:ext cx="6267450" cy="24935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81200" y="4096367"/>
            <a:ext cx="6172200" cy="1543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453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023"/>
    </mc:Choice>
    <mc:Fallback xmlns="">
      <p:transition spd="slow" advTm="87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Level Attacks</a:t>
            </a:r>
            <a:endParaRPr lang="en-US" dirty="0"/>
          </a:p>
        </p:txBody>
      </p:sp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1356525" y="2659650"/>
            <a:ext cx="2377275" cy="1704375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560">
            <a:solidFill>
              <a:schemeClr val="tx1"/>
            </a:solidFill>
            <a:prstDash val="solid"/>
            <a:miter lim="800000"/>
            <a:headEnd/>
            <a:tailEnd/>
          </a:ln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Cloud"/>
          <p:cNvSpPr>
            <a:spLocks noChangeAspect="1" noEditPoints="1" noChangeArrowheads="1"/>
          </p:cNvSpPr>
          <p:nvPr/>
        </p:nvSpPr>
        <p:spPr bwMode="auto">
          <a:xfrm>
            <a:off x="4648200" y="337416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2284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>
            <a:stCxn id="28" idx="3"/>
            <a:endCxn id="37" idx="1"/>
          </p:cNvCxnSpPr>
          <p:nvPr/>
        </p:nvCxnSpPr>
        <p:spPr>
          <a:xfrm>
            <a:off x="2545162" y="3429048"/>
            <a:ext cx="381000" cy="34579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2"/>
            <a:endCxn id="31" idx="1"/>
          </p:cNvCxnSpPr>
          <p:nvPr/>
        </p:nvCxnSpPr>
        <p:spPr>
          <a:xfrm flipV="1">
            <a:off x="6192433" y="3867011"/>
            <a:ext cx="817967" cy="493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75" y="3083254"/>
            <a:ext cx="691587" cy="69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4923990" y="1547935"/>
            <a:ext cx="1572931" cy="1500065"/>
            <a:chOff x="2535797" y="3017838"/>
            <a:chExt cx="1572931" cy="1500065"/>
          </a:xfrm>
        </p:grpSpPr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535797" y="3686906"/>
              <a:ext cx="15729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Bob’s </a:t>
              </a:r>
            </a:p>
            <a:p>
              <a:r>
                <a:rPr lang="en-US" sz="2400" dirty="0" smtClean="0"/>
                <a:t>Booby-trap</a:t>
              </a:r>
              <a:endParaRPr lang="en-US" sz="2400" baseline="-25000" dirty="0"/>
            </a:p>
          </p:txBody>
        </p:sp>
      </p:grpSp>
      <p:cxnSp>
        <p:nvCxnSpPr>
          <p:cNvPr id="30" name="Straight Arrow Connector 29"/>
          <p:cNvCxnSpPr>
            <a:stCxn id="28" idx="3"/>
            <a:endCxn id="24" idx="1"/>
          </p:cNvCxnSpPr>
          <p:nvPr/>
        </p:nvCxnSpPr>
        <p:spPr>
          <a:xfrm flipV="1">
            <a:off x="2545162" y="2035298"/>
            <a:ext cx="3119631" cy="13937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010400" y="3324841"/>
            <a:ext cx="1344254" cy="108433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600" dirty="0" smtClean="0"/>
              <a:t>Blog</a:t>
            </a:r>
            <a:endParaRPr lang="en-US" sz="2600" dirty="0"/>
          </a:p>
        </p:txBody>
      </p:sp>
      <p:cxnSp>
        <p:nvCxnSpPr>
          <p:cNvPr id="21" name="Straight Arrow Connector 20"/>
          <p:cNvCxnSpPr>
            <a:stCxn id="37" idx="3"/>
            <a:endCxn id="14" idx="0"/>
          </p:cNvCxnSpPr>
          <p:nvPr/>
        </p:nvCxnSpPr>
        <p:spPr>
          <a:xfrm>
            <a:off x="3505621" y="3774841"/>
            <a:ext cx="1147373" cy="14149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59" y="3641811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490123" y="3638326"/>
            <a:ext cx="668292" cy="1204811"/>
            <a:chOff x="457200" y="4724400"/>
            <a:chExt cx="788987" cy="1422400"/>
          </a:xfrm>
        </p:grpSpPr>
        <p:pic>
          <p:nvPicPr>
            <p:cNvPr id="7" name="Picture 1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788724" y="4364024"/>
            <a:ext cx="31454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Tor-based Secure Channel</a:t>
            </a:r>
            <a:endParaRPr lang="en-US" sz="2200" dirty="0"/>
          </a:p>
        </p:txBody>
      </p:sp>
      <p:sp>
        <p:nvSpPr>
          <p:cNvPr id="51" name="TextBox 50"/>
          <p:cNvSpPr txBox="1"/>
          <p:nvPr/>
        </p:nvSpPr>
        <p:spPr>
          <a:xfrm rot="20122426">
            <a:off x="3157608" y="1795583"/>
            <a:ext cx="2486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Unsecured Channel:</a:t>
            </a:r>
          </a:p>
          <a:p>
            <a:pPr algn="ctr"/>
            <a:r>
              <a:rPr lang="en-US" sz="2200" dirty="0" smtClean="0"/>
              <a:t>“Here’s my IP”</a:t>
            </a:r>
            <a:endParaRPr lang="en-US" sz="2200" dirty="0"/>
          </a:p>
        </p:txBody>
      </p:sp>
      <p:sp>
        <p:nvSpPr>
          <p:cNvPr id="50" name="Arc 49"/>
          <p:cNvSpPr/>
          <p:nvPr/>
        </p:nvSpPr>
        <p:spPr>
          <a:xfrm rot="10800000">
            <a:off x="2270008" y="1371599"/>
            <a:ext cx="5730992" cy="4309737"/>
          </a:xfrm>
          <a:prstGeom prst="arc">
            <a:avLst>
              <a:gd name="adj1" fmla="val 11893774"/>
              <a:gd name="adj2" fmla="val 21382565"/>
            </a:avLst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150646" y="5207912"/>
            <a:ext cx="21367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Javascript</a:t>
            </a:r>
            <a:r>
              <a:rPr lang="en-US" sz="2200" dirty="0" smtClean="0"/>
              <a:t> Exploit</a:t>
            </a:r>
            <a:endParaRPr lang="en-US" sz="2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821560" y="1616285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ounded Rectangle 32"/>
          <p:cNvSpPr/>
          <p:nvPr/>
        </p:nvSpPr>
        <p:spPr>
          <a:xfrm>
            <a:off x="371270" y="2424125"/>
            <a:ext cx="3438730" cy="2605075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934200" y="4718136"/>
            <a:ext cx="1606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Freetopia</a:t>
            </a:r>
            <a:endParaRPr lang="en-US" sz="2800" dirty="0"/>
          </a:p>
        </p:txBody>
      </p:sp>
      <p:sp>
        <p:nvSpPr>
          <p:cNvPr id="35" name="Rounded Rectangle 34"/>
          <p:cNvSpPr/>
          <p:nvPr/>
        </p:nvSpPr>
        <p:spPr>
          <a:xfrm>
            <a:off x="6934200" y="3159169"/>
            <a:ext cx="1465006" cy="1558967"/>
          </a:xfrm>
          <a:prstGeom prst="round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356525" y="5029200"/>
            <a:ext cx="2016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Repressistan</a:t>
            </a:r>
            <a:endParaRPr lang="en-US" sz="2800" dirty="0"/>
          </a:p>
        </p:txBody>
      </p:sp>
      <p:pic>
        <p:nvPicPr>
          <p:cNvPr id="3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162" y="3590792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393998" y="2659650"/>
            <a:ext cx="17520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Alice’s Laptop</a:t>
            </a:r>
            <a:endParaRPr lang="en-US" sz="22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950734" y="3495571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590640" y="685800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Alice in </a:t>
            </a:r>
            <a:r>
              <a:rPr lang="en-US" sz="3600" dirty="0" err="1" smtClean="0"/>
              <a:t>Repressistan</a:t>
            </a: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688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88"/>
    </mc:Choice>
    <mc:Fallback xmlns="">
      <p:transition spd="slow" advTm="60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1" grpId="0" animBg="1"/>
      <p:bldP spid="49" grpId="0"/>
      <p:bldP spid="51" grpId="0"/>
      <p:bldP spid="50" grpId="0" animBg="1"/>
      <p:bldP spid="53" grpId="0"/>
      <p:bldP spid="34" grpId="0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459555" y="3340255"/>
            <a:ext cx="693737" cy="1436132"/>
            <a:chOff x="5486400" y="4191000"/>
            <a:chExt cx="693737" cy="1436132"/>
          </a:xfrm>
        </p:grpSpPr>
        <p:pic>
          <p:nvPicPr>
            <p:cNvPr id="33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Attacks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726560" y="4088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447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21" name="Straight Arrow Connector 20"/>
          <p:cNvCxnSpPr>
            <a:stCxn id="6" idx="3"/>
            <a:endCxn id="11" idx="0"/>
          </p:cNvCxnSpPr>
          <p:nvPr/>
        </p:nvCxnSpPr>
        <p:spPr>
          <a:xfrm>
            <a:off x="3054869" y="4177408"/>
            <a:ext cx="2676485" cy="4537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0" idx="3"/>
            <a:endCxn id="11" idx="0"/>
          </p:cNvCxnSpPr>
          <p:nvPr/>
        </p:nvCxnSpPr>
        <p:spPr>
          <a:xfrm flipV="1">
            <a:off x="4692755" y="4631153"/>
            <a:ext cx="1038599" cy="3400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3"/>
            <a:endCxn id="11" idx="0"/>
          </p:cNvCxnSpPr>
          <p:nvPr/>
        </p:nvCxnSpPr>
        <p:spPr>
          <a:xfrm>
            <a:off x="4624747" y="3468688"/>
            <a:ext cx="11066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785819" y="2592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090619" y="2825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267238" y="3553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38489" y="2639661"/>
            <a:ext cx="1252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Bob’s Laptop</a:t>
            </a:r>
            <a:endParaRPr lang="en-US" sz="16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Bob of </a:t>
            </a:r>
            <a:r>
              <a:rPr lang="en-US" sz="3600" dirty="0" err="1" smtClean="0"/>
              <a:t>Freetopia</a:t>
            </a:r>
            <a:endParaRPr lang="en-US" sz="3600" dirty="0"/>
          </a:p>
        </p:txBody>
      </p:sp>
      <p:pic>
        <p:nvPicPr>
          <p:cNvPr id="1028" name="Picture 4" descr="http://upload.wikimedia.org/wikipedia/en/2/2a/DoubleClick_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952" y="4236021"/>
            <a:ext cx="14859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http://upload.wikimedia.org/wikipedia/en/2/2a/DoubleClick_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465" y="898574"/>
            <a:ext cx="14859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Arrow Connector 44"/>
          <p:cNvCxnSpPr>
            <a:endCxn id="44" idx="2"/>
          </p:cNvCxnSpPr>
          <p:nvPr/>
        </p:nvCxnSpPr>
        <p:spPr>
          <a:xfrm flipV="1">
            <a:off x="7591733" y="1393875"/>
            <a:ext cx="10682" cy="6699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44" idx="2"/>
          </p:cNvCxnSpPr>
          <p:nvPr/>
        </p:nvCxnSpPr>
        <p:spPr>
          <a:xfrm flipH="1" flipV="1">
            <a:off x="7602415" y="1393875"/>
            <a:ext cx="741665" cy="91426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44" idx="2"/>
          </p:cNvCxnSpPr>
          <p:nvPr/>
        </p:nvCxnSpPr>
        <p:spPr>
          <a:xfrm flipH="1" flipV="1">
            <a:off x="7602415" y="1393875"/>
            <a:ext cx="752852" cy="163386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248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450250" y="3542172"/>
            <a:ext cx="2384107" cy="1511595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2052" name="Picture 4" descr="http://t2.gstatic.com/images?q=tbn:ANd9GcRfYOHpnjRlDkDUrBbTKtKk4oC_1ZX52IT68-o8MOycEyXHphxK7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659" y="4108912"/>
            <a:ext cx="1219200" cy="91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Confiscation Attacks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23530" y="3084972"/>
            <a:ext cx="767700" cy="1436132"/>
            <a:chOff x="2209800" y="1240510"/>
            <a:chExt cx="767700" cy="143613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pic>
        <p:nvPicPr>
          <p:cNvPr id="2050" name="Picture 2" descr="http://catsmeme.com/wp-content/uploads/2014/04/sexy-cat-mememaker.net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976" y="3675052"/>
            <a:ext cx="1155180" cy="7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3" y="3313572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Carol the </a:t>
            </a:r>
            <a:r>
              <a:rPr lang="en-US" sz="3600" dirty="0" err="1" smtClean="0"/>
              <a:t>Landofopportunian</a:t>
            </a:r>
            <a:endParaRPr lang="en-US" sz="3600" dirty="0"/>
          </a:p>
        </p:txBody>
      </p:sp>
      <p:grpSp>
        <p:nvGrpSpPr>
          <p:cNvPr id="3" name="Group 2"/>
          <p:cNvGrpSpPr/>
          <p:nvPr/>
        </p:nvGrpSpPr>
        <p:grpSpPr>
          <a:xfrm>
            <a:off x="5410200" y="3431276"/>
            <a:ext cx="1566862" cy="1810324"/>
            <a:chOff x="5410200" y="3431276"/>
            <a:chExt cx="1566862" cy="1810324"/>
          </a:xfrm>
        </p:grpSpPr>
        <p:pic>
          <p:nvPicPr>
            <p:cNvPr id="7" name="Content Placeholder 1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0200" y="3431276"/>
              <a:ext cx="1566862" cy="144099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475004" y="4872268"/>
              <a:ext cx="1437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Border patrol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8740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 Recap</a:t>
            </a:r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24000"/>
            <a:ext cx="3091389" cy="155366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114800"/>
            <a:ext cx="3962757" cy="225143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2436868"/>
            <a:ext cx="3737133" cy="12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46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Nymix</a:t>
            </a:r>
            <a:r>
              <a:rPr lang="en-US" dirty="0"/>
              <a:t> </a:t>
            </a:r>
            <a:r>
              <a:rPr lang="en-US" dirty="0" smtClean="0"/>
              <a:t>– One Layer Deeper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302993" y="3732687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3900847" y="3050382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25050" y="3355959"/>
            <a:ext cx="668292" cy="1204811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726560" y="4088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447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3" name="AutoShape 5"/>
          <p:cNvSpPr>
            <a:spLocks noChangeArrowheads="1"/>
          </p:cNvSpPr>
          <p:nvPr/>
        </p:nvSpPr>
        <p:spPr bwMode="auto">
          <a:xfrm>
            <a:off x="3932685" y="4560770"/>
            <a:ext cx="1143000" cy="836613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46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47" name="Straight Arrow Connector 46"/>
          <p:cNvCxnSpPr>
            <a:stCxn id="5" idx="3"/>
            <a:endCxn id="11" idx="0"/>
          </p:cNvCxnSpPr>
          <p:nvPr/>
        </p:nvCxnSpPr>
        <p:spPr>
          <a:xfrm>
            <a:off x="3445993" y="4150993"/>
            <a:ext cx="2285361" cy="4801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11" idx="0"/>
          </p:cNvCxnSpPr>
          <p:nvPr/>
        </p:nvCxnSpPr>
        <p:spPr>
          <a:xfrm flipV="1">
            <a:off x="5090875" y="4631153"/>
            <a:ext cx="640479" cy="37800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7" idx="3"/>
            <a:endCxn id="11" idx="0"/>
          </p:cNvCxnSpPr>
          <p:nvPr/>
        </p:nvCxnSpPr>
        <p:spPr>
          <a:xfrm>
            <a:off x="5043847" y="3468688"/>
            <a:ext cx="6875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6785819" y="2592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7090619" y="2825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7267238" y="3553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038489" y="26396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cxnSp>
        <p:nvCxnSpPr>
          <p:cNvPr id="64" name="Straight Arrow Connector 63"/>
          <p:cNvCxnSpPr>
            <a:stCxn id="7" idx="0"/>
          </p:cNvCxnSpPr>
          <p:nvPr/>
        </p:nvCxnSpPr>
        <p:spPr>
          <a:xfrm flipH="1" flipV="1">
            <a:off x="4114800" y="1637506"/>
            <a:ext cx="357547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7" idx="0"/>
          </p:cNvCxnSpPr>
          <p:nvPr/>
        </p:nvCxnSpPr>
        <p:spPr>
          <a:xfrm flipV="1">
            <a:off x="4472347" y="1637506"/>
            <a:ext cx="888823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Cloud"/>
          <p:cNvSpPr>
            <a:spLocks noChangeAspect="1" noEditPoints="1" noChangeArrowheads="1"/>
          </p:cNvSpPr>
          <p:nvPr/>
        </p:nvSpPr>
        <p:spPr bwMode="auto">
          <a:xfrm>
            <a:off x="4052210" y="1025232"/>
            <a:ext cx="1507996" cy="105801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Cloud Storage</a:t>
            </a:r>
          </a:p>
        </p:txBody>
      </p:sp>
      <p:sp>
        <p:nvSpPr>
          <p:cNvPr id="30" name="AutoShape 5"/>
          <p:cNvSpPr>
            <a:spLocks noChangeArrowheads="1"/>
          </p:cNvSpPr>
          <p:nvPr/>
        </p:nvSpPr>
        <p:spPr bwMode="auto">
          <a:xfrm>
            <a:off x="2199542" y="2947699"/>
            <a:ext cx="1060262" cy="6847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Nym</a:t>
            </a:r>
            <a:r>
              <a:rPr kumimoji="0" lang="en-US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 Manager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3066707" y="5297417"/>
            <a:ext cx="944117" cy="558871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033996" y="5337590"/>
            <a:ext cx="1002158" cy="619803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4715831" y="5856288"/>
            <a:ext cx="1371600" cy="560388"/>
          </a:xfrm>
          <a:prstGeom prst="roundRect">
            <a:avLst>
              <a:gd name="adj" fmla="val 16667"/>
            </a:avLst>
          </a:prstGeom>
          <a:solidFill>
            <a:srgbClr val="95B3D7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CommVM</a:t>
            </a:r>
          </a:p>
        </p:txBody>
      </p:sp>
      <p:pic>
        <p:nvPicPr>
          <p:cNvPr id="35" name="Picture 5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569" y="6138863"/>
            <a:ext cx="296862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5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831" y="6148388"/>
            <a:ext cx="296863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419" y="6153151"/>
            <a:ext cx="3873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" name="Straight Arrow Connector 37"/>
          <p:cNvCxnSpPr/>
          <p:nvPr/>
        </p:nvCxnSpPr>
        <p:spPr bwMode="auto">
          <a:xfrm flipH="1">
            <a:off x="5577844" y="6311901"/>
            <a:ext cx="260350" cy="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rgbClr val="2D2DB9">
                <a:lumMod val="75000"/>
              </a:srgbClr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4961894" y="6311901"/>
            <a:ext cx="312737" cy="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rgbClr val="2D2DB9">
                <a:lumMod val="60000"/>
                <a:lumOff val="40000"/>
              </a:srgbClr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AutoShape 5"/>
          <p:cNvSpPr>
            <a:spLocks noChangeArrowheads="1"/>
          </p:cNvSpPr>
          <p:nvPr/>
        </p:nvSpPr>
        <p:spPr bwMode="auto">
          <a:xfrm>
            <a:off x="3066707" y="5728826"/>
            <a:ext cx="1143000" cy="836613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AnonVM</a:t>
            </a: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41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625" y="6236318"/>
            <a:ext cx="296863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444" y="5641905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45" name="Straight Arrow Connector 44"/>
          <p:cNvCxnSpPr>
            <a:endCxn id="36" idx="1"/>
          </p:cNvCxnSpPr>
          <p:nvPr/>
        </p:nvCxnSpPr>
        <p:spPr>
          <a:xfrm flipV="1">
            <a:off x="4209707" y="6296820"/>
            <a:ext cx="506124" cy="879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75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4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Executed in </a:t>
            </a:r>
            <a:r>
              <a:rPr lang="en-US" dirty="0" err="1" smtClean="0"/>
              <a:t>Nymix</a:t>
            </a:r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24000"/>
            <a:ext cx="3091389" cy="155366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114800"/>
            <a:ext cx="3962757" cy="225143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2436868"/>
            <a:ext cx="3737133" cy="12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Level Attacks</a:t>
            </a:r>
            <a:endParaRPr lang="en-US" dirty="0"/>
          </a:p>
        </p:txBody>
      </p:sp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1356525" y="2659650"/>
            <a:ext cx="2377275" cy="1704375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560">
            <a:solidFill>
              <a:schemeClr val="tx1"/>
            </a:solidFill>
            <a:prstDash val="solid"/>
            <a:miter lim="800000"/>
            <a:headEnd/>
            <a:tailEnd/>
          </a:ln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Cloud"/>
          <p:cNvSpPr>
            <a:spLocks noChangeAspect="1" noEditPoints="1" noChangeArrowheads="1"/>
          </p:cNvSpPr>
          <p:nvPr/>
        </p:nvSpPr>
        <p:spPr bwMode="auto">
          <a:xfrm>
            <a:off x="4648200" y="337416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2284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>
            <a:stCxn id="28" idx="3"/>
            <a:endCxn id="37" idx="1"/>
          </p:cNvCxnSpPr>
          <p:nvPr/>
        </p:nvCxnSpPr>
        <p:spPr>
          <a:xfrm>
            <a:off x="2545162" y="3429048"/>
            <a:ext cx="381000" cy="34579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2"/>
            <a:endCxn id="31" idx="1"/>
          </p:cNvCxnSpPr>
          <p:nvPr/>
        </p:nvCxnSpPr>
        <p:spPr>
          <a:xfrm flipV="1">
            <a:off x="6192433" y="3867011"/>
            <a:ext cx="817967" cy="493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75" y="3083254"/>
            <a:ext cx="691587" cy="69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4923990" y="1547935"/>
            <a:ext cx="1572931" cy="1500065"/>
            <a:chOff x="2535797" y="3017838"/>
            <a:chExt cx="1572931" cy="1500065"/>
          </a:xfrm>
        </p:grpSpPr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535797" y="3686906"/>
              <a:ext cx="15729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Bob’s </a:t>
              </a:r>
            </a:p>
            <a:p>
              <a:r>
                <a:rPr lang="en-US" sz="2400" dirty="0" smtClean="0"/>
                <a:t>Booby-trap</a:t>
              </a:r>
              <a:endParaRPr lang="en-US" sz="2400" baseline="-25000" dirty="0"/>
            </a:p>
          </p:txBody>
        </p:sp>
      </p:grpSp>
      <p:cxnSp>
        <p:nvCxnSpPr>
          <p:cNvPr id="30" name="Straight Arrow Connector 29"/>
          <p:cNvCxnSpPr>
            <a:stCxn id="28" idx="3"/>
            <a:endCxn id="24" idx="1"/>
          </p:cNvCxnSpPr>
          <p:nvPr/>
        </p:nvCxnSpPr>
        <p:spPr>
          <a:xfrm flipV="1">
            <a:off x="2545162" y="2035298"/>
            <a:ext cx="3119631" cy="13937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010400" y="3324841"/>
            <a:ext cx="1344254" cy="108433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600" dirty="0" smtClean="0"/>
              <a:t>Blog</a:t>
            </a:r>
            <a:endParaRPr lang="en-US" sz="2600" dirty="0"/>
          </a:p>
        </p:txBody>
      </p:sp>
      <p:cxnSp>
        <p:nvCxnSpPr>
          <p:cNvPr id="21" name="Straight Arrow Connector 20"/>
          <p:cNvCxnSpPr>
            <a:stCxn id="37" idx="3"/>
            <a:endCxn id="14" idx="0"/>
          </p:cNvCxnSpPr>
          <p:nvPr/>
        </p:nvCxnSpPr>
        <p:spPr>
          <a:xfrm>
            <a:off x="3505621" y="3774841"/>
            <a:ext cx="1147373" cy="14149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59" y="3641811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490123" y="3638326"/>
            <a:ext cx="668292" cy="1204811"/>
            <a:chOff x="457200" y="4724400"/>
            <a:chExt cx="788987" cy="1422400"/>
          </a:xfrm>
        </p:grpSpPr>
        <p:pic>
          <p:nvPicPr>
            <p:cNvPr id="7" name="Picture 1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788724" y="4364024"/>
            <a:ext cx="31454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Tor-based Secure Channel</a:t>
            </a:r>
            <a:endParaRPr lang="en-US" sz="2200" dirty="0"/>
          </a:p>
        </p:txBody>
      </p:sp>
      <p:sp>
        <p:nvSpPr>
          <p:cNvPr id="51" name="TextBox 50"/>
          <p:cNvSpPr txBox="1"/>
          <p:nvPr/>
        </p:nvSpPr>
        <p:spPr>
          <a:xfrm rot="20122426">
            <a:off x="3157608" y="1795583"/>
            <a:ext cx="2486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Unsecured Channel:</a:t>
            </a:r>
          </a:p>
          <a:p>
            <a:pPr algn="ctr"/>
            <a:r>
              <a:rPr lang="en-US" sz="2200" dirty="0" smtClean="0"/>
              <a:t>“Here’s my IP”</a:t>
            </a:r>
            <a:endParaRPr lang="en-US" sz="2200" dirty="0"/>
          </a:p>
        </p:txBody>
      </p:sp>
      <p:sp>
        <p:nvSpPr>
          <p:cNvPr id="50" name="Arc 49"/>
          <p:cNvSpPr/>
          <p:nvPr/>
        </p:nvSpPr>
        <p:spPr>
          <a:xfrm rot="10800000">
            <a:off x="2270008" y="1371599"/>
            <a:ext cx="5730992" cy="4309737"/>
          </a:xfrm>
          <a:prstGeom prst="arc">
            <a:avLst>
              <a:gd name="adj1" fmla="val 11893774"/>
              <a:gd name="adj2" fmla="val 21382565"/>
            </a:avLst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150646" y="5207912"/>
            <a:ext cx="21367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Javascript</a:t>
            </a:r>
            <a:r>
              <a:rPr lang="en-US" sz="2200" dirty="0" smtClean="0"/>
              <a:t> Exploit</a:t>
            </a:r>
            <a:endParaRPr lang="en-US" sz="2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821560" y="1616285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ounded Rectangle 32"/>
          <p:cNvSpPr/>
          <p:nvPr/>
        </p:nvSpPr>
        <p:spPr>
          <a:xfrm>
            <a:off x="371270" y="2424125"/>
            <a:ext cx="3438730" cy="2605075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934200" y="4718136"/>
            <a:ext cx="1606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Freetopia</a:t>
            </a:r>
            <a:endParaRPr lang="en-US" sz="2800" dirty="0"/>
          </a:p>
        </p:txBody>
      </p:sp>
      <p:sp>
        <p:nvSpPr>
          <p:cNvPr id="35" name="Rounded Rectangle 34"/>
          <p:cNvSpPr/>
          <p:nvPr/>
        </p:nvSpPr>
        <p:spPr>
          <a:xfrm>
            <a:off x="6934200" y="3159169"/>
            <a:ext cx="1465006" cy="1558967"/>
          </a:xfrm>
          <a:prstGeom prst="round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356525" y="5029200"/>
            <a:ext cx="2016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Repressistan</a:t>
            </a:r>
            <a:endParaRPr lang="en-US" sz="2800" dirty="0"/>
          </a:p>
        </p:txBody>
      </p:sp>
      <p:pic>
        <p:nvPicPr>
          <p:cNvPr id="3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162" y="3590792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393998" y="2659650"/>
            <a:ext cx="17520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Alice’s Laptop</a:t>
            </a:r>
            <a:endParaRPr lang="en-US" sz="22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950734" y="3495571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590640" y="685800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Alice in </a:t>
            </a:r>
            <a:r>
              <a:rPr lang="en-US" sz="3600" dirty="0" err="1" smtClean="0"/>
              <a:t>Repressistan</a:t>
            </a: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174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88"/>
    </mc:Choice>
    <mc:Fallback xmlns="">
      <p:transition spd="slow" advTm="60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1" grpId="0" animBg="1"/>
      <p:bldP spid="49" grpId="0"/>
      <p:bldP spid="51" grpId="0"/>
      <p:bldP spid="50" grpId="0" animBg="1"/>
      <p:bldP spid="53" grpId="0"/>
      <p:bldP spid="34" grpId="0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1356525" y="2659650"/>
            <a:ext cx="2377275" cy="1704375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560">
            <a:solidFill>
              <a:schemeClr val="tx1"/>
            </a:solidFill>
            <a:prstDash val="solid"/>
            <a:miter lim="800000"/>
            <a:headEnd/>
            <a:tailEnd/>
          </a:ln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AutoShape 10"/>
          <p:cNvSpPr>
            <a:spLocks noChangeArrowheads="1"/>
          </p:cNvSpPr>
          <p:nvPr/>
        </p:nvSpPr>
        <p:spPr bwMode="auto">
          <a:xfrm>
            <a:off x="2819400" y="3488040"/>
            <a:ext cx="820627" cy="560388"/>
          </a:xfrm>
          <a:prstGeom prst="roundRect">
            <a:avLst>
              <a:gd name="adj" fmla="val 16667"/>
            </a:avLst>
          </a:prstGeom>
          <a:solidFill>
            <a:srgbClr val="95B3D7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1752600" y="2989675"/>
            <a:ext cx="973945" cy="820326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Level Attacks</a:t>
            </a:r>
            <a:endParaRPr lang="en-US" dirty="0"/>
          </a:p>
        </p:txBody>
      </p:sp>
      <p:sp>
        <p:nvSpPr>
          <p:cNvPr id="14" name="Cloud"/>
          <p:cNvSpPr>
            <a:spLocks noChangeAspect="1" noEditPoints="1" noChangeArrowheads="1"/>
          </p:cNvSpPr>
          <p:nvPr/>
        </p:nvSpPr>
        <p:spPr bwMode="auto">
          <a:xfrm>
            <a:off x="4648200" y="337416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2284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>
            <a:stCxn id="28" idx="3"/>
            <a:endCxn id="37" idx="1"/>
          </p:cNvCxnSpPr>
          <p:nvPr/>
        </p:nvCxnSpPr>
        <p:spPr>
          <a:xfrm>
            <a:off x="2545162" y="3429048"/>
            <a:ext cx="381000" cy="34579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2"/>
            <a:endCxn id="31" idx="1"/>
          </p:cNvCxnSpPr>
          <p:nvPr/>
        </p:nvCxnSpPr>
        <p:spPr>
          <a:xfrm flipV="1">
            <a:off x="6192433" y="3867011"/>
            <a:ext cx="817967" cy="493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75" y="3083254"/>
            <a:ext cx="691587" cy="69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4923990" y="1547935"/>
            <a:ext cx="1572931" cy="1500065"/>
            <a:chOff x="2535797" y="3017838"/>
            <a:chExt cx="1572931" cy="1500065"/>
          </a:xfrm>
        </p:grpSpPr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535797" y="3686906"/>
              <a:ext cx="15729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Bob’s </a:t>
              </a:r>
            </a:p>
            <a:p>
              <a:r>
                <a:rPr lang="en-US" sz="2400" dirty="0" smtClean="0"/>
                <a:t>Booby-trap</a:t>
              </a:r>
              <a:endParaRPr lang="en-US" sz="2400" baseline="-25000" dirty="0"/>
            </a:p>
          </p:txBody>
        </p:sp>
      </p:grpSp>
      <p:cxnSp>
        <p:nvCxnSpPr>
          <p:cNvPr id="30" name="Straight Arrow Connector 29"/>
          <p:cNvCxnSpPr>
            <a:stCxn id="28" idx="3"/>
          </p:cNvCxnSpPr>
          <p:nvPr/>
        </p:nvCxnSpPr>
        <p:spPr>
          <a:xfrm>
            <a:off x="2545162" y="3429048"/>
            <a:ext cx="381000" cy="16174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010400" y="3324841"/>
            <a:ext cx="1344254" cy="108433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600" dirty="0" smtClean="0"/>
              <a:t>Blog</a:t>
            </a:r>
            <a:endParaRPr lang="en-US" sz="2600" dirty="0"/>
          </a:p>
        </p:txBody>
      </p:sp>
      <p:cxnSp>
        <p:nvCxnSpPr>
          <p:cNvPr id="21" name="Straight Arrow Connector 20"/>
          <p:cNvCxnSpPr>
            <a:stCxn id="37" idx="3"/>
            <a:endCxn id="14" idx="0"/>
          </p:cNvCxnSpPr>
          <p:nvPr/>
        </p:nvCxnSpPr>
        <p:spPr>
          <a:xfrm>
            <a:off x="3505621" y="3774841"/>
            <a:ext cx="1147373" cy="14149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59" y="3641811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490123" y="3638326"/>
            <a:ext cx="668292" cy="1204811"/>
            <a:chOff x="457200" y="4724400"/>
            <a:chExt cx="788987" cy="1422400"/>
          </a:xfrm>
        </p:grpSpPr>
        <p:pic>
          <p:nvPicPr>
            <p:cNvPr id="7" name="Picture 1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788724" y="4364024"/>
            <a:ext cx="31454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Tor-based Secure Channel</a:t>
            </a:r>
            <a:endParaRPr lang="en-US" sz="2200" dirty="0"/>
          </a:p>
        </p:txBody>
      </p:sp>
      <p:sp>
        <p:nvSpPr>
          <p:cNvPr id="50" name="Arc 49"/>
          <p:cNvSpPr/>
          <p:nvPr/>
        </p:nvSpPr>
        <p:spPr>
          <a:xfrm rot="10800000">
            <a:off x="2270008" y="1371599"/>
            <a:ext cx="5730992" cy="4309737"/>
          </a:xfrm>
          <a:prstGeom prst="arc">
            <a:avLst>
              <a:gd name="adj1" fmla="val 11893774"/>
              <a:gd name="adj2" fmla="val 21382565"/>
            </a:avLst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150646" y="5207912"/>
            <a:ext cx="21367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Javascript</a:t>
            </a:r>
            <a:r>
              <a:rPr lang="en-US" sz="2200" dirty="0" smtClean="0"/>
              <a:t> Exploit</a:t>
            </a:r>
            <a:endParaRPr lang="en-US" sz="2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821560" y="1616285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ounded Rectangle 32"/>
          <p:cNvSpPr/>
          <p:nvPr/>
        </p:nvSpPr>
        <p:spPr>
          <a:xfrm>
            <a:off x="371270" y="2424125"/>
            <a:ext cx="3438730" cy="2605075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934200" y="4718136"/>
            <a:ext cx="1606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Freetopia</a:t>
            </a:r>
            <a:endParaRPr lang="en-US" sz="2800" dirty="0"/>
          </a:p>
        </p:txBody>
      </p:sp>
      <p:sp>
        <p:nvSpPr>
          <p:cNvPr id="35" name="Rounded Rectangle 34"/>
          <p:cNvSpPr/>
          <p:nvPr/>
        </p:nvSpPr>
        <p:spPr>
          <a:xfrm>
            <a:off x="6934200" y="3159169"/>
            <a:ext cx="1465006" cy="1558967"/>
          </a:xfrm>
          <a:prstGeom prst="round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356525" y="5029200"/>
            <a:ext cx="2016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Repressistan</a:t>
            </a:r>
            <a:endParaRPr lang="en-US" sz="2800" dirty="0"/>
          </a:p>
        </p:txBody>
      </p:sp>
      <p:pic>
        <p:nvPicPr>
          <p:cNvPr id="3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162" y="3590792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393998" y="2659650"/>
            <a:ext cx="17520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Alice’s Laptop</a:t>
            </a:r>
            <a:endParaRPr lang="en-US" sz="22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950734" y="3495571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590640" y="685800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Alice in </a:t>
            </a:r>
            <a:r>
              <a:rPr lang="en-US" sz="3600" dirty="0" err="1" smtClean="0"/>
              <a:t>Repressistan</a:t>
            </a:r>
            <a:endParaRPr lang="en-US" sz="3600" dirty="0"/>
          </a:p>
        </p:txBody>
      </p:sp>
      <p:cxnSp>
        <p:nvCxnSpPr>
          <p:cNvPr id="42" name="Straight Arrow Connector 41"/>
          <p:cNvCxnSpPr>
            <a:endCxn id="29" idx="1"/>
          </p:cNvCxnSpPr>
          <p:nvPr/>
        </p:nvCxnSpPr>
        <p:spPr>
          <a:xfrm flipV="1">
            <a:off x="3562535" y="2632502"/>
            <a:ext cx="1361455" cy="10624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8673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88"/>
    </mc:Choice>
    <mc:Fallback xmlns="">
      <p:transition spd="slow" advTm="60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83" y="1360455"/>
            <a:ext cx="4048108" cy="200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Executed in </a:t>
            </a:r>
            <a:r>
              <a:rPr lang="en-US" dirty="0" err="1" smtClean="0"/>
              <a:t>Nymix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114800"/>
            <a:ext cx="3962757" cy="225143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2436868"/>
            <a:ext cx="3737133" cy="1281600"/>
          </a:xfrm>
          <a:prstGeom prst="rect">
            <a:avLst/>
          </a:prstGeom>
        </p:spPr>
      </p:pic>
      <p:pic>
        <p:nvPicPr>
          <p:cNvPr id="6" name="Picture 5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31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459555" y="3340255"/>
            <a:ext cx="693737" cy="1436132"/>
            <a:chOff x="5486400" y="4191000"/>
            <a:chExt cx="693737" cy="1436132"/>
          </a:xfrm>
        </p:grpSpPr>
        <p:pic>
          <p:nvPicPr>
            <p:cNvPr id="33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Attacks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726560" y="4088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447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21" name="Straight Arrow Connector 20"/>
          <p:cNvCxnSpPr>
            <a:stCxn id="6" idx="3"/>
            <a:endCxn id="11" idx="0"/>
          </p:cNvCxnSpPr>
          <p:nvPr/>
        </p:nvCxnSpPr>
        <p:spPr>
          <a:xfrm>
            <a:off x="3054869" y="4177408"/>
            <a:ext cx="2676485" cy="4537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0" idx="3"/>
            <a:endCxn id="11" idx="0"/>
          </p:cNvCxnSpPr>
          <p:nvPr/>
        </p:nvCxnSpPr>
        <p:spPr>
          <a:xfrm flipV="1">
            <a:off x="4692755" y="4631153"/>
            <a:ext cx="1038599" cy="3400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3"/>
            <a:endCxn id="11" idx="0"/>
          </p:cNvCxnSpPr>
          <p:nvPr/>
        </p:nvCxnSpPr>
        <p:spPr>
          <a:xfrm>
            <a:off x="4624747" y="3468688"/>
            <a:ext cx="11066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785819" y="2592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090619" y="2825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267238" y="3553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38489" y="2639661"/>
            <a:ext cx="1252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Bob’s Laptop</a:t>
            </a:r>
            <a:endParaRPr lang="en-US" sz="16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Bob of </a:t>
            </a:r>
            <a:r>
              <a:rPr lang="en-US" sz="3600" dirty="0" err="1" smtClean="0"/>
              <a:t>Freetopia</a:t>
            </a:r>
            <a:endParaRPr lang="en-US" sz="3600" dirty="0"/>
          </a:p>
        </p:txBody>
      </p:sp>
      <p:pic>
        <p:nvPicPr>
          <p:cNvPr id="1028" name="Picture 4" descr="http://upload.wikimedia.org/wikipedia/en/2/2a/DoubleClick_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952" y="4236021"/>
            <a:ext cx="14859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http://upload.wikimedia.org/wikipedia/en/2/2a/DoubleClick_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465" y="898574"/>
            <a:ext cx="14859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Arrow Connector 44"/>
          <p:cNvCxnSpPr>
            <a:endCxn id="44" idx="2"/>
          </p:cNvCxnSpPr>
          <p:nvPr/>
        </p:nvCxnSpPr>
        <p:spPr>
          <a:xfrm flipV="1">
            <a:off x="7591733" y="1393875"/>
            <a:ext cx="10682" cy="6699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44" idx="2"/>
          </p:cNvCxnSpPr>
          <p:nvPr/>
        </p:nvCxnSpPr>
        <p:spPr>
          <a:xfrm flipH="1" flipV="1">
            <a:off x="7602415" y="1393875"/>
            <a:ext cx="741665" cy="91426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44" idx="2"/>
          </p:cNvCxnSpPr>
          <p:nvPr/>
        </p:nvCxnSpPr>
        <p:spPr>
          <a:xfrm flipH="1" flipV="1">
            <a:off x="7602415" y="1393875"/>
            <a:ext cx="752852" cy="163386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36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459555" y="3340255"/>
            <a:ext cx="693737" cy="1436132"/>
            <a:chOff x="5486400" y="4191000"/>
            <a:chExt cx="693737" cy="1436132"/>
          </a:xfrm>
        </p:grpSpPr>
        <p:pic>
          <p:nvPicPr>
            <p:cNvPr id="33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Attacks</a:t>
            </a:r>
            <a:endParaRPr lang="en-US" dirty="0"/>
          </a:p>
        </p:txBody>
      </p:sp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726560" y="4088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447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46" descr="C:\Users\David\Desktop\youtube-ic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/>
          <p:cNvCxnSpPr/>
          <p:nvPr/>
        </p:nvCxnSpPr>
        <p:spPr>
          <a:xfrm flipV="1">
            <a:off x="6785819" y="2592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090619" y="2825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267238" y="3553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38489" y="2639661"/>
            <a:ext cx="1252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Bob’s Laptop</a:t>
            </a:r>
            <a:endParaRPr lang="en-US" sz="16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Bob of </a:t>
            </a:r>
            <a:r>
              <a:rPr lang="en-US" sz="3600" dirty="0" err="1" smtClean="0"/>
              <a:t>Freetopia</a:t>
            </a:r>
            <a:endParaRPr lang="en-US" sz="3600" dirty="0"/>
          </a:p>
        </p:txBody>
      </p:sp>
      <p:pic>
        <p:nvPicPr>
          <p:cNvPr id="44" name="Picture 4" descr="http://upload.wikimedia.org/wikipedia/en/2/2a/DoubleClick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465" y="898574"/>
            <a:ext cx="14859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Arrow Connector 44"/>
          <p:cNvCxnSpPr>
            <a:endCxn id="44" idx="2"/>
          </p:cNvCxnSpPr>
          <p:nvPr/>
        </p:nvCxnSpPr>
        <p:spPr>
          <a:xfrm flipV="1">
            <a:off x="7591733" y="1393875"/>
            <a:ext cx="10682" cy="6699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44" idx="2"/>
          </p:cNvCxnSpPr>
          <p:nvPr/>
        </p:nvCxnSpPr>
        <p:spPr>
          <a:xfrm flipH="1" flipV="1">
            <a:off x="7602415" y="1393875"/>
            <a:ext cx="741665" cy="91426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44" idx="2"/>
          </p:cNvCxnSpPr>
          <p:nvPr/>
        </p:nvCxnSpPr>
        <p:spPr>
          <a:xfrm flipH="1" flipV="1">
            <a:off x="7602415" y="1393875"/>
            <a:ext cx="752852" cy="163386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sp>
        <p:nvSpPr>
          <p:cNvPr id="50" name="AutoShape 5"/>
          <p:cNvSpPr>
            <a:spLocks noChangeArrowheads="1"/>
          </p:cNvSpPr>
          <p:nvPr/>
        </p:nvSpPr>
        <p:spPr bwMode="auto">
          <a:xfrm>
            <a:off x="2302993" y="3732687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51" name="Picture 46" descr="C:\Users\David\Desktop\youtube-ic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AutoShape 5"/>
          <p:cNvSpPr>
            <a:spLocks noChangeArrowheads="1"/>
          </p:cNvSpPr>
          <p:nvPr/>
        </p:nvSpPr>
        <p:spPr bwMode="auto">
          <a:xfrm>
            <a:off x="3900847" y="3050382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53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4" name="AutoShape 5"/>
          <p:cNvSpPr>
            <a:spLocks noChangeArrowheads="1"/>
          </p:cNvSpPr>
          <p:nvPr/>
        </p:nvSpPr>
        <p:spPr bwMode="auto">
          <a:xfrm>
            <a:off x="3932685" y="4560770"/>
            <a:ext cx="1143000" cy="836613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55" name="Picture 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56" name="Straight Arrow Connector 55"/>
          <p:cNvCxnSpPr>
            <a:stCxn id="50" idx="3"/>
          </p:cNvCxnSpPr>
          <p:nvPr/>
        </p:nvCxnSpPr>
        <p:spPr>
          <a:xfrm>
            <a:off x="3445993" y="4150993"/>
            <a:ext cx="2285361" cy="4801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5090875" y="4631153"/>
            <a:ext cx="640479" cy="37800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52" idx="3"/>
          </p:cNvCxnSpPr>
          <p:nvPr/>
        </p:nvCxnSpPr>
        <p:spPr>
          <a:xfrm>
            <a:off x="5043847" y="3468688"/>
            <a:ext cx="6875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38489" y="26396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pic>
        <p:nvPicPr>
          <p:cNvPr id="60" name="Picture 4" descr="http://upload.wikimedia.org/wikipedia/en/2/2a/DoubleClick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87" y="4555490"/>
            <a:ext cx="14859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http://upload.wikimedia.org/wikipedia/en/2/2a/DoubleClick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145" y="3605947"/>
            <a:ext cx="14859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en/2/2a/DoubleClick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093" y="3669465"/>
            <a:ext cx="14859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5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83" y="1360455"/>
            <a:ext cx="4048108" cy="200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Executed in </a:t>
            </a:r>
            <a:r>
              <a:rPr lang="en-US" dirty="0" err="1" smtClean="0"/>
              <a:t>Nymix</a:t>
            </a:r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2436868"/>
            <a:ext cx="3737133" cy="1281600"/>
          </a:xfrm>
          <a:prstGeom prst="rect">
            <a:avLst/>
          </a:prstGeom>
        </p:spPr>
      </p:pic>
      <p:pic>
        <p:nvPicPr>
          <p:cNvPr id="6" name="Picture 5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3921" y="3745480"/>
            <a:ext cx="4191357" cy="2381312"/>
          </a:xfrm>
          <a:prstGeom prst="rect">
            <a:avLst/>
          </a:prstGeom>
        </p:spPr>
      </p:pic>
      <p:pic>
        <p:nvPicPr>
          <p:cNvPr id="41" name="Picture 40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179" y="4038600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76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450250" y="3542172"/>
            <a:ext cx="2384107" cy="1511595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2052" name="Picture 4" descr="http://t2.gstatic.com/images?q=tbn:ANd9GcRfYOHpnjRlDkDUrBbTKtKk4oC_1ZX52IT68-o8MOycEyXHphxK7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659" y="4108912"/>
            <a:ext cx="1219200" cy="91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Confiscation Attacks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23530" y="3084972"/>
            <a:ext cx="767700" cy="1436132"/>
            <a:chOff x="2209800" y="1240510"/>
            <a:chExt cx="767700" cy="143613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pic>
        <p:nvPicPr>
          <p:cNvPr id="7" name="Content Placeholder 1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431276"/>
            <a:ext cx="1566862" cy="1440992"/>
          </a:xfrm>
          <a:prstGeom prst="rect">
            <a:avLst/>
          </a:prstGeom>
        </p:spPr>
      </p:pic>
      <p:pic>
        <p:nvPicPr>
          <p:cNvPr id="2050" name="Picture 2" descr="http://catsmeme.com/wp-content/uploads/2014/04/sexy-cat-mememaker.net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976" y="3675052"/>
            <a:ext cx="1155180" cy="7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3" y="3313572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Carol the </a:t>
            </a:r>
            <a:r>
              <a:rPr lang="en-US" sz="3600" dirty="0" err="1" smtClean="0"/>
              <a:t>Landofopportunian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5475004" y="4872268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Border patrol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Confiscation Attacks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19882" y="3968126"/>
            <a:ext cx="767700" cy="1436132"/>
            <a:chOff x="2209800" y="1240510"/>
            <a:chExt cx="767700" cy="143613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75" y="4196726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Carol the </a:t>
            </a:r>
            <a:r>
              <a:rPr lang="en-US" sz="3600" dirty="0" err="1" smtClean="0"/>
              <a:t>Landofopportunian</a:t>
            </a:r>
            <a:endParaRPr lang="en-US" sz="3600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458974" y="2841252"/>
            <a:ext cx="357547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816521" y="2841252"/>
            <a:ext cx="888823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loud"/>
          <p:cNvSpPr>
            <a:spLocks noChangeAspect="1" noEditPoints="1" noChangeArrowheads="1"/>
          </p:cNvSpPr>
          <p:nvPr/>
        </p:nvSpPr>
        <p:spPr bwMode="auto">
          <a:xfrm>
            <a:off x="1752600" y="1777299"/>
            <a:ext cx="2743200" cy="192463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052" name="Picture 4" descr="http://t2.gstatic.com/images?q=tbn:ANd9GcRfYOHpnjRlDkDUrBbTKtKk4oC_1ZX52IT68-o8MOycEyXHphxK7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068" y="2437921"/>
            <a:ext cx="1219200" cy="91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catsmeme.com/wp-content/uploads/2014/04/sexy-cat-mememaker.net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630" y="2133600"/>
            <a:ext cx="1155180" cy="7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38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Confiscation Attacks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19882" y="3968126"/>
            <a:ext cx="767700" cy="1436132"/>
            <a:chOff x="2209800" y="1240510"/>
            <a:chExt cx="767700" cy="143613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pic>
        <p:nvPicPr>
          <p:cNvPr id="7" name="Content Placeholder 1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431276"/>
            <a:ext cx="1566862" cy="1440992"/>
          </a:xfrm>
          <a:prstGeom prst="rect">
            <a:avLst/>
          </a:prstGeom>
        </p:spPr>
      </p:pic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75" y="4196726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Carol the </a:t>
            </a:r>
            <a:r>
              <a:rPr lang="en-US" sz="3600" dirty="0" err="1" smtClean="0"/>
              <a:t>Landofopportunian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5475004" y="4872268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Border patrol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458974" y="2841252"/>
            <a:ext cx="357547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816521" y="2841252"/>
            <a:ext cx="888823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loud"/>
          <p:cNvSpPr>
            <a:spLocks noChangeAspect="1" noEditPoints="1" noChangeArrowheads="1"/>
          </p:cNvSpPr>
          <p:nvPr/>
        </p:nvSpPr>
        <p:spPr bwMode="auto">
          <a:xfrm>
            <a:off x="1752600" y="1777299"/>
            <a:ext cx="2743200" cy="192463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052" name="Picture 4" descr="http://t2.gstatic.com/images?q=tbn:ANd9GcRfYOHpnjRlDkDUrBbTKtKk4oC_1ZX52IT68-o8MOycEyXHphxK7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068" y="2437921"/>
            <a:ext cx="1219200" cy="91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catsmeme.com/wp-content/uploads/2014/04/sexy-cat-mememaker.net_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630" y="2133600"/>
            <a:ext cx="1155180" cy="7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529261" y="2845908"/>
            <a:ext cx="1447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200" b="1" dirty="0" smtClean="0">
                <a:solidFill>
                  <a:srgbClr val="FF0000"/>
                </a:solidFill>
              </a:rPr>
              <a:t>X</a:t>
            </a:r>
            <a:endParaRPr lang="en-US" sz="1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50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" dur="indefinite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83" y="1360455"/>
            <a:ext cx="4048108" cy="200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Executed in </a:t>
            </a:r>
            <a:r>
              <a:rPr lang="en-US" dirty="0" err="1" smtClean="0"/>
              <a:t>Nymix</a:t>
            </a:r>
            <a:endParaRPr lang="en-US" dirty="0"/>
          </a:p>
        </p:txBody>
      </p:sp>
      <p:pic>
        <p:nvPicPr>
          <p:cNvPr id="6" name="Picture 5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3921" y="3745480"/>
            <a:ext cx="4191357" cy="2381312"/>
          </a:xfrm>
          <a:prstGeom prst="rect">
            <a:avLst/>
          </a:prstGeom>
        </p:spPr>
      </p:pic>
      <p:pic>
        <p:nvPicPr>
          <p:cNvPr id="41" name="Picture 40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179" y="4038600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1219200"/>
            <a:ext cx="3505200" cy="2714972"/>
          </a:xfrm>
          <a:prstGeom prst="rect">
            <a:avLst/>
          </a:prstGeom>
        </p:spPr>
      </p:pic>
      <p:pic>
        <p:nvPicPr>
          <p:cNvPr id="9" name="Picture 8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238" y="1614160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81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I7 – 4 cores at 2.7 GHz</a:t>
            </a:r>
          </a:p>
          <a:p>
            <a:r>
              <a:rPr lang="en-US" dirty="0" smtClean="0"/>
              <a:t>8 GB Ram</a:t>
            </a:r>
          </a:p>
          <a:p>
            <a:r>
              <a:rPr lang="en-US" dirty="0" smtClean="0"/>
              <a:t>Connects to a test deployment of Tor</a:t>
            </a:r>
          </a:p>
          <a:p>
            <a:pPr lvl="1"/>
            <a:r>
              <a:rPr lang="en-US" dirty="0" smtClean="0"/>
              <a:t>10 Mbit bandwidth</a:t>
            </a:r>
          </a:p>
          <a:p>
            <a:pPr lvl="1"/>
            <a:r>
              <a:rPr lang="en-US" dirty="0" smtClean="0"/>
              <a:t>200 </a:t>
            </a:r>
            <a:r>
              <a:rPr lang="en-US" dirty="0" err="1" smtClean="0"/>
              <a:t>ms</a:t>
            </a:r>
            <a:r>
              <a:rPr lang="en-US" dirty="0" smtClean="0"/>
              <a:t> latency</a:t>
            </a:r>
          </a:p>
          <a:p>
            <a:pPr lvl="1"/>
            <a:r>
              <a:rPr lang="en-US" dirty="0" smtClean="0"/>
              <a:t>3 relays</a:t>
            </a:r>
          </a:p>
          <a:p>
            <a:r>
              <a:rPr lang="en-US" dirty="0" err="1" smtClean="0"/>
              <a:t>Nym</a:t>
            </a:r>
            <a:r>
              <a:rPr lang="en-US" dirty="0" smtClean="0"/>
              <a:t> memory usage</a:t>
            </a:r>
          </a:p>
          <a:p>
            <a:pPr lvl="1"/>
            <a:r>
              <a:rPr lang="en-US" dirty="0" err="1" smtClean="0"/>
              <a:t>AnonVM</a:t>
            </a:r>
            <a:r>
              <a:rPr lang="en-US" dirty="0" smtClean="0"/>
              <a:t> – 384 MB RAM, 128 MB Disk (stored in RAM)</a:t>
            </a:r>
          </a:p>
          <a:p>
            <a:pPr lvl="1"/>
            <a:r>
              <a:rPr lang="en-US" dirty="0" err="1" smtClean="0"/>
              <a:t>CommVM</a:t>
            </a:r>
            <a:r>
              <a:rPr lang="en-US" dirty="0" smtClean="0"/>
              <a:t> – 128 MB RAM, 16 MB Disk (stored in RAM)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3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3750" t="25778" r="8500" b="29333"/>
          <a:stretch/>
        </p:blipFill>
        <p:spPr>
          <a:xfrm>
            <a:off x="647700" y="1219200"/>
            <a:ext cx="7239000" cy="484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5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177" t="32000" r="56750" b="24000"/>
          <a:stretch/>
        </p:blipFill>
        <p:spPr>
          <a:xfrm>
            <a:off x="609600" y="1219200"/>
            <a:ext cx="6972300" cy="465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9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144" t="12889" r="59001" b="42222"/>
          <a:stretch/>
        </p:blipFill>
        <p:spPr>
          <a:xfrm>
            <a:off x="152400" y="1066800"/>
            <a:ext cx="811115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Nymix</a:t>
            </a:r>
            <a:r>
              <a:rPr lang="en-US" dirty="0" smtClean="0"/>
              <a:t> is not… It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 complete solution</a:t>
            </a:r>
          </a:p>
          <a:p>
            <a:r>
              <a:rPr lang="en-US" dirty="0" smtClean="0"/>
              <a:t>An exploration of </a:t>
            </a:r>
            <a:r>
              <a:rPr lang="en-US" dirty="0" err="1" smtClean="0"/>
              <a:t>pseudonymity</a:t>
            </a:r>
            <a:r>
              <a:rPr lang="en-US" dirty="0" smtClean="0"/>
              <a:t> potential with virtualization</a:t>
            </a:r>
          </a:p>
          <a:p>
            <a:endParaRPr lang="en-US" dirty="0" smtClean="0"/>
          </a:p>
          <a:p>
            <a:r>
              <a:rPr lang="en-US" dirty="0" smtClean="0"/>
              <a:t>A ready to use system</a:t>
            </a:r>
          </a:p>
          <a:p>
            <a:r>
              <a:rPr lang="en-US" dirty="0" smtClean="0"/>
              <a:t>A research prototype looking at potential integration with 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2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Ubuntu 14.04</a:t>
            </a:r>
          </a:p>
          <a:p>
            <a:r>
              <a:rPr lang="en-US" dirty="0" err="1" smtClean="0"/>
              <a:t>Qemu</a:t>
            </a:r>
            <a:r>
              <a:rPr lang="en-US" dirty="0" smtClean="0"/>
              <a:t> (KVM) for virtualization</a:t>
            </a:r>
          </a:p>
          <a:p>
            <a:r>
              <a:rPr lang="en-US" dirty="0" err="1" smtClean="0"/>
              <a:t>OverlayFS</a:t>
            </a:r>
            <a:r>
              <a:rPr lang="en-US" dirty="0" smtClean="0"/>
              <a:t> for union file system</a:t>
            </a:r>
          </a:p>
          <a:p>
            <a:r>
              <a:rPr lang="en-US" dirty="0" smtClean="0"/>
              <a:t>Google Chromium (required in order to support a circumvention software)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with 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 err="1" smtClean="0"/>
              <a:t>CommVM</a:t>
            </a:r>
            <a:r>
              <a:rPr lang="en-US" dirty="0" smtClean="0"/>
              <a:t> or not </a:t>
            </a:r>
            <a:r>
              <a:rPr lang="en-US" dirty="0" err="1" smtClean="0"/>
              <a:t>CommVM</a:t>
            </a:r>
            <a:endParaRPr lang="en-US" dirty="0" smtClean="0"/>
          </a:p>
          <a:p>
            <a:pPr lvl="1"/>
            <a:r>
              <a:rPr lang="en-US" dirty="0" smtClean="0"/>
              <a:t>Each VM is not cheap</a:t>
            </a:r>
          </a:p>
          <a:p>
            <a:pPr lvl="1"/>
            <a:r>
              <a:rPr lang="en-US" dirty="0" smtClean="0"/>
              <a:t>Must share a common Tor guard</a:t>
            </a:r>
          </a:p>
          <a:p>
            <a:r>
              <a:rPr lang="en-US" dirty="0" smtClean="0"/>
              <a:t>Sharing a common base image with Tails</a:t>
            </a:r>
          </a:p>
          <a:p>
            <a:pPr lvl="1"/>
            <a:r>
              <a:rPr lang="en-US" dirty="0" smtClean="0"/>
              <a:t>Tails is well hardened</a:t>
            </a:r>
          </a:p>
          <a:p>
            <a:pPr lvl="1"/>
            <a:r>
              <a:rPr lang="en-US" dirty="0" smtClean="0"/>
              <a:t>Tails has many configurations undesirable for </a:t>
            </a:r>
            <a:r>
              <a:rPr lang="en-US" dirty="0" err="1" smtClean="0"/>
              <a:t>AnonVM</a:t>
            </a:r>
            <a:endParaRPr lang="en-US" dirty="0" smtClean="0"/>
          </a:p>
          <a:p>
            <a:r>
              <a:rPr lang="en-US" dirty="0" smtClean="0"/>
              <a:t>Persistence Models</a:t>
            </a:r>
          </a:p>
          <a:p>
            <a:pPr lvl="1"/>
            <a:r>
              <a:rPr lang="en-US" dirty="0" smtClean="0"/>
              <a:t>Store all data in the cloud</a:t>
            </a:r>
          </a:p>
          <a:p>
            <a:pPr lvl="1"/>
            <a:r>
              <a:rPr lang="en-US" dirty="0" smtClean="0"/>
              <a:t>Encrypted (LUKS) volume, store header elsewhere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41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Futher</a:t>
            </a:r>
            <a:r>
              <a:rPr lang="en-US" dirty="0" smtClean="0"/>
              <a:t>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Resolution of VMM</a:t>
            </a:r>
          </a:p>
          <a:p>
            <a:r>
              <a:rPr lang="en-US" dirty="0" err="1" smtClean="0"/>
              <a:t>Fingerprintable</a:t>
            </a:r>
            <a:r>
              <a:rPr lang="en-US" dirty="0" smtClean="0"/>
              <a:t> CPU</a:t>
            </a:r>
          </a:p>
          <a:p>
            <a:r>
              <a:rPr lang="en-US" dirty="0" smtClean="0"/>
              <a:t>VMM timing channels</a:t>
            </a:r>
          </a:p>
          <a:p>
            <a:r>
              <a:rPr lang="en-US" dirty="0" smtClean="0"/>
              <a:t>Accessing local hardware /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5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Going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Tomorrow – 15:00 </a:t>
            </a:r>
            <a:r>
              <a:rPr lang="en-US" dirty="0" smtClean="0"/>
              <a:t>– 16:00 – Follow up discussion</a:t>
            </a:r>
          </a:p>
          <a:p>
            <a:r>
              <a:rPr lang="en-US" dirty="0" smtClean="0"/>
              <a:t>Slides available</a:t>
            </a:r>
          </a:p>
          <a:p>
            <a:pPr lvl="1"/>
            <a:r>
              <a:rPr lang="en-US" dirty="0"/>
              <a:t>PDF http://goo.gl/XUVZmC</a:t>
            </a:r>
            <a:endParaRPr lang="en-US" dirty="0" smtClean="0"/>
          </a:p>
          <a:p>
            <a:pPr lvl="1"/>
            <a:r>
              <a:rPr lang="en-US" dirty="0"/>
              <a:t>PPTX http://goo.gl/0pkHM5</a:t>
            </a:r>
            <a:endParaRPr lang="en-US" dirty="0" smtClean="0"/>
          </a:p>
          <a:p>
            <a:r>
              <a:rPr lang="en-US" dirty="0"/>
              <a:t>Text available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arxiv.org/abs/1312.3665</a:t>
            </a:r>
            <a:endParaRPr lang="en-US" dirty="0" smtClean="0"/>
          </a:p>
          <a:p>
            <a:r>
              <a:rPr lang="en-US" dirty="0" err="1" smtClean="0"/>
              <a:t>Github</a:t>
            </a:r>
            <a:r>
              <a:rPr lang="en-US" dirty="0"/>
              <a:t> https://github.com/DeDiS/WiNoN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9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0.2|10.5|9.2|13.1|1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9.3|6.5|4.2|3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9.3|6.5|4.2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9.3|6.5|4.2|3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27670</TotalTime>
  <Words>438</Words>
  <Application>Microsoft Office PowerPoint</Application>
  <PresentationFormat>On-screen Show (4:3)</PresentationFormat>
  <Paragraphs>166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宋体</vt:lpstr>
      <vt:lpstr>Arial</vt:lpstr>
      <vt:lpstr>Calibri</vt:lpstr>
      <vt:lpstr>Cambria</vt:lpstr>
      <vt:lpstr>Adjacency</vt:lpstr>
      <vt:lpstr>Enforcing Anonymity and Improving Pseudonymity in Tails</vt:lpstr>
      <vt:lpstr>What Is Nymix</vt:lpstr>
      <vt:lpstr>The Leaky Boat</vt:lpstr>
      <vt:lpstr>Application Level Attacks</vt:lpstr>
      <vt:lpstr>Correlation Attacks</vt:lpstr>
      <vt:lpstr>Confiscation Attacks</vt:lpstr>
      <vt:lpstr>Attack Recap</vt:lpstr>
      <vt:lpstr>Nymix – One Layer Deeper</vt:lpstr>
      <vt:lpstr>Attacks Executed in Nymix</vt:lpstr>
      <vt:lpstr>Application Level Attacks</vt:lpstr>
      <vt:lpstr>Application Level Attacks</vt:lpstr>
      <vt:lpstr>Attacks Executed in Nymix</vt:lpstr>
      <vt:lpstr>Correlation Attacks</vt:lpstr>
      <vt:lpstr>Correlation Attacks</vt:lpstr>
      <vt:lpstr>Attacks Executed in Nymix</vt:lpstr>
      <vt:lpstr>Confiscation Attacks</vt:lpstr>
      <vt:lpstr>Confiscation Attacks</vt:lpstr>
      <vt:lpstr>Confiscation Attacks</vt:lpstr>
      <vt:lpstr>Attacks Executed in Nymix</vt:lpstr>
      <vt:lpstr>Evaluation</vt:lpstr>
      <vt:lpstr>CPU Evaluations</vt:lpstr>
      <vt:lpstr>Memory Usage</vt:lpstr>
      <vt:lpstr>Network Overhead</vt:lpstr>
      <vt:lpstr>Nymix is not… It is…</vt:lpstr>
      <vt:lpstr>Implementation</vt:lpstr>
      <vt:lpstr>Integration with Tails</vt:lpstr>
      <vt:lpstr>Futher Challenges</vt:lpstr>
      <vt:lpstr>Going Forward</vt:lpstr>
    </vt:vector>
  </TitlesOfParts>
  <Company>Yale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Systems Research</dc:title>
  <dc:creator>David</dc:creator>
  <cp:lastModifiedBy>David Wolinsky</cp:lastModifiedBy>
  <cp:revision>726</cp:revision>
  <dcterms:created xsi:type="dcterms:W3CDTF">2012-03-18T18:26:50Z</dcterms:created>
  <dcterms:modified xsi:type="dcterms:W3CDTF">2014-07-05T15:19:51Z</dcterms:modified>
</cp:coreProperties>
</file>