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0" r:id="rId1"/>
  </p:sldMasterIdLst>
  <p:notesMasterIdLst>
    <p:notesMasterId r:id="rId78"/>
  </p:notesMasterIdLst>
  <p:sldIdLst>
    <p:sldId id="598" r:id="rId2"/>
    <p:sldId id="601" r:id="rId3"/>
    <p:sldId id="505" r:id="rId4"/>
    <p:sldId id="614" r:id="rId5"/>
    <p:sldId id="506" r:id="rId6"/>
    <p:sldId id="555" r:id="rId7"/>
    <p:sldId id="272" r:id="rId8"/>
    <p:sldId id="554" r:id="rId9"/>
    <p:sldId id="507" r:id="rId10"/>
    <p:sldId id="508" r:id="rId11"/>
    <p:sldId id="574" r:id="rId12"/>
    <p:sldId id="561" r:id="rId13"/>
    <p:sldId id="570" r:id="rId14"/>
    <p:sldId id="572" r:id="rId15"/>
    <p:sldId id="607" r:id="rId16"/>
    <p:sldId id="537" r:id="rId17"/>
    <p:sldId id="477" r:id="rId18"/>
    <p:sldId id="599" r:id="rId19"/>
    <p:sldId id="565" r:id="rId20"/>
    <p:sldId id="538" r:id="rId21"/>
    <p:sldId id="543" r:id="rId22"/>
    <p:sldId id="512" r:id="rId23"/>
    <p:sldId id="566" r:id="rId24"/>
    <p:sldId id="539" r:id="rId25"/>
    <p:sldId id="544" r:id="rId26"/>
    <p:sldId id="548" r:id="rId27"/>
    <p:sldId id="562" r:id="rId28"/>
    <p:sldId id="576" r:id="rId29"/>
    <p:sldId id="617" r:id="rId30"/>
    <p:sldId id="618" r:id="rId31"/>
    <p:sldId id="619" r:id="rId32"/>
    <p:sldId id="620" r:id="rId33"/>
    <p:sldId id="615" r:id="rId34"/>
    <p:sldId id="604" r:id="rId35"/>
    <p:sldId id="605" r:id="rId36"/>
    <p:sldId id="606" r:id="rId37"/>
    <p:sldId id="560" r:id="rId38"/>
    <p:sldId id="600" r:id="rId39"/>
    <p:sldId id="552" r:id="rId40"/>
    <p:sldId id="612" r:id="rId41"/>
    <p:sldId id="495" r:id="rId42"/>
    <p:sldId id="493" r:id="rId43"/>
    <p:sldId id="553" r:id="rId44"/>
    <p:sldId id="492" r:id="rId45"/>
    <p:sldId id="594" r:id="rId46"/>
    <p:sldId id="414" r:id="rId47"/>
    <p:sldId id="597" r:id="rId48"/>
    <p:sldId id="405" r:id="rId49"/>
    <p:sldId id="407" r:id="rId50"/>
    <p:sldId id="616" r:id="rId51"/>
    <p:sldId id="613" r:id="rId52"/>
    <p:sldId id="602" r:id="rId53"/>
    <p:sldId id="580" r:id="rId54"/>
    <p:sldId id="581" r:id="rId55"/>
    <p:sldId id="582" r:id="rId56"/>
    <p:sldId id="583" r:id="rId57"/>
    <p:sldId id="584" r:id="rId58"/>
    <p:sldId id="585" r:id="rId59"/>
    <p:sldId id="586" r:id="rId60"/>
    <p:sldId id="587" r:id="rId61"/>
    <p:sldId id="588" r:id="rId62"/>
    <p:sldId id="589" r:id="rId63"/>
    <p:sldId id="590" r:id="rId64"/>
    <p:sldId id="591" r:id="rId65"/>
    <p:sldId id="592" r:id="rId66"/>
    <p:sldId id="593" r:id="rId67"/>
    <p:sldId id="567" r:id="rId68"/>
    <p:sldId id="568" r:id="rId69"/>
    <p:sldId id="353" r:id="rId70"/>
    <p:sldId id="394" r:id="rId71"/>
    <p:sldId id="396" r:id="rId72"/>
    <p:sldId id="499" r:id="rId73"/>
    <p:sldId id="487" r:id="rId74"/>
    <p:sldId id="485" r:id="rId75"/>
    <p:sldId id="468" r:id="rId76"/>
    <p:sldId id="416" r:id="rId7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57C4"/>
    <a:srgbClr val="417B84"/>
    <a:srgbClr val="4B6D50"/>
    <a:srgbClr val="9E4242"/>
    <a:srgbClr val="83A9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00" autoAdjust="0"/>
    <p:restoredTop sz="83333" autoAdjust="0"/>
  </p:normalViewPr>
  <p:slideViewPr>
    <p:cSldViewPr>
      <p:cViewPr varScale="1">
        <p:scale>
          <a:sx n="65" d="100"/>
          <a:sy n="65" d="100"/>
        </p:scale>
        <p:origin x="-948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26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95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notesMaster" Target="notesMasters/notesMaster1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E08CCA-316A-4776-9EFF-E3CE5E109FD5}" type="datetimeFigureOut">
              <a:rPr lang="en-US" smtClean="0"/>
              <a:t>10/9/2012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DC01E6-97FF-4894-B9B7-17479C33AA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9245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4485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4485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3004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4485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If one peer leaves, message needs to be recomputed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6995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Reduced computation, more flexibility on missing ciphertexts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5109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If one peer leaves, message needs to be recomputed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6995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If one peer leaves, message needs to be recomputed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6995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Reduced computation, more flexibility on missing ciphertexts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5109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If one peer leaves, message needs to be recomputed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6995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Reduced computation, more flexibility on missing ciphertexts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5109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Reduced computation, more flexibility on missing ciphertexts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5109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If one peer leaves, message needs to be recomputed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6995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Reduced computation, more flexibility on missing ciphertexts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5109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2365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2365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Reduced computation, more flexibility on missing ciphertexts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5109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44853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1649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44853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Reduced computation, more flexibility on missing ciphertexts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5109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2365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Reduced computation, more flexibility on missing ciphertexts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51098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Reduced computation, more flexibility on missing ciphertexts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51098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Reduced computation, more flexibility on missing ciphertexts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51098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Reduced computation, more flexibility on missing ciphertexts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51098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Reduced computation, more flexibility on missing ciphertexts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51098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Reduced computation, more flexibility on missing ciphertexts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51098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Reduced computation, more flexibility on missing ciphertexts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51098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Reduced computation, more flexibility on missing ciphertexts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51098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Reduced computation, more flexibility on missing ciphertexts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51098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Reduced computation, more flexibility on missing ciphertexts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51098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Reduced computation, more flexibility on missing ciphertexts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51098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Reduced computation, more flexibility on missing ciphertexts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51098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Reduced computation, more flexibility on missing ciphertexts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51098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31323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CPU time lost in the synchronous breaks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003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9F79-A957-4866-9C34-0AEFD7E3F2C9}" type="datetimeFigureOut">
              <a:rPr lang="en-US" smtClean="0"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1315F-CF81-40A1-B30D-65954519FE3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8619" y="6096000"/>
            <a:ext cx="705381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620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7620000" cy="525780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9F79-A957-4866-9C34-0AEFD7E3F2C9}" type="datetimeFigureOut">
              <a:rPr lang="en-US" smtClean="0"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1315F-CF81-40A1-B30D-65954519FE35}" type="slidenum">
              <a:rPr lang="en-US" smtClean="0"/>
              <a:t>‹#›</a:t>
            </a:fld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8619" y="6096000"/>
            <a:ext cx="705381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9F79-A957-4866-9C34-0AEFD7E3F2C9}" type="datetimeFigureOut">
              <a:rPr lang="en-US" smtClean="0"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1315F-CF81-40A1-B30D-65954519FE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9F79-A957-4866-9C34-0AEFD7E3F2C9}" type="datetimeFigureOut">
              <a:rPr lang="en-US" smtClean="0"/>
              <a:t>10/9/2012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1315F-CF81-40A1-B30D-65954519FE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9F79-A957-4866-9C34-0AEFD7E3F2C9}" type="datetimeFigureOut">
              <a:rPr lang="en-US" smtClean="0"/>
              <a:t>10/9/2012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1315F-CF81-40A1-B30D-65954519FE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9F79-A957-4866-9C34-0AEFD7E3F2C9}" type="datetimeFigureOut">
              <a:rPr lang="en-US" smtClean="0"/>
              <a:t>10/9/2012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1315F-CF81-40A1-B30D-65954519FE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9F79-A957-4866-9C34-0AEFD7E3F2C9}" type="datetimeFigureOut">
              <a:rPr lang="en-US" smtClean="0"/>
              <a:t>10/9/2012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1315F-CF81-40A1-B30D-65954519FE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9F79-A957-4866-9C34-0AEFD7E3F2C9}" type="datetimeFigureOut">
              <a:rPr lang="en-US" smtClean="0"/>
              <a:t>10/9/2012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1315F-CF81-40A1-B30D-65954519FE3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9F79-A957-4866-9C34-0AEFD7E3F2C9}" type="datetimeFigureOut">
              <a:rPr lang="en-US" smtClean="0"/>
              <a:t>10/9/2012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901315F-CF81-40A1-B30D-65954519FE3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9F79-A957-4866-9C34-0AEFD7E3F2C9}" type="datetimeFigureOut">
              <a:rPr lang="en-US" smtClean="0"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1315F-CF81-40A1-B30D-65954519FE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9F79-A957-4866-9C34-0AEFD7E3F2C9}" type="datetimeFigureOut">
              <a:rPr lang="en-US" smtClean="0"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1315F-CF81-40A1-B30D-65954519FE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901315F-CF81-40A1-B30D-65954519FE35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FFB09F79-A957-4866-9C34-0AEFD7E3F2C9}" type="datetimeFigureOut">
              <a:rPr lang="en-US" smtClean="0"/>
              <a:t>10/9/2012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gif"/><Relationship Id="rId5" Type="http://schemas.openxmlformats.org/officeDocument/2006/relationships/image" Target="../media/image8.emf"/><Relationship Id="rId4" Type="http://schemas.openxmlformats.org/officeDocument/2006/relationships/image" Target="../media/image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emf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8.emf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8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8.emf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8.emf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8.emf"/><Relationship Id="rId4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5.emf"/><Relationship Id="rId4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8.emf"/><Relationship Id="rId4" Type="http://schemas.openxmlformats.org/officeDocument/2006/relationships/image" Target="../media/image1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5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7" Type="http://schemas.openxmlformats.org/officeDocument/2006/relationships/image" Target="../media/image4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emf"/><Relationship Id="rId5" Type="http://schemas.openxmlformats.org/officeDocument/2006/relationships/image" Target="../media/image10.png"/><Relationship Id="rId4" Type="http://schemas.openxmlformats.org/officeDocument/2006/relationships/image" Target="../media/image13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hyperlink" Target="http://dedis.cs.yale.edu/2010/anon/" TargetMode="Externa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8.emf"/><Relationship Id="rId4" Type="http://schemas.openxmlformats.org/officeDocument/2006/relationships/image" Target="../media/image10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emf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8.emf"/><Relationship Id="rId4" Type="http://schemas.openxmlformats.org/officeDocument/2006/relationships/image" Target="../media/image1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8.emf"/><Relationship Id="rId4" Type="http://schemas.openxmlformats.org/officeDocument/2006/relationships/image" Target="../media/image1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8.emf"/><Relationship Id="rId4" Type="http://schemas.openxmlformats.org/officeDocument/2006/relationships/image" Target="../media/image1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8.emf"/><Relationship Id="rId4" Type="http://schemas.openxmlformats.org/officeDocument/2006/relationships/image" Target="../media/image10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8.emf"/><Relationship Id="rId4" Type="http://schemas.openxmlformats.org/officeDocument/2006/relationships/image" Target="../media/image10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Dissent in Numbers: Making Strong Anonymity Scale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4572000"/>
            <a:ext cx="7848600" cy="1066800"/>
          </a:xfrm>
        </p:spPr>
        <p:txBody>
          <a:bodyPr>
            <a:normAutofit/>
          </a:bodyPr>
          <a:lstStyle/>
          <a:p>
            <a:r>
              <a:rPr lang="en-US" b="1" dirty="0" smtClean="0"/>
              <a:t>David Wolinsky</a:t>
            </a:r>
            <a:r>
              <a:rPr lang="en-US" b="1" baseline="30000" dirty="0"/>
              <a:t>1</a:t>
            </a:r>
            <a:r>
              <a:rPr lang="en-US" dirty="0" smtClean="0"/>
              <a:t>, Henry Corrigan-Gibbs</a:t>
            </a:r>
            <a:r>
              <a:rPr lang="en-US" baseline="30000" dirty="0"/>
              <a:t>1</a:t>
            </a:r>
            <a:r>
              <a:rPr lang="en-US" dirty="0" smtClean="0"/>
              <a:t>, Bryan Ford</a:t>
            </a:r>
            <a:r>
              <a:rPr lang="en-US" baseline="30000" dirty="0"/>
              <a:t>1</a:t>
            </a:r>
            <a:r>
              <a:rPr lang="en-US" dirty="0" smtClean="0"/>
              <a:t>, and Aaron Johnson</a:t>
            </a:r>
            <a:r>
              <a:rPr lang="en-US" baseline="30000" dirty="0"/>
              <a:t>2</a:t>
            </a:r>
            <a:endParaRPr lang="en-US" dirty="0" smtClean="0"/>
          </a:p>
          <a:p>
            <a:r>
              <a:rPr lang="en-US" baseline="30000" dirty="0" smtClean="0"/>
              <a:t>1</a:t>
            </a:r>
            <a:r>
              <a:rPr lang="en-US" dirty="0" smtClean="0"/>
              <a:t>Yale University, </a:t>
            </a:r>
            <a:r>
              <a:rPr lang="en-US" baseline="30000" dirty="0" smtClean="0"/>
              <a:t>2</a:t>
            </a:r>
            <a:r>
              <a:rPr lang="en-US" dirty="0" smtClean="0"/>
              <a:t>US Naval Research Laboratory</a:t>
            </a:r>
            <a:endParaRPr lang="en-US" baseline="30000" dirty="0" smtClean="0"/>
          </a:p>
        </p:txBody>
      </p:sp>
    </p:spTree>
    <p:extLst>
      <p:ext uri="{BB962C8B-B14F-4D97-AF65-F5344CB8AC3E}">
        <p14:creationId xmlns:p14="http://schemas.microsoft.com/office/powerpoint/2010/main" val="275015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305800" cy="1143000"/>
          </a:xfrm>
        </p:spPr>
        <p:txBody>
          <a:bodyPr/>
          <a:lstStyle/>
          <a:p>
            <a:r>
              <a:rPr lang="en-US" dirty="0" smtClean="0"/>
              <a:t>Motivation – Strength in Numbers</a:t>
            </a:r>
            <a:endParaRPr lang="en-US" dirty="0"/>
          </a:p>
        </p:txBody>
      </p:sp>
      <p:pic>
        <p:nvPicPr>
          <p:cNvPr id="115" name="Content Placeholder 11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3988258"/>
            <a:ext cx="1566862" cy="1440992"/>
          </a:xfrm>
        </p:spPr>
      </p:pic>
      <p:pic>
        <p:nvPicPr>
          <p:cNvPr id="110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590800"/>
            <a:ext cx="428715" cy="724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2" name="Rounded Rectangular Callout 111"/>
          <p:cNvSpPr/>
          <p:nvPr/>
        </p:nvSpPr>
        <p:spPr>
          <a:xfrm>
            <a:off x="1752600" y="1905000"/>
            <a:ext cx="2062424" cy="914400"/>
          </a:xfrm>
          <a:prstGeom prst="wedgeRoundRectCallout">
            <a:avLst>
              <a:gd name="adj1" fmla="val -81384"/>
              <a:gd name="adj2" fmla="val 6196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smtClean="0"/>
              <a:t>Meet tonight  at 7 PM in the park for pizza and beer!</a:t>
            </a:r>
            <a:endParaRPr lang="en-US" dirty="0"/>
          </a:p>
        </p:txBody>
      </p:sp>
      <p:sp>
        <p:nvSpPr>
          <p:cNvPr id="114" name="AutoShape 2" descr="http://upload.wikimedia.org/wikipedia/commons/thumb/3/32/Police_man_update.svg/361px-Police_man_update.svg.png"/>
          <p:cNvSpPr>
            <a:spLocks noChangeAspect="1" noChangeArrowheads="1"/>
          </p:cNvSpPr>
          <p:nvPr/>
        </p:nvSpPr>
        <p:spPr bwMode="auto">
          <a:xfrm>
            <a:off x="155575" y="-1516063"/>
            <a:ext cx="3438525" cy="3162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6" name="Rounded Rectangular Callout 115"/>
          <p:cNvSpPr/>
          <p:nvPr/>
        </p:nvSpPr>
        <p:spPr>
          <a:xfrm>
            <a:off x="6096000" y="3505200"/>
            <a:ext cx="2062424" cy="914400"/>
          </a:xfrm>
          <a:prstGeom prst="wedgeRoundRectCallout">
            <a:avLst>
              <a:gd name="adj1" fmla="val -77486"/>
              <a:gd name="adj2" fmla="val 4658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smtClean="0"/>
              <a:t>Bob, you’re going be spending some time in the slammer!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8973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4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7069" y="3772989"/>
            <a:ext cx="505820" cy="735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" name="Picture 10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904" y="1904999"/>
            <a:ext cx="465696" cy="685800"/>
          </a:xfrm>
          <a:prstGeom prst="rect">
            <a:avLst/>
          </a:prstGeom>
        </p:spPr>
      </p:pic>
      <p:pic>
        <p:nvPicPr>
          <p:cNvPr id="110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8309" y="3047999"/>
            <a:ext cx="428715" cy="724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Content Placeholder 1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3988258"/>
            <a:ext cx="1566862" cy="1440992"/>
          </a:xfrm>
          <a:prstGeom prst="rect">
            <a:avLst/>
          </a:prstGeom>
        </p:spPr>
      </p:pic>
      <p:sp>
        <p:nvSpPr>
          <p:cNvPr id="11" name="Rounded Rectangular Callout 10"/>
          <p:cNvSpPr/>
          <p:nvPr/>
        </p:nvSpPr>
        <p:spPr>
          <a:xfrm>
            <a:off x="6024142" y="3581400"/>
            <a:ext cx="1900658" cy="838200"/>
          </a:xfrm>
          <a:prstGeom prst="wedgeRoundRectCallout">
            <a:avLst>
              <a:gd name="adj1" fmla="val -77486"/>
              <a:gd name="adj2" fmla="val 4658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smtClean="0"/>
              <a:t>All of you going to be spending time in the slammer!!!</a:t>
            </a:r>
            <a:endParaRPr lang="en-US" dirty="0"/>
          </a:p>
        </p:txBody>
      </p:sp>
      <p:sp>
        <p:nvSpPr>
          <p:cNvPr id="13" name="Rounded Rectangular Callout 12"/>
          <p:cNvSpPr/>
          <p:nvPr/>
        </p:nvSpPr>
        <p:spPr>
          <a:xfrm>
            <a:off x="3140607" y="2438399"/>
            <a:ext cx="2062424" cy="914400"/>
          </a:xfrm>
          <a:prstGeom prst="wedgeRoundRectCallout">
            <a:avLst>
              <a:gd name="adj1" fmla="val -47955"/>
              <a:gd name="adj2" fmla="val 3206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smtClean="0"/>
              <a:t>Meet tonight  at 7 PM in the park for pizza and beer!</a:t>
            </a:r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305800" cy="1143000"/>
          </a:xfrm>
        </p:spPr>
        <p:txBody>
          <a:bodyPr/>
          <a:lstStyle/>
          <a:p>
            <a:r>
              <a:rPr lang="en-US" dirty="0" smtClean="0"/>
              <a:t>Motivation – Strength in Numbers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113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305800" cy="1143000"/>
          </a:xfrm>
        </p:spPr>
        <p:txBody>
          <a:bodyPr/>
          <a:lstStyle/>
          <a:p>
            <a:r>
              <a:rPr lang="en-US" dirty="0" smtClean="0"/>
              <a:t>Motivation – Strength in Numbers</a:t>
            </a:r>
            <a:endParaRPr lang="en-US" dirty="0"/>
          </a:p>
        </p:txBody>
      </p:sp>
      <p:pic>
        <p:nvPicPr>
          <p:cNvPr id="110" name="Picture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590800"/>
            <a:ext cx="428715" cy="724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4" name="AutoShape 2" descr="http://upload.wikimedia.org/wikipedia/commons/thumb/3/32/Police_man_update.svg/361px-Police_man_update.svg.png"/>
          <p:cNvSpPr>
            <a:spLocks noChangeAspect="1" noChangeArrowheads="1"/>
          </p:cNvSpPr>
          <p:nvPr/>
        </p:nvSpPr>
        <p:spPr bwMode="auto">
          <a:xfrm>
            <a:off x="155575" y="-1516063"/>
            <a:ext cx="3438525" cy="3162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597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4031" y="3898096"/>
            <a:ext cx="465696" cy="685800"/>
          </a:xfrm>
          <a:prstGeom prst="rect">
            <a:avLst/>
          </a:prstGeom>
        </p:spPr>
      </p:pic>
      <p:pic>
        <p:nvPicPr>
          <p:cNvPr id="5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8941" y="2680084"/>
            <a:ext cx="505820" cy="735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5063" y="3173106"/>
            <a:ext cx="428715" cy="724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6802" y="3065233"/>
            <a:ext cx="465696" cy="685800"/>
          </a:xfrm>
          <a:prstGeom prst="rect">
            <a:avLst/>
          </a:prstGeom>
        </p:spPr>
      </p:pic>
      <p:pic>
        <p:nvPicPr>
          <p:cNvPr id="8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9456" y="3929583"/>
            <a:ext cx="505820" cy="735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670" y="3149117"/>
            <a:ext cx="465696" cy="685800"/>
          </a:xfrm>
          <a:prstGeom prst="rect">
            <a:avLst/>
          </a:prstGeom>
        </p:spPr>
      </p:pic>
      <p:pic>
        <p:nvPicPr>
          <p:cNvPr id="11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9588" y="3422308"/>
            <a:ext cx="505820" cy="735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3315" y="2572212"/>
            <a:ext cx="428715" cy="724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6618" y="3586684"/>
            <a:ext cx="465696" cy="685800"/>
          </a:xfrm>
          <a:prstGeom prst="rect">
            <a:avLst/>
          </a:prstGeom>
        </p:spPr>
      </p:pic>
      <p:pic>
        <p:nvPicPr>
          <p:cNvPr id="14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8554" y="3929584"/>
            <a:ext cx="505820" cy="735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0764" y="2572211"/>
            <a:ext cx="428715" cy="724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3263" y="3834917"/>
            <a:ext cx="428715" cy="724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8368" y="2436559"/>
            <a:ext cx="465696" cy="6858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3741" y="1343653"/>
            <a:ext cx="505820" cy="735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711569"/>
            <a:ext cx="428715" cy="724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139" y="1603696"/>
            <a:ext cx="465696" cy="685800"/>
          </a:xfrm>
          <a:prstGeom prst="rect">
            <a:avLst/>
          </a:prstGeom>
        </p:spPr>
      </p:pic>
      <p:pic>
        <p:nvPicPr>
          <p:cNvPr id="20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3793" y="2468046"/>
            <a:ext cx="505820" cy="735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1007" y="1687580"/>
            <a:ext cx="465696" cy="685800"/>
          </a:xfrm>
          <a:prstGeom prst="rect">
            <a:avLst/>
          </a:prstGeom>
        </p:spPr>
      </p:pic>
      <p:pic>
        <p:nvPicPr>
          <p:cNvPr id="22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925" y="1960771"/>
            <a:ext cx="505820" cy="735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8115" y="1235781"/>
            <a:ext cx="428715" cy="724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55" y="2125147"/>
            <a:ext cx="465696" cy="685800"/>
          </a:xfrm>
          <a:prstGeom prst="rect">
            <a:avLst/>
          </a:prstGeom>
        </p:spPr>
      </p:pic>
      <p:pic>
        <p:nvPicPr>
          <p:cNvPr id="25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2891" y="2468047"/>
            <a:ext cx="505820" cy="735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5564" y="1235780"/>
            <a:ext cx="428715" cy="724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2373380"/>
            <a:ext cx="428715" cy="724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4944" y="3959012"/>
            <a:ext cx="465696" cy="685800"/>
          </a:xfrm>
          <a:prstGeom prst="rect">
            <a:avLst/>
          </a:prstGeom>
        </p:spPr>
      </p:pic>
      <p:pic>
        <p:nvPicPr>
          <p:cNvPr id="29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0317" y="2866106"/>
            <a:ext cx="505820" cy="735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5976" y="3234022"/>
            <a:ext cx="428715" cy="724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7715" y="3126149"/>
            <a:ext cx="465696" cy="685800"/>
          </a:xfrm>
          <a:prstGeom prst="rect">
            <a:avLst/>
          </a:prstGeom>
        </p:spPr>
      </p:pic>
      <p:pic>
        <p:nvPicPr>
          <p:cNvPr id="32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0369" y="3990499"/>
            <a:ext cx="505820" cy="735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583" y="3210033"/>
            <a:ext cx="465696" cy="685800"/>
          </a:xfrm>
          <a:prstGeom prst="rect">
            <a:avLst/>
          </a:prstGeom>
        </p:spPr>
      </p:pic>
      <p:pic>
        <p:nvPicPr>
          <p:cNvPr id="34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501" y="3483224"/>
            <a:ext cx="505820" cy="735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4691" y="2758234"/>
            <a:ext cx="428715" cy="724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7531" y="3647600"/>
            <a:ext cx="465696" cy="685800"/>
          </a:xfrm>
          <a:prstGeom prst="rect">
            <a:avLst/>
          </a:prstGeom>
        </p:spPr>
      </p:pic>
      <p:pic>
        <p:nvPicPr>
          <p:cNvPr id="37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9467" y="3990500"/>
            <a:ext cx="505820" cy="735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2140" y="2758233"/>
            <a:ext cx="428715" cy="724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4176" y="3895833"/>
            <a:ext cx="428715" cy="724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2725" y="5392770"/>
            <a:ext cx="465696" cy="685800"/>
          </a:xfrm>
          <a:prstGeom prst="rect">
            <a:avLst/>
          </a:prstGeom>
        </p:spPr>
      </p:pic>
      <p:pic>
        <p:nvPicPr>
          <p:cNvPr id="41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8098" y="4299864"/>
            <a:ext cx="505820" cy="735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3757" y="4667780"/>
            <a:ext cx="428715" cy="724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496" y="4559907"/>
            <a:ext cx="465696" cy="685800"/>
          </a:xfrm>
          <a:prstGeom prst="rect">
            <a:avLst/>
          </a:prstGeom>
        </p:spPr>
      </p:pic>
      <p:pic>
        <p:nvPicPr>
          <p:cNvPr id="44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8150" y="5424257"/>
            <a:ext cx="505820" cy="735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5364" y="4643791"/>
            <a:ext cx="465696" cy="685800"/>
          </a:xfrm>
          <a:prstGeom prst="rect">
            <a:avLst/>
          </a:prstGeom>
        </p:spPr>
      </p:pic>
      <p:pic>
        <p:nvPicPr>
          <p:cNvPr id="46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8282" y="4916982"/>
            <a:ext cx="505820" cy="735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2472" y="4191992"/>
            <a:ext cx="428715" cy="724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5312" y="5081358"/>
            <a:ext cx="465696" cy="685800"/>
          </a:xfrm>
          <a:prstGeom prst="rect">
            <a:avLst/>
          </a:prstGeom>
        </p:spPr>
      </p:pic>
      <p:pic>
        <p:nvPicPr>
          <p:cNvPr id="49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7248" y="5424258"/>
            <a:ext cx="505820" cy="735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921" y="4191991"/>
            <a:ext cx="428715" cy="724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1957" y="5329591"/>
            <a:ext cx="428715" cy="724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987" y="5628092"/>
            <a:ext cx="465696" cy="685800"/>
          </a:xfrm>
          <a:prstGeom prst="rect">
            <a:avLst/>
          </a:prstGeom>
        </p:spPr>
      </p:pic>
      <p:pic>
        <p:nvPicPr>
          <p:cNvPr id="53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360" y="4535186"/>
            <a:ext cx="505820" cy="735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3019" y="4903102"/>
            <a:ext cx="428715" cy="724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4758" y="4795229"/>
            <a:ext cx="465696" cy="685800"/>
          </a:xfrm>
          <a:prstGeom prst="rect">
            <a:avLst/>
          </a:prstGeom>
        </p:spPr>
      </p:pic>
      <p:pic>
        <p:nvPicPr>
          <p:cNvPr id="56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7412" y="5659579"/>
            <a:ext cx="505820" cy="735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4626" y="4879113"/>
            <a:ext cx="465696" cy="685800"/>
          </a:xfrm>
          <a:prstGeom prst="rect">
            <a:avLst/>
          </a:prstGeom>
        </p:spPr>
      </p:pic>
      <p:pic>
        <p:nvPicPr>
          <p:cNvPr id="58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7544" y="5152304"/>
            <a:ext cx="505820" cy="735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1734" y="4427314"/>
            <a:ext cx="428715" cy="724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574" y="5316680"/>
            <a:ext cx="465696" cy="685800"/>
          </a:xfrm>
          <a:prstGeom prst="rect">
            <a:avLst/>
          </a:prstGeom>
        </p:spPr>
      </p:pic>
      <p:pic>
        <p:nvPicPr>
          <p:cNvPr id="61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510" y="5659580"/>
            <a:ext cx="505820" cy="735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2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9183" y="4427313"/>
            <a:ext cx="428715" cy="724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1219" y="5564913"/>
            <a:ext cx="428715" cy="724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125" y="5603076"/>
            <a:ext cx="465696" cy="685800"/>
          </a:xfrm>
          <a:prstGeom prst="rect">
            <a:avLst/>
          </a:prstGeom>
        </p:spPr>
      </p:pic>
      <p:pic>
        <p:nvPicPr>
          <p:cNvPr id="65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6498" y="4510170"/>
            <a:ext cx="505820" cy="735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2157" y="4878086"/>
            <a:ext cx="428715" cy="724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896" y="4770213"/>
            <a:ext cx="465696" cy="685800"/>
          </a:xfrm>
          <a:prstGeom prst="rect">
            <a:avLst/>
          </a:prstGeom>
        </p:spPr>
      </p:pic>
      <p:pic>
        <p:nvPicPr>
          <p:cNvPr id="68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550" y="5634563"/>
            <a:ext cx="505820" cy="735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9" name="Picture 6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764" y="4854097"/>
            <a:ext cx="465696" cy="685800"/>
          </a:xfrm>
          <a:prstGeom prst="rect">
            <a:avLst/>
          </a:prstGeom>
        </p:spPr>
      </p:pic>
      <p:pic>
        <p:nvPicPr>
          <p:cNvPr id="70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6682" y="5127288"/>
            <a:ext cx="505820" cy="735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0872" y="4402298"/>
            <a:ext cx="428715" cy="724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2" name="Picture 7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3712" y="5291664"/>
            <a:ext cx="465696" cy="685800"/>
          </a:xfrm>
          <a:prstGeom prst="rect">
            <a:avLst/>
          </a:prstGeom>
        </p:spPr>
      </p:pic>
      <p:pic>
        <p:nvPicPr>
          <p:cNvPr id="73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5648" y="5634564"/>
            <a:ext cx="505820" cy="735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4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8321" y="4402297"/>
            <a:ext cx="428715" cy="724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5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0357" y="5539897"/>
            <a:ext cx="428715" cy="724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6" name="Picture 7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7874" y="2401013"/>
            <a:ext cx="465696" cy="685800"/>
          </a:xfrm>
          <a:prstGeom prst="rect">
            <a:avLst/>
          </a:prstGeom>
        </p:spPr>
      </p:pic>
      <p:pic>
        <p:nvPicPr>
          <p:cNvPr id="77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3247" y="1308107"/>
            <a:ext cx="505820" cy="735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8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906" y="1676023"/>
            <a:ext cx="428715" cy="724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9" name="Picture 7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645" y="1568150"/>
            <a:ext cx="465696" cy="685800"/>
          </a:xfrm>
          <a:prstGeom prst="rect">
            <a:avLst/>
          </a:prstGeom>
        </p:spPr>
      </p:pic>
      <p:pic>
        <p:nvPicPr>
          <p:cNvPr id="80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3299" y="2432500"/>
            <a:ext cx="505820" cy="735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" name="Picture 8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0513" y="1652034"/>
            <a:ext cx="465696" cy="685800"/>
          </a:xfrm>
          <a:prstGeom prst="rect">
            <a:avLst/>
          </a:prstGeom>
        </p:spPr>
      </p:pic>
      <p:pic>
        <p:nvPicPr>
          <p:cNvPr id="82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431" y="1925225"/>
            <a:ext cx="505820" cy="735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3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7621" y="1200235"/>
            <a:ext cx="428715" cy="724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4" name="Picture 8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0461" y="2089601"/>
            <a:ext cx="465696" cy="685800"/>
          </a:xfrm>
          <a:prstGeom prst="rect">
            <a:avLst/>
          </a:prstGeom>
        </p:spPr>
      </p:pic>
      <p:pic>
        <p:nvPicPr>
          <p:cNvPr id="85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2397" y="2432501"/>
            <a:ext cx="505820" cy="735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6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5070" y="1200234"/>
            <a:ext cx="428715" cy="724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7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7106" y="2337834"/>
            <a:ext cx="428715" cy="724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8" name="Picture 8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981" y="2247776"/>
            <a:ext cx="465696" cy="685800"/>
          </a:xfrm>
          <a:prstGeom prst="rect">
            <a:avLst/>
          </a:prstGeom>
        </p:spPr>
      </p:pic>
      <p:pic>
        <p:nvPicPr>
          <p:cNvPr id="89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354" y="1154870"/>
            <a:ext cx="505820" cy="735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0013" y="1522786"/>
            <a:ext cx="428715" cy="724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1" name="Picture 9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1752" y="1414913"/>
            <a:ext cx="465696" cy="685800"/>
          </a:xfrm>
          <a:prstGeom prst="rect">
            <a:avLst/>
          </a:prstGeom>
        </p:spPr>
      </p:pic>
      <p:pic>
        <p:nvPicPr>
          <p:cNvPr id="92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575" y="2306905"/>
            <a:ext cx="505820" cy="735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3" name="Picture 9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20" y="1498797"/>
            <a:ext cx="465696" cy="685800"/>
          </a:xfrm>
          <a:prstGeom prst="rect">
            <a:avLst/>
          </a:prstGeom>
        </p:spPr>
      </p:pic>
      <p:pic>
        <p:nvPicPr>
          <p:cNvPr id="94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4538" y="1771988"/>
            <a:ext cx="505820" cy="735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5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728" y="1046998"/>
            <a:ext cx="428715" cy="724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6" name="Picture 9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568" y="1936364"/>
            <a:ext cx="465696" cy="685800"/>
          </a:xfrm>
          <a:prstGeom prst="rect">
            <a:avLst/>
          </a:prstGeom>
        </p:spPr>
      </p:pic>
      <p:pic>
        <p:nvPicPr>
          <p:cNvPr id="97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504" y="2279264"/>
            <a:ext cx="505820" cy="735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8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177" y="1046997"/>
            <a:ext cx="428715" cy="724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9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8213" y="2184597"/>
            <a:ext cx="428715" cy="724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0" name="Picture 9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634" y="4155489"/>
            <a:ext cx="465696" cy="685800"/>
          </a:xfrm>
          <a:prstGeom prst="rect">
            <a:avLst/>
          </a:prstGeom>
        </p:spPr>
      </p:pic>
      <p:pic>
        <p:nvPicPr>
          <p:cNvPr id="101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007" y="3062583"/>
            <a:ext cx="505820" cy="735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7666" y="3430499"/>
            <a:ext cx="428715" cy="724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" name="Picture 10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9405" y="3322626"/>
            <a:ext cx="465696" cy="685800"/>
          </a:xfrm>
          <a:prstGeom prst="rect">
            <a:avLst/>
          </a:prstGeom>
        </p:spPr>
      </p:pic>
      <p:pic>
        <p:nvPicPr>
          <p:cNvPr id="104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059" y="4186976"/>
            <a:ext cx="505820" cy="735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" name="Picture 10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73" y="3406510"/>
            <a:ext cx="465696" cy="685800"/>
          </a:xfrm>
          <a:prstGeom prst="rect">
            <a:avLst/>
          </a:prstGeom>
        </p:spPr>
      </p:pic>
      <p:pic>
        <p:nvPicPr>
          <p:cNvPr id="106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191" y="3679701"/>
            <a:ext cx="505820" cy="735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7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6381" y="2954711"/>
            <a:ext cx="428715" cy="724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8" name="Picture 10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221" y="3844077"/>
            <a:ext cx="465696" cy="685800"/>
          </a:xfrm>
          <a:prstGeom prst="rect">
            <a:avLst/>
          </a:prstGeom>
        </p:spPr>
      </p:pic>
      <p:pic>
        <p:nvPicPr>
          <p:cNvPr id="109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1157" y="4186977"/>
            <a:ext cx="505820" cy="735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1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5866" y="4092310"/>
            <a:ext cx="428715" cy="724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2" name="Rounded Rectangular Callout 111"/>
          <p:cNvSpPr/>
          <p:nvPr/>
        </p:nvSpPr>
        <p:spPr>
          <a:xfrm>
            <a:off x="4267200" y="2133599"/>
            <a:ext cx="2062424" cy="914400"/>
          </a:xfrm>
          <a:prstGeom prst="wedgeRoundRectCallout">
            <a:avLst>
              <a:gd name="adj1" fmla="val -49228"/>
              <a:gd name="adj2" fmla="val 3669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smtClean="0"/>
              <a:t>Meet tonight  at 7 PM in the park for pizza and beer!</a:t>
            </a:r>
            <a:endParaRPr lang="en-US" dirty="0"/>
          </a:p>
        </p:txBody>
      </p:sp>
      <p:pic>
        <p:nvPicPr>
          <p:cNvPr id="114" name="Content Placeholder 1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667" y="4554486"/>
            <a:ext cx="1566862" cy="1440992"/>
          </a:xfrm>
          <a:prstGeom prst="rect">
            <a:avLst/>
          </a:prstGeom>
        </p:spPr>
      </p:pic>
      <p:sp>
        <p:nvSpPr>
          <p:cNvPr id="115" name="Rounded Rectangular Callout 114"/>
          <p:cNvSpPr/>
          <p:nvPr/>
        </p:nvSpPr>
        <p:spPr>
          <a:xfrm>
            <a:off x="5192330" y="4186975"/>
            <a:ext cx="2062424" cy="571501"/>
          </a:xfrm>
          <a:prstGeom prst="wedgeRoundRectCallout">
            <a:avLst>
              <a:gd name="adj1" fmla="val -62870"/>
              <a:gd name="adj2" fmla="val 7735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smtClean="0"/>
              <a:t>This party is over go home!!!</a:t>
            </a:r>
            <a:endParaRPr lang="en-US" dirty="0"/>
          </a:p>
        </p:txBody>
      </p:sp>
      <p:sp>
        <p:nvSpPr>
          <p:cNvPr id="116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305800" cy="1143000"/>
          </a:xfrm>
        </p:spPr>
        <p:txBody>
          <a:bodyPr/>
          <a:lstStyle/>
          <a:p>
            <a:r>
              <a:rPr lang="en-US" dirty="0" smtClean="0"/>
              <a:t>Motivation – Strength in Numbers</a:t>
            </a:r>
            <a:endParaRPr lang="en-US" dirty="0"/>
          </a:p>
        </p:txBody>
      </p:sp>
      <p:sp>
        <p:nvSpPr>
          <p:cNvPr id="2" name="Cloud Callout 1"/>
          <p:cNvSpPr/>
          <p:nvPr/>
        </p:nvSpPr>
        <p:spPr>
          <a:xfrm>
            <a:off x="1517828" y="3342708"/>
            <a:ext cx="2271900" cy="1241591"/>
          </a:xfrm>
          <a:prstGeom prst="cloudCallout">
            <a:avLst>
              <a:gd name="adj1" fmla="val 79532"/>
              <a:gd name="adj2" fmla="val 7955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Ugh, we can’t put them all in Jail…</a:t>
            </a:r>
            <a:endParaRPr lang="en-US" dirty="0"/>
          </a:p>
        </p:txBody>
      </p:sp>
      <p:pic>
        <p:nvPicPr>
          <p:cNvPr id="117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590800"/>
            <a:ext cx="428715" cy="724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7895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15" grpId="0" animBg="1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Making Strong Anonymity Scale?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Challenge – tradeoff between scale and strength in anonymity systems favoring scale</a:t>
            </a:r>
          </a:p>
          <a:p>
            <a:r>
              <a:rPr lang="en-US" dirty="0" smtClean="0"/>
              <a:t>Goals</a:t>
            </a:r>
          </a:p>
          <a:p>
            <a:pPr lvl="1"/>
            <a:r>
              <a:rPr lang="en-US" dirty="0" smtClean="0"/>
              <a:t>Strong anonymity (timing analysis resistant)</a:t>
            </a:r>
          </a:p>
          <a:p>
            <a:pPr lvl="1"/>
            <a:r>
              <a:rPr lang="en-US" dirty="0" smtClean="0"/>
              <a:t>Scalability (100s to 1,000s of active participants)</a:t>
            </a:r>
          </a:p>
          <a:p>
            <a:pPr lvl="1"/>
            <a:r>
              <a:rPr lang="en-US" dirty="0" smtClean="0"/>
              <a:t>Churn tolerant (unannounced member departures)</a:t>
            </a:r>
          </a:p>
          <a:p>
            <a:pPr lvl="1"/>
            <a:r>
              <a:rPr lang="en-US" dirty="0" smtClean="0"/>
              <a:t>Accountability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669458" y="4724400"/>
            <a:ext cx="3048000" cy="16002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Achieved in Dissent!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429257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Organization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Motivation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Existing Approaches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Dissent – Strong, Scalable Anonymity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Computational efficiency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Communication efficiency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Churn tolerant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Anonymity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Accountability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Evaluation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3432345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Organization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Motivation</a:t>
            </a:r>
          </a:p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Existing Approaches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Dissent – Strong, Scalable Anonymity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Computational efficiency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Communication efficiency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Churn tolerant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Anonymity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Accountability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Evaluation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1232837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514600"/>
            <a:ext cx="693737" cy="1173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8" name="TextBox 67"/>
          <p:cNvSpPr txBox="1"/>
          <p:nvPr/>
        </p:nvSpPr>
        <p:spPr>
          <a:xfrm>
            <a:off x="513789" y="3613606"/>
            <a:ext cx="553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Bob</a:t>
            </a:r>
            <a:endParaRPr lang="en-US" dirty="0"/>
          </a:p>
        </p:txBody>
      </p:sp>
      <p:sp>
        <p:nvSpPr>
          <p:cNvPr id="39" name="Freeform 38"/>
          <p:cNvSpPr/>
          <p:nvPr/>
        </p:nvSpPr>
        <p:spPr>
          <a:xfrm>
            <a:off x="346509" y="1694046"/>
            <a:ext cx="6516304" cy="4389120"/>
          </a:xfrm>
          <a:custGeom>
            <a:avLst/>
            <a:gdLst>
              <a:gd name="connsiteX0" fmla="*/ 0 w 6516304"/>
              <a:gd name="connsiteY0" fmla="*/ 0 h 4389120"/>
              <a:gd name="connsiteX1" fmla="*/ 1010653 w 6516304"/>
              <a:gd name="connsiteY1" fmla="*/ 346510 h 4389120"/>
              <a:gd name="connsiteX2" fmla="*/ 1347537 w 6516304"/>
              <a:gd name="connsiteY2" fmla="*/ 442762 h 4389120"/>
              <a:gd name="connsiteX3" fmla="*/ 1424539 w 6516304"/>
              <a:gd name="connsiteY3" fmla="*/ 471638 h 4389120"/>
              <a:gd name="connsiteX4" fmla="*/ 1511167 w 6516304"/>
              <a:gd name="connsiteY4" fmla="*/ 490889 h 4389120"/>
              <a:gd name="connsiteX5" fmla="*/ 1617045 w 6516304"/>
              <a:gd name="connsiteY5" fmla="*/ 519765 h 4389120"/>
              <a:gd name="connsiteX6" fmla="*/ 1645920 w 6516304"/>
              <a:gd name="connsiteY6" fmla="*/ 539015 h 4389120"/>
              <a:gd name="connsiteX7" fmla="*/ 1674796 w 6516304"/>
              <a:gd name="connsiteY7" fmla="*/ 548640 h 4389120"/>
              <a:gd name="connsiteX8" fmla="*/ 1684422 w 6516304"/>
              <a:gd name="connsiteY8" fmla="*/ 577516 h 4389120"/>
              <a:gd name="connsiteX9" fmla="*/ 1732548 w 6516304"/>
              <a:gd name="connsiteY9" fmla="*/ 654518 h 4389120"/>
              <a:gd name="connsiteX10" fmla="*/ 1742173 w 6516304"/>
              <a:gd name="connsiteY10" fmla="*/ 731520 h 4389120"/>
              <a:gd name="connsiteX11" fmla="*/ 1761424 w 6516304"/>
              <a:gd name="connsiteY11" fmla="*/ 789272 h 4389120"/>
              <a:gd name="connsiteX12" fmla="*/ 1771049 w 6516304"/>
              <a:gd name="connsiteY12" fmla="*/ 933651 h 4389120"/>
              <a:gd name="connsiteX13" fmla="*/ 1761424 w 6516304"/>
              <a:gd name="connsiteY13" fmla="*/ 1155032 h 4389120"/>
              <a:gd name="connsiteX14" fmla="*/ 1742173 w 6516304"/>
              <a:gd name="connsiteY14" fmla="*/ 1260910 h 4389120"/>
              <a:gd name="connsiteX15" fmla="*/ 1732548 w 6516304"/>
              <a:gd name="connsiteY15" fmla="*/ 1328287 h 4389120"/>
              <a:gd name="connsiteX16" fmla="*/ 1713297 w 6516304"/>
              <a:gd name="connsiteY16" fmla="*/ 1771049 h 4389120"/>
              <a:gd name="connsiteX17" fmla="*/ 1694047 w 6516304"/>
              <a:gd name="connsiteY17" fmla="*/ 1905802 h 4389120"/>
              <a:gd name="connsiteX18" fmla="*/ 1674796 w 6516304"/>
              <a:gd name="connsiteY18" fmla="*/ 2059807 h 4389120"/>
              <a:gd name="connsiteX19" fmla="*/ 1665171 w 6516304"/>
              <a:gd name="connsiteY19" fmla="*/ 2175310 h 4389120"/>
              <a:gd name="connsiteX20" fmla="*/ 1655546 w 6516304"/>
              <a:gd name="connsiteY20" fmla="*/ 2213811 h 4389120"/>
              <a:gd name="connsiteX21" fmla="*/ 1636295 w 6516304"/>
              <a:gd name="connsiteY21" fmla="*/ 2281188 h 4389120"/>
              <a:gd name="connsiteX22" fmla="*/ 1626670 w 6516304"/>
              <a:gd name="connsiteY22" fmla="*/ 2310063 h 4389120"/>
              <a:gd name="connsiteX23" fmla="*/ 1597794 w 6516304"/>
              <a:gd name="connsiteY23" fmla="*/ 2464068 h 4389120"/>
              <a:gd name="connsiteX24" fmla="*/ 1588169 w 6516304"/>
              <a:gd name="connsiteY24" fmla="*/ 2502569 h 4389120"/>
              <a:gd name="connsiteX25" fmla="*/ 1578544 w 6516304"/>
              <a:gd name="connsiteY25" fmla="*/ 2589196 h 4389120"/>
              <a:gd name="connsiteX26" fmla="*/ 1559293 w 6516304"/>
              <a:gd name="connsiteY26" fmla="*/ 2646948 h 4389120"/>
              <a:gd name="connsiteX27" fmla="*/ 1549668 w 6516304"/>
              <a:gd name="connsiteY27" fmla="*/ 2695074 h 4389120"/>
              <a:gd name="connsiteX28" fmla="*/ 1530417 w 6516304"/>
              <a:gd name="connsiteY28" fmla="*/ 2820202 h 4389120"/>
              <a:gd name="connsiteX29" fmla="*/ 1520792 w 6516304"/>
              <a:gd name="connsiteY29" fmla="*/ 2868329 h 4389120"/>
              <a:gd name="connsiteX30" fmla="*/ 1511167 w 6516304"/>
              <a:gd name="connsiteY30" fmla="*/ 2964581 h 4389120"/>
              <a:gd name="connsiteX31" fmla="*/ 1501542 w 6516304"/>
              <a:gd name="connsiteY31" fmla="*/ 3214838 h 4389120"/>
              <a:gd name="connsiteX32" fmla="*/ 1520792 w 6516304"/>
              <a:gd name="connsiteY32" fmla="*/ 3570973 h 4389120"/>
              <a:gd name="connsiteX33" fmla="*/ 1530417 w 6516304"/>
              <a:gd name="connsiteY33" fmla="*/ 3599849 h 4389120"/>
              <a:gd name="connsiteX34" fmla="*/ 1549668 w 6516304"/>
              <a:gd name="connsiteY34" fmla="*/ 3686476 h 4389120"/>
              <a:gd name="connsiteX35" fmla="*/ 1568918 w 6516304"/>
              <a:gd name="connsiteY35" fmla="*/ 3724977 h 4389120"/>
              <a:gd name="connsiteX36" fmla="*/ 1597794 w 6516304"/>
              <a:gd name="connsiteY36" fmla="*/ 3782729 h 4389120"/>
              <a:gd name="connsiteX37" fmla="*/ 1626670 w 6516304"/>
              <a:gd name="connsiteY37" fmla="*/ 3888607 h 4389120"/>
              <a:gd name="connsiteX38" fmla="*/ 1674796 w 6516304"/>
              <a:gd name="connsiteY38" fmla="*/ 4004110 h 4389120"/>
              <a:gd name="connsiteX39" fmla="*/ 1703672 w 6516304"/>
              <a:gd name="connsiteY39" fmla="*/ 4032986 h 4389120"/>
              <a:gd name="connsiteX40" fmla="*/ 1761424 w 6516304"/>
              <a:gd name="connsiteY40" fmla="*/ 4052236 h 4389120"/>
              <a:gd name="connsiteX41" fmla="*/ 1819175 w 6516304"/>
              <a:gd name="connsiteY41" fmla="*/ 4109988 h 4389120"/>
              <a:gd name="connsiteX42" fmla="*/ 1857676 w 6516304"/>
              <a:gd name="connsiteY42" fmla="*/ 4129238 h 4389120"/>
              <a:gd name="connsiteX43" fmla="*/ 1886552 w 6516304"/>
              <a:gd name="connsiteY43" fmla="*/ 4148489 h 4389120"/>
              <a:gd name="connsiteX44" fmla="*/ 1934678 w 6516304"/>
              <a:gd name="connsiteY44" fmla="*/ 4167739 h 4389120"/>
              <a:gd name="connsiteX45" fmla="*/ 1963554 w 6516304"/>
              <a:gd name="connsiteY45" fmla="*/ 4186990 h 4389120"/>
              <a:gd name="connsiteX46" fmla="*/ 2059807 w 6516304"/>
              <a:gd name="connsiteY46" fmla="*/ 4215866 h 4389120"/>
              <a:gd name="connsiteX47" fmla="*/ 2127184 w 6516304"/>
              <a:gd name="connsiteY47" fmla="*/ 4244741 h 4389120"/>
              <a:gd name="connsiteX48" fmla="*/ 2156059 w 6516304"/>
              <a:gd name="connsiteY48" fmla="*/ 4254367 h 4389120"/>
              <a:gd name="connsiteX49" fmla="*/ 2252312 w 6516304"/>
              <a:gd name="connsiteY49" fmla="*/ 4292868 h 4389120"/>
              <a:gd name="connsiteX50" fmla="*/ 2377440 w 6516304"/>
              <a:gd name="connsiteY50" fmla="*/ 4321743 h 4389120"/>
              <a:gd name="connsiteX51" fmla="*/ 2406316 w 6516304"/>
              <a:gd name="connsiteY51" fmla="*/ 4331369 h 4389120"/>
              <a:gd name="connsiteX52" fmla="*/ 2512194 w 6516304"/>
              <a:gd name="connsiteY52" fmla="*/ 4340994 h 4389120"/>
              <a:gd name="connsiteX53" fmla="*/ 2550695 w 6516304"/>
              <a:gd name="connsiteY53" fmla="*/ 4350619 h 4389120"/>
              <a:gd name="connsiteX54" fmla="*/ 2579571 w 6516304"/>
              <a:gd name="connsiteY54" fmla="*/ 4360245 h 4389120"/>
              <a:gd name="connsiteX55" fmla="*/ 2637323 w 6516304"/>
              <a:gd name="connsiteY55" fmla="*/ 4369870 h 4389120"/>
              <a:gd name="connsiteX56" fmla="*/ 2685449 w 6516304"/>
              <a:gd name="connsiteY56" fmla="*/ 4379495 h 4389120"/>
              <a:gd name="connsiteX57" fmla="*/ 2829828 w 6516304"/>
              <a:gd name="connsiteY57" fmla="*/ 4389120 h 4389120"/>
              <a:gd name="connsiteX58" fmla="*/ 3898232 w 6516304"/>
              <a:gd name="connsiteY58" fmla="*/ 4369870 h 4389120"/>
              <a:gd name="connsiteX59" fmla="*/ 4687504 w 6516304"/>
              <a:gd name="connsiteY59" fmla="*/ 4340994 h 4389120"/>
              <a:gd name="connsiteX60" fmla="*/ 4831883 w 6516304"/>
              <a:gd name="connsiteY60" fmla="*/ 4331369 h 4389120"/>
              <a:gd name="connsiteX61" fmla="*/ 4880009 w 6516304"/>
              <a:gd name="connsiteY61" fmla="*/ 4321743 h 4389120"/>
              <a:gd name="connsiteX62" fmla="*/ 4976262 w 6516304"/>
              <a:gd name="connsiteY62" fmla="*/ 4312118 h 4389120"/>
              <a:gd name="connsiteX63" fmla="*/ 5082139 w 6516304"/>
              <a:gd name="connsiteY63" fmla="*/ 4292868 h 4389120"/>
              <a:gd name="connsiteX64" fmla="*/ 5111015 w 6516304"/>
              <a:gd name="connsiteY64" fmla="*/ 4283242 h 4389120"/>
              <a:gd name="connsiteX65" fmla="*/ 5149516 w 6516304"/>
              <a:gd name="connsiteY65" fmla="*/ 4273617 h 4389120"/>
              <a:gd name="connsiteX66" fmla="*/ 5207268 w 6516304"/>
              <a:gd name="connsiteY66" fmla="*/ 4254367 h 4389120"/>
              <a:gd name="connsiteX67" fmla="*/ 5293895 w 6516304"/>
              <a:gd name="connsiteY67" fmla="*/ 4206240 h 4389120"/>
              <a:gd name="connsiteX68" fmla="*/ 5390148 w 6516304"/>
              <a:gd name="connsiteY68" fmla="*/ 4148489 h 4389120"/>
              <a:gd name="connsiteX69" fmla="*/ 5438274 w 6516304"/>
              <a:gd name="connsiteY69" fmla="*/ 4100362 h 4389120"/>
              <a:gd name="connsiteX70" fmla="*/ 5467150 w 6516304"/>
              <a:gd name="connsiteY70" fmla="*/ 4081112 h 4389120"/>
              <a:gd name="connsiteX71" fmla="*/ 5524902 w 6516304"/>
              <a:gd name="connsiteY71" fmla="*/ 4023360 h 4389120"/>
              <a:gd name="connsiteX72" fmla="*/ 5563403 w 6516304"/>
              <a:gd name="connsiteY72" fmla="*/ 3994485 h 4389120"/>
              <a:gd name="connsiteX73" fmla="*/ 5650030 w 6516304"/>
              <a:gd name="connsiteY73" fmla="*/ 3927108 h 4389120"/>
              <a:gd name="connsiteX74" fmla="*/ 5688531 w 6516304"/>
              <a:gd name="connsiteY74" fmla="*/ 3878981 h 4389120"/>
              <a:gd name="connsiteX75" fmla="*/ 5736657 w 6516304"/>
              <a:gd name="connsiteY75" fmla="*/ 3811605 h 4389120"/>
              <a:gd name="connsiteX76" fmla="*/ 5794409 w 6516304"/>
              <a:gd name="connsiteY76" fmla="*/ 3753853 h 4389120"/>
              <a:gd name="connsiteX77" fmla="*/ 5813659 w 6516304"/>
              <a:gd name="connsiteY77" fmla="*/ 3676851 h 4389120"/>
              <a:gd name="connsiteX78" fmla="*/ 5832910 w 6516304"/>
              <a:gd name="connsiteY78" fmla="*/ 3638350 h 4389120"/>
              <a:gd name="connsiteX79" fmla="*/ 5842535 w 6516304"/>
              <a:gd name="connsiteY79" fmla="*/ 3580598 h 4389120"/>
              <a:gd name="connsiteX80" fmla="*/ 5852160 w 6516304"/>
              <a:gd name="connsiteY80" fmla="*/ 3551722 h 4389120"/>
              <a:gd name="connsiteX81" fmla="*/ 5861786 w 6516304"/>
              <a:gd name="connsiteY81" fmla="*/ 3513221 h 4389120"/>
              <a:gd name="connsiteX82" fmla="*/ 5871411 w 6516304"/>
              <a:gd name="connsiteY82" fmla="*/ 3426594 h 4389120"/>
              <a:gd name="connsiteX83" fmla="*/ 5890662 w 6516304"/>
              <a:gd name="connsiteY83" fmla="*/ 3368842 h 4389120"/>
              <a:gd name="connsiteX84" fmla="*/ 5900287 w 6516304"/>
              <a:gd name="connsiteY84" fmla="*/ 3330341 h 4389120"/>
              <a:gd name="connsiteX85" fmla="*/ 5919537 w 6516304"/>
              <a:gd name="connsiteY85" fmla="*/ 3282215 h 4389120"/>
              <a:gd name="connsiteX86" fmla="*/ 5929163 w 6516304"/>
              <a:gd name="connsiteY86" fmla="*/ 3253339 h 4389120"/>
              <a:gd name="connsiteX87" fmla="*/ 5948413 w 6516304"/>
              <a:gd name="connsiteY87" fmla="*/ 2993457 h 4389120"/>
              <a:gd name="connsiteX88" fmla="*/ 5929163 w 6516304"/>
              <a:gd name="connsiteY88" fmla="*/ 2829828 h 4389120"/>
              <a:gd name="connsiteX89" fmla="*/ 5919537 w 6516304"/>
              <a:gd name="connsiteY89" fmla="*/ 2800952 h 4389120"/>
              <a:gd name="connsiteX90" fmla="*/ 5900287 w 6516304"/>
              <a:gd name="connsiteY90" fmla="*/ 2714325 h 4389120"/>
              <a:gd name="connsiteX91" fmla="*/ 5909912 w 6516304"/>
              <a:gd name="connsiteY91" fmla="*/ 2281188 h 4389120"/>
              <a:gd name="connsiteX92" fmla="*/ 5929163 w 6516304"/>
              <a:gd name="connsiteY92" fmla="*/ 2088682 h 4389120"/>
              <a:gd name="connsiteX93" fmla="*/ 5948413 w 6516304"/>
              <a:gd name="connsiteY93" fmla="*/ 1491916 h 4389120"/>
              <a:gd name="connsiteX94" fmla="*/ 5929163 w 6516304"/>
              <a:gd name="connsiteY94" fmla="*/ 981777 h 4389120"/>
              <a:gd name="connsiteX95" fmla="*/ 5919537 w 6516304"/>
              <a:gd name="connsiteY95" fmla="*/ 933651 h 4389120"/>
              <a:gd name="connsiteX96" fmla="*/ 5900287 w 6516304"/>
              <a:gd name="connsiteY96" fmla="*/ 798897 h 4389120"/>
              <a:gd name="connsiteX97" fmla="*/ 5881036 w 6516304"/>
              <a:gd name="connsiteY97" fmla="*/ 702645 h 4389120"/>
              <a:gd name="connsiteX98" fmla="*/ 5900287 w 6516304"/>
              <a:gd name="connsiteY98" fmla="*/ 510139 h 4389120"/>
              <a:gd name="connsiteX99" fmla="*/ 5938788 w 6516304"/>
              <a:gd name="connsiteY99" fmla="*/ 442762 h 4389120"/>
              <a:gd name="connsiteX100" fmla="*/ 5977289 w 6516304"/>
              <a:gd name="connsiteY100" fmla="*/ 365760 h 4389120"/>
              <a:gd name="connsiteX101" fmla="*/ 6006165 w 6516304"/>
              <a:gd name="connsiteY101" fmla="*/ 346510 h 4389120"/>
              <a:gd name="connsiteX102" fmla="*/ 6035040 w 6516304"/>
              <a:gd name="connsiteY102" fmla="*/ 317634 h 4389120"/>
              <a:gd name="connsiteX103" fmla="*/ 6092792 w 6516304"/>
              <a:gd name="connsiteY103" fmla="*/ 298383 h 4389120"/>
              <a:gd name="connsiteX104" fmla="*/ 6150544 w 6516304"/>
              <a:gd name="connsiteY104" fmla="*/ 279133 h 4389120"/>
              <a:gd name="connsiteX105" fmla="*/ 6179419 w 6516304"/>
              <a:gd name="connsiteY105" fmla="*/ 269508 h 4389120"/>
              <a:gd name="connsiteX106" fmla="*/ 6217920 w 6516304"/>
              <a:gd name="connsiteY106" fmla="*/ 259882 h 4389120"/>
              <a:gd name="connsiteX107" fmla="*/ 6275672 w 6516304"/>
              <a:gd name="connsiteY107" fmla="*/ 240632 h 4389120"/>
              <a:gd name="connsiteX108" fmla="*/ 6391175 w 6516304"/>
              <a:gd name="connsiteY108" fmla="*/ 221381 h 4389120"/>
              <a:gd name="connsiteX109" fmla="*/ 6516304 w 6516304"/>
              <a:gd name="connsiteY109" fmla="*/ 221381 h 4389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</a:cxnLst>
            <a:rect l="l" t="t" r="r" b="b"/>
            <a:pathLst>
              <a:path w="6516304" h="4389120">
                <a:moveTo>
                  <a:pt x="0" y="0"/>
                </a:moveTo>
                <a:cubicBezTo>
                  <a:pt x="336884" y="115503"/>
                  <a:pt x="668221" y="248673"/>
                  <a:pt x="1010653" y="346510"/>
                </a:cubicBezTo>
                <a:cubicBezTo>
                  <a:pt x="1122948" y="378594"/>
                  <a:pt x="1238185" y="401755"/>
                  <a:pt x="1347537" y="442762"/>
                </a:cubicBezTo>
                <a:cubicBezTo>
                  <a:pt x="1373204" y="452387"/>
                  <a:pt x="1398240" y="463903"/>
                  <a:pt x="1424539" y="471638"/>
                </a:cubicBezTo>
                <a:cubicBezTo>
                  <a:pt x="1452917" y="479985"/>
                  <a:pt x="1482470" y="483715"/>
                  <a:pt x="1511167" y="490889"/>
                </a:cubicBezTo>
                <a:cubicBezTo>
                  <a:pt x="1546656" y="499761"/>
                  <a:pt x="1581752" y="510140"/>
                  <a:pt x="1617045" y="519765"/>
                </a:cubicBezTo>
                <a:cubicBezTo>
                  <a:pt x="1626670" y="526182"/>
                  <a:pt x="1635573" y="533842"/>
                  <a:pt x="1645920" y="539015"/>
                </a:cubicBezTo>
                <a:cubicBezTo>
                  <a:pt x="1654995" y="543552"/>
                  <a:pt x="1667622" y="541466"/>
                  <a:pt x="1674796" y="548640"/>
                </a:cubicBezTo>
                <a:cubicBezTo>
                  <a:pt x="1681970" y="555814"/>
                  <a:pt x="1680425" y="568190"/>
                  <a:pt x="1684422" y="577516"/>
                </a:cubicBezTo>
                <a:cubicBezTo>
                  <a:pt x="1702040" y="618624"/>
                  <a:pt x="1704909" y="617666"/>
                  <a:pt x="1732548" y="654518"/>
                </a:cubicBezTo>
                <a:cubicBezTo>
                  <a:pt x="1735756" y="680185"/>
                  <a:pt x="1736753" y="706227"/>
                  <a:pt x="1742173" y="731520"/>
                </a:cubicBezTo>
                <a:cubicBezTo>
                  <a:pt x="1746425" y="751362"/>
                  <a:pt x="1758554" y="769184"/>
                  <a:pt x="1761424" y="789272"/>
                </a:cubicBezTo>
                <a:cubicBezTo>
                  <a:pt x="1768245" y="837020"/>
                  <a:pt x="1767841" y="885525"/>
                  <a:pt x="1771049" y="933651"/>
                </a:cubicBezTo>
                <a:cubicBezTo>
                  <a:pt x="1767841" y="1007445"/>
                  <a:pt x="1766337" y="1081332"/>
                  <a:pt x="1761424" y="1155032"/>
                </a:cubicBezTo>
                <a:cubicBezTo>
                  <a:pt x="1755513" y="1243699"/>
                  <a:pt x="1754043" y="1195621"/>
                  <a:pt x="1742173" y="1260910"/>
                </a:cubicBezTo>
                <a:cubicBezTo>
                  <a:pt x="1738115" y="1283231"/>
                  <a:pt x="1735756" y="1305828"/>
                  <a:pt x="1732548" y="1328287"/>
                </a:cubicBezTo>
                <a:cubicBezTo>
                  <a:pt x="1725380" y="1557669"/>
                  <a:pt x="1728548" y="1588039"/>
                  <a:pt x="1713297" y="1771049"/>
                </a:cubicBezTo>
                <a:cubicBezTo>
                  <a:pt x="1705090" y="1869525"/>
                  <a:pt x="1710370" y="1840508"/>
                  <a:pt x="1694047" y="1905802"/>
                </a:cubicBezTo>
                <a:cubicBezTo>
                  <a:pt x="1687630" y="1957137"/>
                  <a:pt x="1679092" y="2008251"/>
                  <a:pt x="1674796" y="2059807"/>
                </a:cubicBezTo>
                <a:cubicBezTo>
                  <a:pt x="1671588" y="2098308"/>
                  <a:pt x="1669963" y="2136974"/>
                  <a:pt x="1665171" y="2175310"/>
                </a:cubicBezTo>
                <a:cubicBezTo>
                  <a:pt x="1663530" y="2188436"/>
                  <a:pt x="1659027" y="2201049"/>
                  <a:pt x="1655546" y="2213811"/>
                </a:cubicBezTo>
                <a:cubicBezTo>
                  <a:pt x="1649400" y="2236346"/>
                  <a:pt x="1643007" y="2258815"/>
                  <a:pt x="1636295" y="2281188"/>
                </a:cubicBezTo>
                <a:cubicBezTo>
                  <a:pt x="1633380" y="2290906"/>
                  <a:pt x="1628951" y="2300177"/>
                  <a:pt x="1626670" y="2310063"/>
                </a:cubicBezTo>
                <a:cubicBezTo>
                  <a:pt x="1588938" y="2473565"/>
                  <a:pt x="1621538" y="2345344"/>
                  <a:pt x="1597794" y="2464068"/>
                </a:cubicBezTo>
                <a:cubicBezTo>
                  <a:pt x="1595200" y="2477040"/>
                  <a:pt x="1591377" y="2489735"/>
                  <a:pt x="1588169" y="2502569"/>
                </a:cubicBezTo>
                <a:cubicBezTo>
                  <a:pt x="1584961" y="2531445"/>
                  <a:pt x="1584242" y="2560707"/>
                  <a:pt x="1578544" y="2589196"/>
                </a:cubicBezTo>
                <a:cubicBezTo>
                  <a:pt x="1574564" y="2609094"/>
                  <a:pt x="1564632" y="2627371"/>
                  <a:pt x="1559293" y="2646948"/>
                </a:cubicBezTo>
                <a:cubicBezTo>
                  <a:pt x="1554988" y="2662731"/>
                  <a:pt x="1552594" y="2678978"/>
                  <a:pt x="1549668" y="2695074"/>
                </a:cubicBezTo>
                <a:cubicBezTo>
                  <a:pt x="1528364" y="2812250"/>
                  <a:pt x="1552044" y="2690442"/>
                  <a:pt x="1530417" y="2820202"/>
                </a:cubicBezTo>
                <a:cubicBezTo>
                  <a:pt x="1527727" y="2836339"/>
                  <a:pt x="1522954" y="2852112"/>
                  <a:pt x="1520792" y="2868329"/>
                </a:cubicBezTo>
                <a:cubicBezTo>
                  <a:pt x="1516531" y="2900290"/>
                  <a:pt x="1514375" y="2932497"/>
                  <a:pt x="1511167" y="2964581"/>
                </a:cubicBezTo>
                <a:cubicBezTo>
                  <a:pt x="1507959" y="3048000"/>
                  <a:pt x="1501542" y="3131357"/>
                  <a:pt x="1501542" y="3214838"/>
                </a:cubicBezTo>
                <a:cubicBezTo>
                  <a:pt x="1501542" y="3277016"/>
                  <a:pt x="1499993" y="3466975"/>
                  <a:pt x="1520792" y="3570973"/>
                </a:cubicBezTo>
                <a:cubicBezTo>
                  <a:pt x="1522782" y="3580922"/>
                  <a:pt x="1527956" y="3590006"/>
                  <a:pt x="1530417" y="3599849"/>
                </a:cubicBezTo>
                <a:cubicBezTo>
                  <a:pt x="1534989" y="3618135"/>
                  <a:pt x="1542260" y="3666721"/>
                  <a:pt x="1549668" y="3686476"/>
                </a:cubicBezTo>
                <a:cubicBezTo>
                  <a:pt x="1554706" y="3699911"/>
                  <a:pt x="1563266" y="3711789"/>
                  <a:pt x="1568918" y="3724977"/>
                </a:cubicBezTo>
                <a:cubicBezTo>
                  <a:pt x="1592828" y="3780766"/>
                  <a:pt x="1560802" y="3727239"/>
                  <a:pt x="1597794" y="3782729"/>
                </a:cubicBezTo>
                <a:cubicBezTo>
                  <a:pt x="1615786" y="3908678"/>
                  <a:pt x="1593264" y="3801754"/>
                  <a:pt x="1626670" y="3888607"/>
                </a:cubicBezTo>
                <a:cubicBezTo>
                  <a:pt x="1648124" y="3944387"/>
                  <a:pt x="1642874" y="3965803"/>
                  <a:pt x="1674796" y="4004110"/>
                </a:cubicBezTo>
                <a:cubicBezTo>
                  <a:pt x="1683510" y="4014567"/>
                  <a:pt x="1691773" y="4026375"/>
                  <a:pt x="1703672" y="4032986"/>
                </a:cubicBezTo>
                <a:cubicBezTo>
                  <a:pt x="1721410" y="4042841"/>
                  <a:pt x="1761424" y="4052236"/>
                  <a:pt x="1761424" y="4052236"/>
                </a:cubicBezTo>
                <a:cubicBezTo>
                  <a:pt x="1868231" y="4123444"/>
                  <a:pt x="1693795" y="4002521"/>
                  <a:pt x="1819175" y="4109988"/>
                </a:cubicBezTo>
                <a:cubicBezTo>
                  <a:pt x="1830069" y="4119326"/>
                  <a:pt x="1845218" y="4122119"/>
                  <a:pt x="1857676" y="4129238"/>
                </a:cubicBezTo>
                <a:cubicBezTo>
                  <a:pt x="1867720" y="4134977"/>
                  <a:pt x="1876205" y="4143316"/>
                  <a:pt x="1886552" y="4148489"/>
                </a:cubicBezTo>
                <a:cubicBezTo>
                  <a:pt x="1902006" y="4156216"/>
                  <a:pt x="1919224" y="4160012"/>
                  <a:pt x="1934678" y="4167739"/>
                </a:cubicBezTo>
                <a:cubicBezTo>
                  <a:pt x="1945025" y="4172912"/>
                  <a:pt x="1952983" y="4182292"/>
                  <a:pt x="1963554" y="4186990"/>
                </a:cubicBezTo>
                <a:cubicBezTo>
                  <a:pt x="2062677" y="4231044"/>
                  <a:pt x="1982831" y="4187875"/>
                  <a:pt x="2059807" y="4215866"/>
                </a:cubicBezTo>
                <a:cubicBezTo>
                  <a:pt x="2082770" y="4224216"/>
                  <a:pt x="2104497" y="4235666"/>
                  <a:pt x="2127184" y="4244741"/>
                </a:cubicBezTo>
                <a:cubicBezTo>
                  <a:pt x="2136604" y="4248509"/>
                  <a:pt x="2146590" y="4250725"/>
                  <a:pt x="2156059" y="4254367"/>
                </a:cubicBezTo>
                <a:cubicBezTo>
                  <a:pt x="2188311" y="4266772"/>
                  <a:pt x="2218427" y="4286091"/>
                  <a:pt x="2252312" y="4292868"/>
                </a:cubicBezTo>
                <a:cubicBezTo>
                  <a:pt x="2308430" y="4304091"/>
                  <a:pt x="2313598" y="4304331"/>
                  <a:pt x="2377440" y="4321743"/>
                </a:cubicBezTo>
                <a:cubicBezTo>
                  <a:pt x="2387229" y="4324413"/>
                  <a:pt x="2396272" y="4329934"/>
                  <a:pt x="2406316" y="4331369"/>
                </a:cubicBezTo>
                <a:cubicBezTo>
                  <a:pt x="2441398" y="4336381"/>
                  <a:pt x="2476901" y="4337786"/>
                  <a:pt x="2512194" y="4340994"/>
                </a:cubicBezTo>
                <a:cubicBezTo>
                  <a:pt x="2525028" y="4344202"/>
                  <a:pt x="2537975" y="4346985"/>
                  <a:pt x="2550695" y="4350619"/>
                </a:cubicBezTo>
                <a:cubicBezTo>
                  <a:pt x="2560451" y="4353406"/>
                  <a:pt x="2569667" y="4358044"/>
                  <a:pt x="2579571" y="4360245"/>
                </a:cubicBezTo>
                <a:cubicBezTo>
                  <a:pt x="2598622" y="4364479"/>
                  <a:pt x="2618122" y="4366379"/>
                  <a:pt x="2637323" y="4369870"/>
                </a:cubicBezTo>
                <a:cubicBezTo>
                  <a:pt x="2653419" y="4372796"/>
                  <a:pt x="2669171" y="4377867"/>
                  <a:pt x="2685449" y="4379495"/>
                </a:cubicBezTo>
                <a:cubicBezTo>
                  <a:pt x="2733443" y="4384294"/>
                  <a:pt x="2781702" y="4385912"/>
                  <a:pt x="2829828" y="4389120"/>
                </a:cubicBezTo>
                <a:lnTo>
                  <a:pt x="3898232" y="4369870"/>
                </a:lnTo>
                <a:cubicBezTo>
                  <a:pt x="4907992" y="4332004"/>
                  <a:pt x="3601442" y="4366251"/>
                  <a:pt x="4687504" y="4340994"/>
                </a:cubicBezTo>
                <a:cubicBezTo>
                  <a:pt x="4735630" y="4337786"/>
                  <a:pt x="4783889" y="4336169"/>
                  <a:pt x="4831883" y="4331369"/>
                </a:cubicBezTo>
                <a:cubicBezTo>
                  <a:pt x="4848162" y="4329741"/>
                  <a:pt x="4863793" y="4323905"/>
                  <a:pt x="4880009" y="4321743"/>
                </a:cubicBezTo>
                <a:cubicBezTo>
                  <a:pt x="4911970" y="4317481"/>
                  <a:pt x="4944178" y="4315326"/>
                  <a:pt x="4976262" y="4312118"/>
                </a:cubicBezTo>
                <a:cubicBezTo>
                  <a:pt x="5090420" y="4283579"/>
                  <a:pt x="4909663" y="4327364"/>
                  <a:pt x="5082139" y="4292868"/>
                </a:cubicBezTo>
                <a:cubicBezTo>
                  <a:pt x="5092088" y="4290878"/>
                  <a:pt x="5101259" y="4286029"/>
                  <a:pt x="5111015" y="4283242"/>
                </a:cubicBezTo>
                <a:cubicBezTo>
                  <a:pt x="5123735" y="4279608"/>
                  <a:pt x="5136845" y="4277418"/>
                  <a:pt x="5149516" y="4273617"/>
                </a:cubicBezTo>
                <a:cubicBezTo>
                  <a:pt x="5168952" y="4267786"/>
                  <a:pt x="5189868" y="4264807"/>
                  <a:pt x="5207268" y="4254367"/>
                </a:cubicBezTo>
                <a:cubicBezTo>
                  <a:pt x="5327693" y="4182111"/>
                  <a:pt x="5192647" y="4261467"/>
                  <a:pt x="5293895" y="4206240"/>
                </a:cubicBezTo>
                <a:cubicBezTo>
                  <a:pt x="5293961" y="4206204"/>
                  <a:pt x="5374343" y="4162319"/>
                  <a:pt x="5390148" y="4148489"/>
                </a:cubicBezTo>
                <a:cubicBezTo>
                  <a:pt x="5407222" y="4133549"/>
                  <a:pt x="5421200" y="4115302"/>
                  <a:pt x="5438274" y="4100362"/>
                </a:cubicBezTo>
                <a:cubicBezTo>
                  <a:pt x="5446980" y="4092744"/>
                  <a:pt x="5458504" y="4088797"/>
                  <a:pt x="5467150" y="4081112"/>
                </a:cubicBezTo>
                <a:cubicBezTo>
                  <a:pt x="5487498" y="4063025"/>
                  <a:pt x="5504666" y="4041572"/>
                  <a:pt x="5524902" y="4023360"/>
                </a:cubicBezTo>
                <a:cubicBezTo>
                  <a:pt x="5536826" y="4012629"/>
                  <a:pt x="5550876" y="4004506"/>
                  <a:pt x="5563403" y="3994485"/>
                </a:cubicBezTo>
                <a:cubicBezTo>
                  <a:pt x="5646705" y="3927843"/>
                  <a:pt x="5592611" y="3965386"/>
                  <a:pt x="5650030" y="3927108"/>
                </a:cubicBezTo>
                <a:cubicBezTo>
                  <a:pt x="5668768" y="3870893"/>
                  <a:pt x="5644994" y="3922518"/>
                  <a:pt x="5688531" y="3878981"/>
                </a:cubicBezTo>
                <a:cubicBezTo>
                  <a:pt x="5745950" y="3821562"/>
                  <a:pt x="5692931" y="3860796"/>
                  <a:pt x="5736657" y="3811605"/>
                </a:cubicBezTo>
                <a:cubicBezTo>
                  <a:pt x="5754744" y="3791257"/>
                  <a:pt x="5794409" y="3753853"/>
                  <a:pt x="5794409" y="3753853"/>
                </a:cubicBezTo>
                <a:cubicBezTo>
                  <a:pt x="5800058" y="3725609"/>
                  <a:pt x="5802561" y="3702747"/>
                  <a:pt x="5813659" y="3676851"/>
                </a:cubicBezTo>
                <a:cubicBezTo>
                  <a:pt x="5819311" y="3663663"/>
                  <a:pt x="5826493" y="3651184"/>
                  <a:pt x="5832910" y="3638350"/>
                </a:cubicBezTo>
                <a:cubicBezTo>
                  <a:pt x="5836118" y="3619099"/>
                  <a:pt x="5838301" y="3599649"/>
                  <a:pt x="5842535" y="3580598"/>
                </a:cubicBezTo>
                <a:cubicBezTo>
                  <a:pt x="5844736" y="3570694"/>
                  <a:pt x="5849373" y="3561478"/>
                  <a:pt x="5852160" y="3551722"/>
                </a:cubicBezTo>
                <a:cubicBezTo>
                  <a:pt x="5855794" y="3539002"/>
                  <a:pt x="5858577" y="3526055"/>
                  <a:pt x="5861786" y="3513221"/>
                </a:cubicBezTo>
                <a:cubicBezTo>
                  <a:pt x="5864994" y="3484345"/>
                  <a:pt x="5865713" y="3455083"/>
                  <a:pt x="5871411" y="3426594"/>
                </a:cubicBezTo>
                <a:cubicBezTo>
                  <a:pt x="5875391" y="3406696"/>
                  <a:pt x="5885741" y="3388528"/>
                  <a:pt x="5890662" y="3368842"/>
                </a:cubicBezTo>
                <a:cubicBezTo>
                  <a:pt x="5893870" y="3356008"/>
                  <a:pt x="5896104" y="3342891"/>
                  <a:pt x="5900287" y="3330341"/>
                </a:cubicBezTo>
                <a:cubicBezTo>
                  <a:pt x="5905751" y="3313950"/>
                  <a:pt x="5913470" y="3298393"/>
                  <a:pt x="5919537" y="3282215"/>
                </a:cubicBezTo>
                <a:cubicBezTo>
                  <a:pt x="5923100" y="3272715"/>
                  <a:pt x="5925954" y="3262964"/>
                  <a:pt x="5929163" y="3253339"/>
                </a:cubicBezTo>
                <a:cubicBezTo>
                  <a:pt x="5939531" y="3160023"/>
                  <a:pt x="5948413" y="3094589"/>
                  <a:pt x="5948413" y="2993457"/>
                </a:cubicBezTo>
                <a:cubicBezTo>
                  <a:pt x="5948413" y="2986918"/>
                  <a:pt x="5931279" y="2841465"/>
                  <a:pt x="5929163" y="2829828"/>
                </a:cubicBezTo>
                <a:cubicBezTo>
                  <a:pt x="5927348" y="2819846"/>
                  <a:pt x="5922324" y="2810708"/>
                  <a:pt x="5919537" y="2800952"/>
                </a:cubicBezTo>
                <a:cubicBezTo>
                  <a:pt x="5910476" y="2769240"/>
                  <a:pt x="5906902" y="2747399"/>
                  <a:pt x="5900287" y="2714325"/>
                </a:cubicBezTo>
                <a:cubicBezTo>
                  <a:pt x="5903495" y="2569946"/>
                  <a:pt x="5905101" y="2425522"/>
                  <a:pt x="5909912" y="2281188"/>
                </a:cubicBezTo>
                <a:cubicBezTo>
                  <a:pt x="5914197" y="2152622"/>
                  <a:pt x="5912257" y="2173205"/>
                  <a:pt x="5929163" y="2088682"/>
                </a:cubicBezTo>
                <a:cubicBezTo>
                  <a:pt x="5949609" y="1843324"/>
                  <a:pt x="5948413" y="1887032"/>
                  <a:pt x="5948413" y="1491916"/>
                </a:cubicBezTo>
                <a:cubicBezTo>
                  <a:pt x="5948413" y="1405878"/>
                  <a:pt x="5943828" y="1121087"/>
                  <a:pt x="5929163" y="981777"/>
                </a:cubicBezTo>
                <a:cubicBezTo>
                  <a:pt x="5927450" y="965507"/>
                  <a:pt x="5922089" y="949811"/>
                  <a:pt x="5919537" y="933651"/>
                </a:cubicBezTo>
                <a:cubicBezTo>
                  <a:pt x="5912460" y="888832"/>
                  <a:pt x="5911292" y="842916"/>
                  <a:pt x="5900287" y="798897"/>
                </a:cubicBezTo>
                <a:cubicBezTo>
                  <a:pt x="5885929" y="741463"/>
                  <a:pt x="5892837" y="773445"/>
                  <a:pt x="5881036" y="702645"/>
                </a:cubicBezTo>
                <a:cubicBezTo>
                  <a:pt x="5882894" y="672926"/>
                  <a:pt x="5880398" y="563179"/>
                  <a:pt x="5900287" y="510139"/>
                </a:cubicBezTo>
                <a:cubicBezTo>
                  <a:pt x="5925600" y="442637"/>
                  <a:pt x="5910861" y="498616"/>
                  <a:pt x="5938788" y="442762"/>
                </a:cubicBezTo>
                <a:cubicBezTo>
                  <a:pt x="5952576" y="415186"/>
                  <a:pt x="5954988" y="388061"/>
                  <a:pt x="5977289" y="365760"/>
                </a:cubicBezTo>
                <a:cubicBezTo>
                  <a:pt x="5985469" y="357580"/>
                  <a:pt x="5997278" y="353916"/>
                  <a:pt x="6006165" y="346510"/>
                </a:cubicBezTo>
                <a:cubicBezTo>
                  <a:pt x="6016622" y="337796"/>
                  <a:pt x="6023141" y="324245"/>
                  <a:pt x="6035040" y="317634"/>
                </a:cubicBezTo>
                <a:cubicBezTo>
                  <a:pt x="6052778" y="307779"/>
                  <a:pt x="6073541" y="304800"/>
                  <a:pt x="6092792" y="298383"/>
                </a:cubicBezTo>
                <a:lnTo>
                  <a:pt x="6150544" y="279133"/>
                </a:lnTo>
                <a:cubicBezTo>
                  <a:pt x="6160169" y="275925"/>
                  <a:pt x="6169576" y="271969"/>
                  <a:pt x="6179419" y="269508"/>
                </a:cubicBezTo>
                <a:cubicBezTo>
                  <a:pt x="6192253" y="266299"/>
                  <a:pt x="6205249" y="263683"/>
                  <a:pt x="6217920" y="259882"/>
                </a:cubicBezTo>
                <a:cubicBezTo>
                  <a:pt x="6237356" y="254051"/>
                  <a:pt x="6255986" y="245553"/>
                  <a:pt x="6275672" y="240632"/>
                </a:cubicBezTo>
                <a:cubicBezTo>
                  <a:pt x="6321642" y="229140"/>
                  <a:pt x="6335512" y="224032"/>
                  <a:pt x="6391175" y="221381"/>
                </a:cubicBezTo>
                <a:cubicBezTo>
                  <a:pt x="6432837" y="219397"/>
                  <a:pt x="6474594" y="221381"/>
                  <a:pt x="6516304" y="221381"/>
                </a:cubicBezTo>
              </a:path>
            </a:pathLst>
          </a:custGeom>
          <a:noFill/>
          <a:ln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Tor – The Onion Router</a:t>
            </a:r>
            <a:endParaRPr lang="en-US" dirty="0"/>
          </a:p>
        </p:txBody>
      </p:sp>
      <p:pic>
        <p:nvPicPr>
          <p:cNvPr id="35" name="Content Placeholder 34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826903" y="2070600"/>
            <a:ext cx="1426957" cy="2140436"/>
          </a:xfrm>
        </p:spPr>
      </p:pic>
      <p:grpSp>
        <p:nvGrpSpPr>
          <p:cNvPr id="4" name="Group 3"/>
          <p:cNvGrpSpPr/>
          <p:nvPr/>
        </p:nvGrpSpPr>
        <p:grpSpPr>
          <a:xfrm>
            <a:off x="1852094" y="1152212"/>
            <a:ext cx="1036669" cy="974725"/>
            <a:chOff x="2941606" y="3017838"/>
            <a:chExt cx="1036669" cy="974725"/>
          </a:xfrm>
        </p:grpSpPr>
        <p:pic>
          <p:nvPicPr>
            <p:cNvPr id="5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2941606" y="3052880"/>
              <a:ext cx="9427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00</a:t>
              </a:r>
              <a:endParaRPr lang="en-US" baseline="-25000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852094" y="2682712"/>
            <a:ext cx="1036669" cy="974725"/>
            <a:chOff x="2941606" y="3017838"/>
            <a:chExt cx="1036669" cy="974725"/>
          </a:xfrm>
        </p:grpSpPr>
        <p:pic>
          <p:nvPicPr>
            <p:cNvPr id="8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2941606" y="3052880"/>
              <a:ext cx="9427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10</a:t>
              </a:r>
              <a:endParaRPr lang="en-US" baseline="-25000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1852094" y="4288755"/>
            <a:ext cx="1036669" cy="974725"/>
            <a:chOff x="2941606" y="3017838"/>
            <a:chExt cx="1036669" cy="974725"/>
          </a:xfrm>
        </p:grpSpPr>
        <p:pic>
          <p:nvPicPr>
            <p:cNvPr id="11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2941606" y="3052880"/>
              <a:ext cx="9427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20</a:t>
              </a:r>
              <a:endParaRPr lang="en-US" baseline="-25000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3330025" y="1152211"/>
            <a:ext cx="1036669" cy="974725"/>
            <a:chOff x="2941606" y="3017838"/>
            <a:chExt cx="1036669" cy="974725"/>
          </a:xfrm>
        </p:grpSpPr>
        <p:pic>
          <p:nvPicPr>
            <p:cNvPr id="15" name="Picture 1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2941606" y="3052880"/>
              <a:ext cx="9427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01</a:t>
              </a:r>
              <a:endParaRPr lang="en-US" baseline="-25000" dirty="0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3330025" y="2682711"/>
            <a:ext cx="1036669" cy="974725"/>
            <a:chOff x="2941606" y="3017838"/>
            <a:chExt cx="1036669" cy="974725"/>
          </a:xfrm>
        </p:grpSpPr>
        <p:pic>
          <p:nvPicPr>
            <p:cNvPr id="18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2941606" y="3052880"/>
              <a:ext cx="9427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11</a:t>
              </a:r>
              <a:endParaRPr lang="en-US" baseline="-25000" dirty="0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330025" y="4288754"/>
            <a:ext cx="1036669" cy="974725"/>
            <a:chOff x="2941606" y="3017838"/>
            <a:chExt cx="1036669" cy="974725"/>
          </a:xfrm>
        </p:grpSpPr>
        <p:pic>
          <p:nvPicPr>
            <p:cNvPr id="21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2" name="TextBox 21"/>
            <p:cNvSpPr txBox="1"/>
            <p:nvPr/>
          </p:nvSpPr>
          <p:spPr>
            <a:xfrm>
              <a:off x="2941606" y="3052880"/>
              <a:ext cx="9427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21</a:t>
              </a:r>
              <a:endParaRPr lang="en-US" baseline="-25000" dirty="0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4946163" y="1143000"/>
            <a:ext cx="1036669" cy="974725"/>
            <a:chOff x="2941606" y="3017838"/>
            <a:chExt cx="1036669" cy="974725"/>
          </a:xfrm>
        </p:grpSpPr>
        <p:pic>
          <p:nvPicPr>
            <p:cNvPr id="24" name="Picture 2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5" name="TextBox 24"/>
            <p:cNvSpPr txBox="1"/>
            <p:nvPr/>
          </p:nvSpPr>
          <p:spPr>
            <a:xfrm>
              <a:off x="2941606" y="3052880"/>
              <a:ext cx="9427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02</a:t>
              </a:r>
              <a:endParaRPr lang="en-US" baseline="-25000" dirty="0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946163" y="2673500"/>
            <a:ext cx="1036669" cy="974725"/>
            <a:chOff x="2941606" y="3017838"/>
            <a:chExt cx="1036669" cy="974725"/>
          </a:xfrm>
        </p:grpSpPr>
        <p:pic>
          <p:nvPicPr>
            <p:cNvPr id="27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8" name="TextBox 27"/>
            <p:cNvSpPr txBox="1"/>
            <p:nvPr/>
          </p:nvSpPr>
          <p:spPr>
            <a:xfrm>
              <a:off x="2941606" y="3052880"/>
              <a:ext cx="9427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12</a:t>
              </a:r>
              <a:endParaRPr lang="en-US" baseline="-25000" dirty="0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4946163" y="4279543"/>
            <a:ext cx="1036669" cy="974725"/>
            <a:chOff x="2941606" y="3017838"/>
            <a:chExt cx="1036669" cy="974725"/>
          </a:xfrm>
        </p:grpSpPr>
        <p:pic>
          <p:nvPicPr>
            <p:cNvPr id="30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1" name="TextBox 30"/>
            <p:cNvSpPr txBox="1"/>
            <p:nvPr/>
          </p:nvSpPr>
          <p:spPr>
            <a:xfrm>
              <a:off x="2941606" y="3052880"/>
              <a:ext cx="9427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22</a:t>
              </a:r>
              <a:endParaRPr lang="en-US" baseline="-25000" dirty="0"/>
            </a:p>
          </p:txBody>
        </p:sp>
      </p:grpSp>
      <p:sp>
        <p:nvSpPr>
          <p:cNvPr id="36" name="Rounded Rectangular Callout 35"/>
          <p:cNvSpPr/>
          <p:nvPr/>
        </p:nvSpPr>
        <p:spPr>
          <a:xfrm>
            <a:off x="6883123" y="2632598"/>
            <a:ext cx="1447800" cy="660560"/>
          </a:xfrm>
          <a:prstGeom prst="wedgeRoundRectCallout">
            <a:avLst>
              <a:gd name="adj1" fmla="val -41582"/>
              <a:gd name="adj2" fmla="val -280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 smtClean="0"/>
              <a:t>Meet tonight  at 7 PM in the park for pizza and beer!</a:t>
            </a:r>
            <a:endParaRPr lang="en-US" sz="1400" dirty="0"/>
          </a:p>
        </p:txBody>
      </p:sp>
      <p:sp>
        <p:nvSpPr>
          <p:cNvPr id="71" name="Freeform 14"/>
          <p:cNvSpPr>
            <a:spLocks noChangeArrowheads="1"/>
          </p:cNvSpPr>
          <p:nvPr/>
        </p:nvSpPr>
        <p:spPr bwMode="auto">
          <a:xfrm>
            <a:off x="755162" y="3307184"/>
            <a:ext cx="1896533" cy="63989"/>
          </a:xfrm>
          <a:custGeom>
            <a:avLst/>
            <a:gdLst>
              <a:gd name="T0" fmla="*/ 0 w 5081"/>
              <a:gd name="T1" fmla="*/ 0 h 1"/>
              <a:gd name="T2" fmla="*/ 5080 w 508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5081" h="1">
                <a:moveTo>
                  <a:pt x="0" y="0"/>
                </a:moveTo>
                <a:lnTo>
                  <a:pt x="5080" y="0"/>
                </a:lnTo>
              </a:path>
            </a:pathLst>
          </a:custGeom>
          <a:noFill/>
          <a:ln w="219600">
            <a:solidFill>
              <a:srgbClr val="198A8A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2" name="Freeform 15"/>
          <p:cNvSpPr>
            <a:spLocks noChangeArrowheads="1"/>
          </p:cNvSpPr>
          <p:nvPr/>
        </p:nvSpPr>
        <p:spPr bwMode="auto">
          <a:xfrm>
            <a:off x="755162" y="1720697"/>
            <a:ext cx="3318933" cy="1600200"/>
          </a:xfrm>
          <a:custGeom>
            <a:avLst/>
            <a:gdLst>
              <a:gd name="T0" fmla="*/ 8890 w 8891"/>
              <a:gd name="T1" fmla="*/ 0 h 2541"/>
              <a:gd name="T2" fmla="*/ 5080 w 8891"/>
              <a:gd name="T3" fmla="*/ 2540 h 2541"/>
              <a:gd name="T4" fmla="*/ 0 w 8891"/>
              <a:gd name="T5" fmla="*/ 2540 h 25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891" h="2541">
                <a:moveTo>
                  <a:pt x="8890" y="0"/>
                </a:moveTo>
                <a:lnTo>
                  <a:pt x="5080" y="2540"/>
                </a:lnTo>
                <a:lnTo>
                  <a:pt x="0" y="2540"/>
                </a:lnTo>
              </a:path>
            </a:pathLst>
          </a:custGeom>
          <a:noFill/>
          <a:ln w="14616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3" name="Freeform 16"/>
          <p:cNvSpPr>
            <a:spLocks noChangeArrowheads="1"/>
          </p:cNvSpPr>
          <p:nvPr/>
        </p:nvSpPr>
        <p:spPr bwMode="auto">
          <a:xfrm>
            <a:off x="755162" y="1720697"/>
            <a:ext cx="4741333" cy="3200400"/>
          </a:xfrm>
          <a:custGeom>
            <a:avLst/>
            <a:gdLst>
              <a:gd name="T0" fmla="*/ 12700 w 12701"/>
              <a:gd name="T1" fmla="*/ 5080 h 5081"/>
              <a:gd name="T2" fmla="*/ 8890 w 12701"/>
              <a:gd name="T3" fmla="*/ 0 h 5081"/>
              <a:gd name="T4" fmla="*/ 5080 w 12701"/>
              <a:gd name="T5" fmla="*/ 2540 h 5081"/>
              <a:gd name="T6" fmla="*/ 0 w 12701"/>
              <a:gd name="T7" fmla="*/ 2540 h 50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701" h="5081">
                <a:moveTo>
                  <a:pt x="12700" y="5080"/>
                </a:moveTo>
                <a:lnTo>
                  <a:pt x="8890" y="0"/>
                </a:lnTo>
                <a:lnTo>
                  <a:pt x="5080" y="2540"/>
                </a:lnTo>
                <a:lnTo>
                  <a:pt x="0" y="2540"/>
                </a:lnTo>
              </a:path>
            </a:pathLst>
          </a:custGeom>
          <a:noFill/>
          <a:ln w="7308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4" name="Freeform 17"/>
          <p:cNvSpPr>
            <a:spLocks/>
          </p:cNvSpPr>
          <p:nvPr/>
        </p:nvSpPr>
        <p:spPr bwMode="auto">
          <a:xfrm>
            <a:off x="755163" y="1720697"/>
            <a:ext cx="6400800" cy="3200400"/>
          </a:xfrm>
          <a:custGeom>
            <a:avLst/>
            <a:gdLst>
              <a:gd name="T0" fmla="*/ 17145 w 17146"/>
              <a:gd name="T1" fmla="*/ 2540 h 5081"/>
              <a:gd name="T2" fmla="*/ 12700 w 17146"/>
              <a:gd name="T3" fmla="*/ 5080 h 5081"/>
              <a:gd name="T4" fmla="*/ 8890 w 17146"/>
              <a:gd name="T5" fmla="*/ 0 h 5081"/>
              <a:gd name="T6" fmla="*/ 5080 w 17146"/>
              <a:gd name="T7" fmla="*/ 2540 h 5081"/>
              <a:gd name="T8" fmla="*/ 0 w 17146"/>
              <a:gd name="T9" fmla="*/ 2539 h 50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146" h="5081">
                <a:moveTo>
                  <a:pt x="17145" y="2540"/>
                </a:moveTo>
                <a:lnTo>
                  <a:pt x="12700" y="5080"/>
                </a:lnTo>
                <a:lnTo>
                  <a:pt x="8890" y="0"/>
                </a:lnTo>
                <a:lnTo>
                  <a:pt x="5080" y="2540"/>
                </a:lnTo>
                <a:lnTo>
                  <a:pt x="0" y="2539"/>
                </a:lnTo>
              </a:path>
            </a:pathLst>
          </a:custGeom>
          <a:noFill/>
          <a:ln w="18360">
            <a:solidFill>
              <a:srgbClr val="008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5" name="Rounded Rectangle 74"/>
          <p:cNvSpPr/>
          <p:nvPr/>
        </p:nvSpPr>
        <p:spPr>
          <a:xfrm>
            <a:off x="6021356" y="537745"/>
            <a:ext cx="2922180" cy="9144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Tor is scalable, supports more than 400,000 clients with 1,000 clients per server</a:t>
            </a:r>
            <a:endParaRPr lang="en-US" dirty="0"/>
          </a:p>
        </p:txBody>
      </p:sp>
      <p:sp>
        <p:nvSpPr>
          <p:cNvPr id="76" name="Text Box 20"/>
          <p:cNvSpPr txBox="1">
            <a:spLocks noChangeArrowheads="1"/>
          </p:cNvSpPr>
          <p:nvPr/>
        </p:nvSpPr>
        <p:spPr bwMode="auto">
          <a:xfrm>
            <a:off x="2133600" y="5176684"/>
            <a:ext cx="4114800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6168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ctr"/>
            <a:r>
              <a:rPr lang="en-US" sz="2400" dirty="0" err="1"/>
              <a:t>Anonymizing</a:t>
            </a:r>
            <a:r>
              <a:rPr lang="en-US" sz="2400"/>
              <a:t> Relays</a:t>
            </a:r>
          </a:p>
        </p:txBody>
      </p:sp>
      <p:sp>
        <p:nvSpPr>
          <p:cNvPr id="78" name="Text Box 21"/>
          <p:cNvSpPr txBox="1">
            <a:spLocks noChangeArrowheads="1"/>
          </p:cNvSpPr>
          <p:nvPr/>
        </p:nvSpPr>
        <p:spPr bwMode="auto">
          <a:xfrm>
            <a:off x="6477000" y="3770160"/>
            <a:ext cx="1828800" cy="769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6168" rIns="90000" bIns="45000"/>
          <a:lstStyle>
            <a:lvl1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ctr"/>
            <a:r>
              <a:rPr lang="en-US" sz="2400" dirty="0"/>
              <a:t>Public</a:t>
            </a:r>
          </a:p>
          <a:p>
            <a:pPr algn="ctr"/>
            <a:r>
              <a:rPr lang="en-US" sz="2400" dirty="0"/>
              <a:t>Server</a:t>
            </a:r>
          </a:p>
        </p:txBody>
      </p:sp>
      <p:pic>
        <p:nvPicPr>
          <p:cNvPr id="79" name="Picture 78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1241284" y="2353022"/>
            <a:ext cx="807840" cy="807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Picture 79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 flipH="1">
            <a:off x="6202022" y="4221470"/>
            <a:ext cx="807840" cy="80784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3" name="Group 82"/>
          <p:cNvGrpSpPr/>
          <p:nvPr/>
        </p:nvGrpSpPr>
        <p:grpSpPr>
          <a:xfrm>
            <a:off x="7101205" y="4705602"/>
            <a:ext cx="1144441" cy="803520"/>
            <a:chOff x="8000999" y="5257800"/>
            <a:chExt cx="1144441" cy="803520"/>
          </a:xfrm>
        </p:grpSpPr>
        <p:grpSp>
          <p:nvGrpSpPr>
            <p:cNvPr id="84" name="Group 83"/>
            <p:cNvGrpSpPr/>
            <p:nvPr/>
          </p:nvGrpSpPr>
          <p:grpSpPr>
            <a:xfrm>
              <a:off x="8000999" y="5257800"/>
              <a:ext cx="1144441" cy="457200"/>
              <a:chOff x="8000999" y="5257800"/>
              <a:chExt cx="1144441" cy="457200"/>
            </a:xfrm>
          </p:grpSpPr>
          <p:sp>
            <p:nvSpPr>
              <p:cNvPr id="87" name="Straight Connector 86"/>
              <p:cNvSpPr/>
              <p:nvPr/>
            </p:nvSpPr>
            <p:spPr>
              <a:xfrm>
                <a:off x="8000999" y="5257800"/>
                <a:ext cx="0" cy="45720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SimSun" pitchFamily="2"/>
                  <a:cs typeface="Lucida Sans" pitchFamily="2"/>
                </a:endParaRPr>
              </a:p>
            </p:txBody>
          </p:sp>
          <p:sp>
            <p:nvSpPr>
              <p:cNvPr id="88" name="Straight Connector 87"/>
              <p:cNvSpPr/>
              <p:nvPr/>
            </p:nvSpPr>
            <p:spPr>
              <a:xfrm flipH="1">
                <a:off x="8000999" y="5715000"/>
                <a:ext cx="1144441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SimSun" pitchFamily="2"/>
                  <a:cs typeface="Lucida Sans" pitchFamily="2"/>
                </a:endParaRPr>
              </a:p>
            </p:txBody>
          </p:sp>
          <p:sp>
            <p:nvSpPr>
              <p:cNvPr id="89" name="Rectangle 88"/>
              <p:cNvSpPr/>
              <p:nvPr/>
            </p:nvSpPr>
            <p:spPr>
              <a:xfrm>
                <a:off x="8128080" y="5410440"/>
                <a:ext cx="127080" cy="304560"/>
              </a:xfrm>
              <a:prstGeom prst="rect">
                <a:avLst/>
              </a:prstGeom>
              <a:solidFill>
                <a:srgbClr val="FFFF99"/>
              </a:solidFill>
              <a:ln w="0">
                <a:solidFill>
                  <a:srgbClr val="000000"/>
                </a:solidFill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SimSun" pitchFamily="2"/>
                  <a:cs typeface="Lucida Sans" pitchFamily="2"/>
                </a:endParaRPr>
              </a:p>
            </p:txBody>
          </p:sp>
          <p:sp>
            <p:nvSpPr>
              <p:cNvPr id="90" name="Rectangle 89"/>
              <p:cNvSpPr/>
              <p:nvPr/>
            </p:nvSpPr>
            <p:spPr>
              <a:xfrm>
                <a:off x="8382240" y="5410440"/>
                <a:ext cx="381960" cy="304560"/>
              </a:xfrm>
              <a:prstGeom prst="rect">
                <a:avLst/>
              </a:prstGeom>
              <a:solidFill>
                <a:srgbClr val="FFFF99"/>
              </a:solidFill>
              <a:ln w="0">
                <a:solidFill>
                  <a:srgbClr val="000000"/>
                </a:solidFill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SimSun" pitchFamily="2"/>
                  <a:cs typeface="Lucida Sans" pitchFamily="2"/>
                </a:endParaRPr>
              </a:p>
            </p:txBody>
          </p:sp>
          <p:sp>
            <p:nvSpPr>
              <p:cNvPr id="91" name="Rectangle 90"/>
              <p:cNvSpPr/>
              <p:nvPr/>
            </p:nvSpPr>
            <p:spPr>
              <a:xfrm>
                <a:off x="8891280" y="5410440"/>
                <a:ext cx="127080" cy="304560"/>
              </a:xfrm>
              <a:prstGeom prst="rect">
                <a:avLst/>
              </a:prstGeom>
              <a:solidFill>
                <a:srgbClr val="FFFF99"/>
              </a:solidFill>
              <a:ln w="0">
                <a:solidFill>
                  <a:srgbClr val="000000"/>
                </a:solidFill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SimSun" pitchFamily="2"/>
                  <a:cs typeface="Lucida Sans" pitchFamily="2"/>
                </a:endParaRPr>
              </a:p>
            </p:txBody>
          </p:sp>
        </p:grpSp>
        <p:sp>
          <p:nvSpPr>
            <p:cNvPr id="85" name="TextBox 84"/>
            <p:cNvSpPr txBox="1"/>
            <p:nvPr/>
          </p:nvSpPr>
          <p:spPr>
            <a:xfrm>
              <a:off x="8000999" y="5715000"/>
              <a:ext cx="685799" cy="346320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0000" tIns="45000" rIns="90000" bIns="45000" compatLnSpc="0">
              <a:sp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en-US" sz="1800" b="0" i="0" u="none" strike="noStrike" kern="1200">
                  <a:ln>
                    <a:noFill/>
                  </a:ln>
                  <a:latin typeface="Arial" pitchFamily="18"/>
                  <a:ea typeface="SimSun" pitchFamily="2"/>
                  <a:cs typeface="Lucida Sans" pitchFamily="2"/>
                </a:rPr>
                <a:t>time</a:t>
              </a:r>
            </a:p>
          </p:txBody>
        </p:sp>
        <p:sp>
          <p:nvSpPr>
            <p:cNvPr id="86" name="Straight Connector 85"/>
            <p:cNvSpPr/>
            <p:nvPr/>
          </p:nvSpPr>
          <p:spPr>
            <a:xfrm>
              <a:off x="8686800" y="5943600"/>
              <a:ext cx="457200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tailEnd type="arrow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endParaRP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906123" y="1629682"/>
            <a:ext cx="1144441" cy="803520"/>
            <a:chOff x="8000999" y="5257800"/>
            <a:chExt cx="1144441" cy="803520"/>
          </a:xfrm>
        </p:grpSpPr>
        <p:grpSp>
          <p:nvGrpSpPr>
            <p:cNvPr id="101" name="Group 100"/>
            <p:cNvGrpSpPr/>
            <p:nvPr/>
          </p:nvGrpSpPr>
          <p:grpSpPr>
            <a:xfrm>
              <a:off x="8000999" y="5257800"/>
              <a:ext cx="1144441" cy="457200"/>
              <a:chOff x="8000999" y="5257800"/>
              <a:chExt cx="1144441" cy="457200"/>
            </a:xfrm>
          </p:grpSpPr>
          <p:sp>
            <p:nvSpPr>
              <p:cNvPr id="104" name="Straight Connector 103"/>
              <p:cNvSpPr/>
              <p:nvPr/>
            </p:nvSpPr>
            <p:spPr>
              <a:xfrm>
                <a:off x="8000999" y="5257800"/>
                <a:ext cx="0" cy="45720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SimSun" pitchFamily="2"/>
                  <a:cs typeface="Lucida Sans" pitchFamily="2"/>
                </a:endParaRPr>
              </a:p>
            </p:txBody>
          </p:sp>
          <p:sp>
            <p:nvSpPr>
              <p:cNvPr id="105" name="Straight Connector 104"/>
              <p:cNvSpPr/>
              <p:nvPr/>
            </p:nvSpPr>
            <p:spPr>
              <a:xfrm flipH="1">
                <a:off x="8000999" y="5715000"/>
                <a:ext cx="1144441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SimSun" pitchFamily="2"/>
                  <a:cs typeface="Lucida Sans" pitchFamily="2"/>
                </a:endParaRPr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8128080" y="5410440"/>
                <a:ext cx="127080" cy="304560"/>
              </a:xfrm>
              <a:prstGeom prst="rect">
                <a:avLst/>
              </a:prstGeom>
              <a:solidFill>
                <a:srgbClr val="FFFF99"/>
              </a:solidFill>
              <a:ln w="0">
                <a:solidFill>
                  <a:srgbClr val="000000"/>
                </a:solidFill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SimSun" pitchFamily="2"/>
                  <a:cs typeface="Lucida Sans" pitchFamily="2"/>
                </a:endParaRPr>
              </a:p>
            </p:txBody>
          </p:sp>
          <p:sp>
            <p:nvSpPr>
              <p:cNvPr id="107" name="Rectangle 106"/>
              <p:cNvSpPr/>
              <p:nvPr/>
            </p:nvSpPr>
            <p:spPr>
              <a:xfrm>
                <a:off x="8382240" y="5410440"/>
                <a:ext cx="381960" cy="304560"/>
              </a:xfrm>
              <a:prstGeom prst="rect">
                <a:avLst/>
              </a:prstGeom>
              <a:solidFill>
                <a:srgbClr val="FFFF99"/>
              </a:solidFill>
              <a:ln w="0">
                <a:solidFill>
                  <a:srgbClr val="000000"/>
                </a:solidFill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SimSun" pitchFamily="2"/>
                  <a:cs typeface="Lucida Sans" pitchFamily="2"/>
                </a:endParaRPr>
              </a:p>
            </p:txBody>
          </p:sp>
          <p:sp>
            <p:nvSpPr>
              <p:cNvPr id="108" name="Rectangle 107"/>
              <p:cNvSpPr/>
              <p:nvPr/>
            </p:nvSpPr>
            <p:spPr>
              <a:xfrm>
                <a:off x="8891280" y="5410440"/>
                <a:ext cx="127080" cy="304560"/>
              </a:xfrm>
              <a:prstGeom prst="rect">
                <a:avLst/>
              </a:prstGeom>
              <a:solidFill>
                <a:srgbClr val="FFFF99"/>
              </a:solidFill>
              <a:ln w="0">
                <a:solidFill>
                  <a:srgbClr val="000000"/>
                </a:solidFill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SimSun" pitchFamily="2"/>
                  <a:cs typeface="Lucida Sans" pitchFamily="2"/>
                </a:endParaRPr>
              </a:p>
            </p:txBody>
          </p:sp>
        </p:grpSp>
        <p:sp>
          <p:nvSpPr>
            <p:cNvPr id="102" name="TextBox 101"/>
            <p:cNvSpPr txBox="1"/>
            <p:nvPr/>
          </p:nvSpPr>
          <p:spPr>
            <a:xfrm>
              <a:off x="8000999" y="5715000"/>
              <a:ext cx="685799" cy="346320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0000" tIns="45000" rIns="90000" bIns="45000" compatLnSpc="0">
              <a:sp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en-US" sz="1800" b="0" i="0" u="none" strike="noStrike" kern="1200">
                  <a:ln>
                    <a:noFill/>
                  </a:ln>
                  <a:latin typeface="Arial" pitchFamily="18"/>
                  <a:ea typeface="SimSun" pitchFamily="2"/>
                  <a:cs typeface="Lucida Sans" pitchFamily="2"/>
                </a:rPr>
                <a:t>time</a:t>
              </a:r>
            </a:p>
          </p:txBody>
        </p:sp>
        <p:sp>
          <p:nvSpPr>
            <p:cNvPr id="103" name="Straight Connector 102"/>
            <p:cNvSpPr/>
            <p:nvPr/>
          </p:nvSpPr>
          <p:spPr>
            <a:xfrm>
              <a:off x="8686800" y="5943600"/>
              <a:ext cx="457200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tailEnd type="arrow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endParaRPr>
            </a:p>
          </p:txBody>
        </p:sp>
      </p:grpSp>
      <p:sp>
        <p:nvSpPr>
          <p:cNvPr id="109" name="Rounded Rectangular Callout 108"/>
          <p:cNvSpPr/>
          <p:nvPr/>
        </p:nvSpPr>
        <p:spPr>
          <a:xfrm>
            <a:off x="4610556" y="3549497"/>
            <a:ext cx="1771880" cy="457200"/>
          </a:xfrm>
          <a:prstGeom prst="wedgeRoundRectCallout">
            <a:avLst>
              <a:gd name="adj1" fmla="val 52296"/>
              <a:gd name="adj2" fmla="val 15828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smtClean="0"/>
              <a:t>Aha! Got you!</a:t>
            </a:r>
            <a:endParaRPr lang="en-US" dirty="0"/>
          </a:p>
        </p:txBody>
      </p:sp>
      <p:sp>
        <p:nvSpPr>
          <p:cNvPr id="62" name="Rounded Rectangle 61"/>
          <p:cNvSpPr/>
          <p:nvPr/>
        </p:nvSpPr>
        <p:spPr>
          <a:xfrm>
            <a:off x="4506171" y="1643327"/>
            <a:ext cx="1980650" cy="643033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Not timing analysis resistant!</a:t>
            </a:r>
            <a:endParaRPr lang="en-US" dirty="0"/>
          </a:p>
        </p:txBody>
      </p:sp>
      <p:cxnSp>
        <p:nvCxnSpPr>
          <p:cNvPr id="41" name="Straight Arrow Connector 40"/>
          <p:cNvCxnSpPr>
            <a:stCxn id="81" idx="0"/>
            <a:endCxn id="39" idx="36"/>
          </p:cNvCxnSpPr>
          <p:nvPr/>
        </p:nvCxnSpPr>
        <p:spPr>
          <a:xfrm flipV="1">
            <a:off x="1008296" y="5476775"/>
            <a:ext cx="936007" cy="445632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Rounded Rectangle 80"/>
          <p:cNvSpPr/>
          <p:nvPr/>
        </p:nvSpPr>
        <p:spPr>
          <a:xfrm>
            <a:off x="290159" y="5922407"/>
            <a:ext cx="1436273" cy="321517"/>
          </a:xfrm>
          <a:prstGeom prst="round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State-run ISP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585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39" grpId="0" animBg="1"/>
      <p:bldP spid="36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5" grpId="1" animBg="1"/>
      <p:bldP spid="76" grpId="0"/>
      <p:bldP spid="78" grpId="0"/>
      <p:bldP spid="109" grpId="0" animBg="1"/>
      <p:bldP spid="62" grpId="0" animBg="1"/>
      <p:bldP spid="8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DC-net</a:t>
            </a:r>
            <a:endParaRPr lang="en-US" dirty="0"/>
          </a:p>
        </p:txBody>
      </p:sp>
      <p:cxnSp>
        <p:nvCxnSpPr>
          <p:cNvPr id="92" name="Straight Connector 91"/>
          <p:cNvCxnSpPr>
            <a:stCxn id="8" idx="1"/>
            <a:endCxn id="20" idx="0"/>
          </p:cNvCxnSpPr>
          <p:nvPr/>
        </p:nvCxnSpPr>
        <p:spPr>
          <a:xfrm flipH="1">
            <a:off x="4086949" y="2818311"/>
            <a:ext cx="2542110" cy="2442672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>
            <a:stCxn id="8" idx="1"/>
            <a:endCxn id="5" idx="3"/>
          </p:cNvCxnSpPr>
          <p:nvPr/>
        </p:nvCxnSpPr>
        <p:spPr>
          <a:xfrm flipH="1">
            <a:off x="1544839" y="2818311"/>
            <a:ext cx="5084220" cy="1032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>
            <a:stCxn id="20" idx="0"/>
            <a:endCxn id="5" idx="3"/>
          </p:cNvCxnSpPr>
          <p:nvPr/>
        </p:nvCxnSpPr>
        <p:spPr>
          <a:xfrm flipH="1" flipV="1">
            <a:off x="1544839" y="2819343"/>
            <a:ext cx="2542110" cy="244164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9059" y="2231729"/>
            <a:ext cx="693737" cy="1436132"/>
            <a:chOff x="5486400" y="4191000"/>
            <a:chExt cx="693737" cy="1436132"/>
          </a:xfrm>
        </p:grpSpPr>
        <p:pic>
          <p:nvPicPr>
            <p:cNvPr id="8" name="Picture 1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5562600" y="5257800"/>
              <a:ext cx="5533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Bob</a:t>
              </a:r>
              <a:endParaRPr lang="en-US" baseline="-25000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755852" y="2245461"/>
            <a:ext cx="788987" cy="1422400"/>
            <a:chOff x="457200" y="4724400"/>
            <a:chExt cx="788987" cy="1422400"/>
          </a:xfrm>
        </p:grpSpPr>
        <p:pic>
          <p:nvPicPr>
            <p:cNvPr id="5" name="Picture 1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546893" y="5777468"/>
              <a:ext cx="636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Alice</a:t>
              </a:r>
              <a:endParaRPr lang="en-US" baseline="-25000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3703099" y="5260983"/>
            <a:ext cx="767700" cy="1436132"/>
            <a:chOff x="2209800" y="1240510"/>
            <a:chExt cx="767700" cy="1436132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9800" y="1240510"/>
              <a:ext cx="767700" cy="1130542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2271743" y="2307310"/>
              <a:ext cx="6698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Carol</a:t>
              </a:r>
              <a:endParaRPr lang="en-US" baseline="-25000" dirty="0"/>
            </a:p>
          </p:txBody>
        </p:sp>
      </p:grpSp>
      <p:pic>
        <p:nvPicPr>
          <p:cNvPr id="47" name="Picture 4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8245" y="3771319"/>
            <a:ext cx="539517" cy="537688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6240" y="2522578"/>
            <a:ext cx="539517" cy="537688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135" y="3770803"/>
            <a:ext cx="539517" cy="53768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936105" y="2606756"/>
            <a:ext cx="301686" cy="369332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5207161" y="3854981"/>
            <a:ext cx="301686" cy="369332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2665051" y="3855497"/>
            <a:ext cx="301686" cy="369332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5508847" y="2976088"/>
            <a:ext cx="301686" cy="369332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2263782" y="2976088"/>
            <a:ext cx="301686" cy="369332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54" name="TextBox 53"/>
          <p:cNvSpPr txBox="1"/>
          <p:nvPr/>
        </p:nvSpPr>
        <p:spPr>
          <a:xfrm>
            <a:off x="3934656" y="4648200"/>
            <a:ext cx="301686" cy="369332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8" name="Arc 17"/>
          <p:cNvSpPr/>
          <p:nvPr/>
        </p:nvSpPr>
        <p:spPr>
          <a:xfrm>
            <a:off x="609600" y="1708666"/>
            <a:ext cx="1805025" cy="2515647"/>
          </a:xfrm>
          <a:prstGeom prst="arc">
            <a:avLst/>
          </a:prstGeom>
          <a:ln w="19050">
            <a:solidFill>
              <a:schemeClr val="tx1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55"/>
          <p:cNvSpPr txBox="1"/>
          <p:nvPr/>
        </p:nvSpPr>
        <p:spPr>
          <a:xfrm>
            <a:off x="1243153" y="1524000"/>
            <a:ext cx="301686" cy="3693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58" name="TextBox 57"/>
          <p:cNvSpPr txBox="1"/>
          <p:nvPr/>
        </p:nvSpPr>
        <p:spPr>
          <a:xfrm>
            <a:off x="2263782" y="2976088"/>
            <a:ext cx="301686" cy="369332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cxnSp>
        <p:nvCxnSpPr>
          <p:cNvPr id="23" name="Straight Arrow Connector 22"/>
          <p:cNvCxnSpPr>
            <a:stCxn id="5" idx="3"/>
            <a:endCxn id="58" idx="1"/>
          </p:cNvCxnSpPr>
          <p:nvPr/>
        </p:nvCxnSpPr>
        <p:spPr>
          <a:xfrm>
            <a:off x="1544839" y="2819343"/>
            <a:ext cx="718943" cy="34141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8" idx="1"/>
            <a:endCxn id="52" idx="3"/>
          </p:cNvCxnSpPr>
          <p:nvPr/>
        </p:nvCxnSpPr>
        <p:spPr>
          <a:xfrm flipH="1">
            <a:off x="5810533" y="2818311"/>
            <a:ext cx="818526" cy="34244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20" idx="0"/>
            <a:endCxn id="54" idx="2"/>
          </p:cNvCxnSpPr>
          <p:nvPr/>
        </p:nvCxnSpPr>
        <p:spPr>
          <a:xfrm flipH="1" flipV="1">
            <a:off x="4085499" y="5017532"/>
            <a:ext cx="1450" cy="24345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3934656" y="3513999"/>
            <a:ext cx="301686" cy="3693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cxnSp>
        <p:nvCxnSpPr>
          <p:cNvPr id="32" name="Straight Arrow Connector 31"/>
          <p:cNvCxnSpPr>
            <a:stCxn id="52" idx="1"/>
            <a:endCxn id="65" idx="3"/>
          </p:cNvCxnSpPr>
          <p:nvPr/>
        </p:nvCxnSpPr>
        <p:spPr>
          <a:xfrm flipH="1">
            <a:off x="4236342" y="3160754"/>
            <a:ext cx="1272505" cy="53791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53" idx="3"/>
            <a:endCxn id="65" idx="1"/>
          </p:cNvCxnSpPr>
          <p:nvPr/>
        </p:nvCxnSpPr>
        <p:spPr>
          <a:xfrm>
            <a:off x="2565468" y="3160754"/>
            <a:ext cx="1369188" cy="53791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54" idx="0"/>
            <a:endCxn id="65" idx="2"/>
          </p:cNvCxnSpPr>
          <p:nvPr/>
        </p:nvCxnSpPr>
        <p:spPr>
          <a:xfrm flipV="1">
            <a:off x="4085499" y="3883331"/>
            <a:ext cx="0" cy="76486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Arc 34"/>
          <p:cNvSpPr/>
          <p:nvPr/>
        </p:nvSpPr>
        <p:spPr>
          <a:xfrm>
            <a:off x="-914400" y="1708666"/>
            <a:ext cx="5020397" cy="3430591"/>
          </a:xfrm>
          <a:prstGeom prst="arc">
            <a:avLst>
              <a:gd name="adj1" fmla="val 16200000"/>
              <a:gd name="adj2" fmla="val 71188"/>
            </a:avLst>
          </a:prstGeom>
          <a:ln w="19050">
            <a:solidFill>
              <a:schemeClr val="tx1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ounded Rectangle 76"/>
          <p:cNvSpPr/>
          <p:nvPr/>
        </p:nvSpPr>
        <p:spPr>
          <a:xfrm>
            <a:off x="2729666" y="1143000"/>
            <a:ext cx="2711665" cy="9144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Traffic analysis resistant since all member transmit equal length messages</a:t>
            </a:r>
            <a:endParaRPr 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135054" y="844034"/>
            <a:ext cx="1241596" cy="5979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Cleartext</a:t>
            </a:r>
            <a:r>
              <a:rPr lang="en-US" dirty="0" smtClean="0"/>
              <a:t> message</a:t>
            </a:r>
            <a:endParaRPr lang="en-US" dirty="0"/>
          </a:p>
        </p:txBody>
      </p:sp>
      <p:cxnSp>
        <p:nvCxnSpPr>
          <p:cNvPr id="11" name="Straight Arrow Connector 10"/>
          <p:cNvCxnSpPr>
            <a:stCxn id="3" idx="2"/>
            <a:endCxn id="56" idx="1"/>
          </p:cNvCxnSpPr>
          <p:nvPr/>
        </p:nvCxnSpPr>
        <p:spPr>
          <a:xfrm>
            <a:off x="755852" y="1441966"/>
            <a:ext cx="487301" cy="2667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8268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18" grpId="0" animBg="1"/>
      <p:bldP spid="56" grpId="0" animBg="1"/>
      <p:bldP spid="58" grpId="0" animBg="1"/>
      <p:bldP spid="65" grpId="0" animBg="1"/>
      <p:bldP spid="35" grpId="0" animBg="1"/>
      <p:bldP spid="77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Practical Considerations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9975482"/>
              </p:ext>
            </p:extLst>
          </p:nvPr>
        </p:nvGraphicFramePr>
        <p:xfrm>
          <a:off x="457200" y="1219200"/>
          <a:ext cx="7848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2150"/>
                <a:gridCol w="1962150"/>
                <a:gridCol w="1962150"/>
                <a:gridCol w="196215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Mix-nets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DC-nets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 anonymity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√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√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Scalability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√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√</a:t>
                      </a:r>
                      <a:r>
                        <a:rPr lang="en-US" baseline="30000" dirty="0" smtClean="0"/>
                        <a:t>1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Churn</a:t>
                      </a:r>
                      <a:r>
                        <a:rPr lang="en-US" baseline="0" dirty="0" smtClean="0"/>
                        <a:t> tolerant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√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√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Accountability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√</a:t>
                      </a:r>
                      <a:r>
                        <a:rPr lang="en-US" baseline="30000" dirty="0" smtClean="0"/>
                        <a:t>2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Content Placeholder 2"/>
          <p:cNvSpPr txBox="1">
            <a:spLocks/>
          </p:cNvSpPr>
          <p:nvPr/>
        </p:nvSpPr>
        <p:spPr>
          <a:xfrm>
            <a:off x="533400" y="3124200"/>
            <a:ext cx="7620000" cy="24384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Mix-nets / Shuffles – </a:t>
            </a:r>
            <a:r>
              <a:rPr lang="en-US" dirty="0" err="1" smtClean="0"/>
              <a:t>Chaum</a:t>
            </a:r>
            <a:r>
              <a:rPr lang="en-US" dirty="0" smtClean="0"/>
              <a:t>, Neff, </a:t>
            </a:r>
            <a:r>
              <a:rPr lang="en-US" dirty="0" err="1" smtClean="0"/>
              <a:t>Wikstrom</a:t>
            </a:r>
            <a:endParaRPr lang="en-US" dirty="0" smtClean="0"/>
          </a:p>
          <a:p>
            <a:r>
              <a:rPr lang="en-US" dirty="0" smtClean="0"/>
              <a:t>Onion Routing – Tor and I2P</a:t>
            </a:r>
          </a:p>
          <a:p>
            <a:r>
              <a:rPr lang="en-US" dirty="0" smtClean="0"/>
              <a:t>DC-nets – </a:t>
            </a:r>
            <a:r>
              <a:rPr lang="en-US" baseline="30000" dirty="0" smtClean="0"/>
              <a:t>1</a:t>
            </a:r>
            <a:r>
              <a:rPr lang="en-US" dirty="0" smtClean="0"/>
              <a:t>Herbivore and </a:t>
            </a:r>
            <a:r>
              <a:rPr lang="en-US" baseline="30000" dirty="0" smtClean="0"/>
              <a:t>2</a:t>
            </a:r>
            <a:r>
              <a:rPr lang="en-US" dirty="0" smtClean="0"/>
              <a:t>Dissent v1</a:t>
            </a:r>
          </a:p>
          <a:p>
            <a:pPr lvl="1"/>
            <a:r>
              <a:rPr lang="en-US" dirty="0" smtClean="0"/>
              <a:t>Herbivore supported many concurrent users but distributed amongst many parallel DC-nets thus lacks the “Strength in Numbers” or large anonymity set sizes</a:t>
            </a:r>
          </a:p>
        </p:txBody>
      </p:sp>
      <p:sp>
        <p:nvSpPr>
          <p:cNvPr id="3" name="Rectangle 2"/>
          <p:cNvSpPr/>
          <p:nvPr/>
        </p:nvSpPr>
        <p:spPr>
          <a:xfrm>
            <a:off x="7086600" y="1981200"/>
            <a:ext cx="457200" cy="3048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648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Organization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Motivation</a:t>
            </a:r>
          </a:p>
          <a:p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Existing Approaches</a:t>
            </a:r>
          </a:p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Dissent – Strong, Scalable Anonymity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Computational efficiency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Communication efficiency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Churn tolerant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Anonymity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Accountability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Evaluation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86213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Insight</a:t>
            </a:r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2695131" y="1110591"/>
            <a:ext cx="1480686" cy="1130542"/>
            <a:chOff x="2209800" y="1240510"/>
            <a:chExt cx="1480686" cy="1130542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9800" y="1240510"/>
              <a:ext cx="767700" cy="1130542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2874172" y="1591158"/>
              <a:ext cx="8163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Crystal</a:t>
              </a:r>
              <a:endParaRPr lang="en-US" baseline="-25000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6233578" y="2202791"/>
            <a:ext cx="788987" cy="1422400"/>
            <a:chOff x="457200" y="4724400"/>
            <a:chExt cx="788987" cy="1422400"/>
          </a:xfrm>
        </p:grpSpPr>
        <p:pic>
          <p:nvPicPr>
            <p:cNvPr id="14" name="Picture 1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5" name="TextBox 14"/>
            <p:cNvSpPr txBox="1"/>
            <p:nvPr/>
          </p:nvSpPr>
          <p:spPr>
            <a:xfrm>
              <a:off x="546893" y="5777468"/>
              <a:ext cx="6719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Anna</a:t>
              </a:r>
              <a:endParaRPr lang="en-US" baseline="-25000" dirty="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1247331" y="2253591"/>
            <a:ext cx="693737" cy="1436132"/>
            <a:chOff x="5486400" y="4191000"/>
            <a:chExt cx="693737" cy="1436132"/>
          </a:xfrm>
        </p:grpSpPr>
        <p:pic>
          <p:nvPicPr>
            <p:cNvPr id="17" name="Picture 1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5562600" y="5257800"/>
              <a:ext cx="5469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Ben</a:t>
              </a:r>
              <a:endParaRPr lang="en-US" baseline="-25000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3033178" y="5250791"/>
            <a:ext cx="788987" cy="1422400"/>
            <a:chOff x="457200" y="4724400"/>
            <a:chExt cx="788987" cy="1422400"/>
          </a:xfrm>
        </p:grpSpPr>
        <p:pic>
          <p:nvPicPr>
            <p:cNvPr id="23" name="Picture 1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4" name="TextBox 23"/>
            <p:cNvSpPr txBox="1"/>
            <p:nvPr/>
          </p:nvSpPr>
          <p:spPr>
            <a:xfrm>
              <a:off x="546893" y="5777468"/>
              <a:ext cx="6019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Amy</a:t>
              </a:r>
              <a:endParaRPr lang="en-US" baseline="-25000" dirty="0"/>
            </a:p>
          </p:txBody>
        </p:sp>
      </p:grpSp>
      <p:cxnSp>
        <p:nvCxnSpPr>
          <p:cNvPr id="46" name="Straight Connector 45"/>
          <p:cNvCxnSpPr>
            <a:stCxn id="11" idx="2"/>
            <a:endCxn id="26" idx="2"/>
          </p:cNvCxnSpPr>
          <p:nvPr/>
        </p:nvCxnSpPr>
        <p:spPr>
          <a:xfrm>
            <a:off x="3078981" y="2241133"/>
            <a:ext cx="1794669" cy="77075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stCxn id="11" idx="2"/>
            <a:endCxn id="14" idx="1"/>
          </p:cNvCxnSpPr>
          <p:nvPr/>
        </p:nvCxnSpPr>
        <p:spPr>
          <a:xfrm>
            <a:off x="3078981" y="2241133"/>
            <a:ext cx="3154597" cy="53554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11" idx="2"/>
            <a:endCxn id="8" idx="1"/>
          </p:cNvCxnSpPr>
          <p:nvPr/>
        </p:nvCxnSpPr>
        <p:spPr>
          <a:xfrm>
            <a:off x="3078981" y="2241133"/>
            <a:ext cx="2968950" cy="219924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>
            <a:stCxn id="11" idx="2"/>
            <a:endCxn id="20" idx="0"/>
          </p:cNvCxnSpPr>
          <p:nvPr/>
        </p:nvCxnSpPr>
        <p:spPr>
          <a:xfrm>
            <a:off x="3078981" y="2241133"/>
            <a:ext cx="2009047" cy="2995926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>
            <a:stCxn id="11" idx="2"/>
            <a:endCxn id="23" idx="0"/>
          </p:cNvCxnSpPr>
          <p:nvPr/>
        </p:nvCxnSpPr>
        <p:spPr>
          <a:xfrm>
            <a:off x="3078981" y="2241133"/>
            <a:ext cx="348691" cy="3009658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>
            <a:stCxn id="11" idx="2"/>
            <a:endCxn id="5" idx="3"/>
          </p:cNvCxnSpPr>
          <p:nvPr/>
        </p:nvCxnSpPr>
        <p:spPr>
          <a:xfrm flipH="1">
            <a:off x="2374365" y="2241133"/>
            <a:ext cx="704616" cy="256754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>
            <a:stCxn id="26" idx="2"/>
            <a:endCxn id="14" idx="1"/>
          </p:cNvCxnSpPr>
          <p:nvPr/>
        </p:nvCxnSpPr>
        <p:spPr>
          <a:xfrm>
            <a:off x="4873650" y="2318208"/>
            <a:ext cx="1359928" cy="458465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>
            <a:stCxn id="26" idx="2"/>
            <a:endCxn id="8" idx="1"/>
          </p:cNvCxnSpPr>
          <p:nvPr/>
        </p:nvCxnSpPr>
        <p:spPr>
          <a:xfrm>
            <a:off x="4873650" y="2318208"/>
            <a:ext cx="1174281" cy="2122165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>
            <a:stCxn id="26" idx="2"/>
            <a:endCxn id="20" idx="0"/>
          </p:cNvCxnSpPr>
          <p:nvPr/>
        </p:nvCxnSpPr>
        <p:spPr>
          <a:xfrm>
            <a:off x="4873650" y="2318208"/>
            <a:ext cx="214378" cy="2918851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>
            <a:stCxn id="26" idx="2"/>
            <a:endCxn id="23" idx="0"/>
          </p:cNvCxnSpPr>
          <p:nvPr/>
        </p:nvCxnSpPr>
        <p:spPr>
          <a:xfrm flipH="1">
            <a:off x="3427672" y="2318208"/>
            <a:ext cx="1445978" cy="2932583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>
            <a:stCxn id="26" idx="2"/>
            <a:endCxn id="5" idx="3"/>
          </p:cNvCxnSpPr>
          <p:nvPr/>
        </p:nvCxnSpPr>
        <p:spPr>
          <a:xfrm flipH="1">
            <a:off x="2374365" y="2318208"/>
            <a:ext cx="2499285" cy="2490465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>
            <a:stCxn id="14" idx="1"/>
            <a:endCxn id="8" idx="1"/>
          </p:cNvCxnSpPr>
          <p:nvPr/>
        </p:nvCxnSpPr>
        <p:spPr>
          <a:xfrm flipH="1">
            <a:off x="6047931" y="2776673"/>
            <a:ext cx="185647" cy="166370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>
            <a:stCxn id="14" idx="1"/>
            <a:endCxn id="20" idx="0"/>
          </p:cNvCxnSpPr>
          <p:nvPr/>
        </p:nvCxnSpPr>
        <p:spPr>
          <a:xfrm flipH="1">
            <a:off x="5088028" y="2776673"/>
            <a:ext cx="1145550" cy="2460386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>
            <a:stCxn id="14" idx="1"/>
            <a:endCxn id="23" idx="0"/>
          </p:cNvCxnSpPr>
          <p:nvPr/>
        </p:nvCxnSpPr>
        <p:spPr>
          <a:xfrm flipH="1">
            <a:off x="3427672" y="2776673"/>
            <a:ext cx="2805906" cy="2474118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>
            <a:stCxn id="14" idx="1"/>
            <a:endCxn id="5" idx="3"/>
          </p:cNvCxnSpPr>
          <p:nvPr/>
        </p:nvCxnSpPr>
        <p:spPr>
          <a:xfrm flipH="1">
            <a:off x="2374365" y="2776673"/>
            <a:ext cx="3859213" cy="203200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>
            <a:stCxn id="8" idx="1"/>
            <a:endCxn id="20" idx="0"/>
          </p:cNvCxnSpPr>
          <p:nvPr/>
        </p:nvCxnSpPr>
        <p:spPr>
          <a:xfrm flipH="1">
            <a:off x="5088028" y="4440373"/>
            <a:ext cx="959903" cy="796686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>
            <a:stCxn id="8" idx="1"/>
            <a:endCxn id="23" idx="0"/>
          </p:cNvCxnSpPr>
          <p:nvPr/>
        </p:nvCxnSpPr>
        <p:spPr>
          <a:xfrm flipH="1">
            <a:off x="3427672" y="4440373"/>
            <a:ext cx="2620259" cy="810418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>
            <a:stCxn id="8" idx="1"/>
            <a:endCxn id="5" idx="3"/>
          </p:cNvCxnSpPr>
          <p:nvPr/>
        </p:nvCxnSpPr>
        <p:spPr>
          <a:xfrm flipH="1">
            <a:off x="2374365" y="4440373"/>
            <a:ext cx="3673566" cy="36830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>
            <a:stCxn id="20" idx="0"/>
            <a:endCxn id="23" idx="0"/>
          </p:cNvCxnSpPr>
          <p:nvPr/>
        </p:nvCxnSpPr>
        <p:spPr>
          <a:xfrm flipH="1">
            <a:off x="3427672" y="5237059"/>
            <a:ext cx="1660356" cy="13732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>
            <a:stCxn id="20" idx="0"/>
            <a:endCxn id="5" idx="3"/>
          </p:cNvCxnSpPr>
          <p:nvPr/>
        </p:nvCxnSpPr>
        <p:spPr>
          <a:xfrm flipH="1" flipV="1">
            <a:off x="2374365" y="4808673"/>
            <a:ext cx="2713663" cy="428386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>
            <a:stCxn id="23" idx="0"/>
            <a:endCxn id="5" idx="3"/>
          </p:cNvCxnSpPr>
          <p:nvPr/>
        </p:nvCxnSpPr>
        <p:spPr>
          <a:xfrm flipH="1" flipV="1">
            <a:off x="2374365" y="4808673"/>
            <a:ext cx="1053307" cy="442118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047931" y="3853791"/>
            <a:ext cx="693737" cy="1436132"/>
            <a:chOff x="5486400" y="4191000"/>
            <a:chExt cx="693737" cy="1436132"/>
          </a:xfrm>
        </p:grpSpPr>
        <p:pic>
          <p:nvPicPr>
            <p:cNvPr id="8" name="Picture 1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5562600" y="5257800"/>
              <a:ext cx="5533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Bob</a:t>
              </a:r>
              <a:endParaRPr lang="en-US" baseline="-25000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1585378" y="4234791"/>
            <a:ext cx="788987" cy="1422400"/>
            <a:chOff x="457200" y="4724400"/>
            <a:chExt cx="788987" cy="1422400"/>
          </a:xfrm>
        </p:grpSpPr>
        <p:pic>
          <p:nvPicPr>
            <p:cNvPr id="5" name="Picture 1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546893" y="5777468"/>
              <a:ext cx="636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Alice</a:t>
              </a:r>
              <a:endParaRPr lang="en-US" baseline="-25000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4704178" y="5237059"/>
            <a:ext cx="767700" cy="1436132"/>
            <a:chOff x="2209800" y="1240510"/>
            <a:chExt cx="767700" cy="1436132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9800" y="1240510"/>
              <a:ext cx="767700" cy="1130542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2271743" y="2307310"/>
              <a:ext cx="6698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Carol</a:t>
              </a:r>
              <a:endParaRPr lang="en-US" baseline="-25000" dirty="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4526781" y="1145045"/>
            <a:ext cx="1201396" cy="1173163"/>
            <a:chOff x="5486400" y="4191000"/>
            <a:chExt cx="1201396" cy="1173163"/>
          </a:xfrm>
        </p:grpSpPr>
        <p:pic>
          <p:nvPicPr>
            <p:cNvPr id="26" name="Picture 1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7" name="TextBox 26"/>
            <p:cNvSpPr txBox="1"/>
            <p:nvPr/>
          </p:nvSpPr>
          <p:spPr>
            <a:xfrm>
              <a:off x="6036143" y="4676950"/>
              <a:ext cx="6516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Brett</a:t>
              </a:r>
              <a:endParaRPr lang="en-US" baseline="-25000" dirty="0"/>
            </a:p>
          </p:txBody>
        </p:sp>
      </p:grpSp>
      <p:cxnSp>
        <p:nvCxnSpPr>
          <p:cNvPr id="44" name="Straight Connector 43"/>
          <p:cNvCxnSpPr>
            <a:stCxn id="17" idx="3"/>
            <a:endCxn id="11" idx="2"/>
          </p:cNvCxnSpPr>
          <p:nvPr/>
        </p:nvCxnSpPr>
        <p:spPr>
          <a:xfrm flipV="1">
            <a:off x="1941068" y="2241133"/>
            <a:ext cx="1137913" cy="59904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stCxn id="17" idx="3"/>
            <a:endCxn id="26" idx="2"/>
          </p:cNvCxnSpPr>
          <p:nvPr/>
        </p:nvCxnSpPr>
        <p:spPr>
          <a:xfrm flipV="1">
            <a:off x="1941068" y="2318208"/>
            <a:ext cx="2932582" cy="521965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stCxn id="17" idx="3"/>
            <a:endCxn id="14" idx="1"/>
          </p:cNvCxnSpPr>
          <p:nvPr/>
        </p:nvCxnSpPr>
        <p:spPr>
          <a:xfrm flipV="1">
            <a:off x="1941068" y="2776673"/>
            <a:ext cx="4292510" cy="6350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stCxn id="17" idx="3"/>
            <a:endCxn id="8" idx="1"/>
          </p:cNvCxnSpPr>
          <p:nvPr/>
        </p:nvCxnSpPr>
        <p:spPr>
          <a:xfrm>
            <a:off x="1941068" y="2840173"/>
            <a:ext cx="4106863" cy="160020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7" idx="3"/>
            <a:endCxn id="20" idx="0"/>
          </p:cNvCxnSpPr>
          <p:nvPr/>
        </p:nvCxnSpPr>
        <p:spPr>
          <a:xfrm>
            <a:off x="1941068" y="2840173"/>
            <a:ext cx="3146960" cy="2396886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>
            <a:stCxn id="17" idx="3"/>
            <a:endCxn id="23" idx="0"/>
          </p:cNvCxnSpPr>
          <p:nvPr/>
        </p:nvCxnSpPr>
        <p:spPr>
          <a:xfrm>
            <a:off x="1941068" y="2840173"/>
            <a:ext cx="1486604" cy="2410618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17" idx="3"/>
            <a:endCxn id="5" idx="3"/>
          </p:cNvCxnSpPr>
          <p:nvPr/>
        </p:nvCxnSpPr>
        <p:spPr>
          <a:xfrm>
            <a:off x="1941068" y="2840173"/>
            <a:ext cx="433297" cy="196850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7" name="Group 76"/>
          <p:cNvGrpSpPr/>
          <p:nvPr/>
        </p:nvGrpSpPr>
        <p:grpSpPr>
          <a:xfrm>
            <a:off x="4006337" y="3936974"/>
            <a:ext cx="1036669" cy="974725"/>
            <a:chOff x="2941606" y="3017838"/>
            <a:chExt cx="1036669" cy="974725"/>
          </a:xfrm>
        </p:grpSpPr>
        <p:pic>
          <p:nvPicPr>
            <p:cNvPr id="79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1" name="TextBox 80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4341331" y="2679400"/>
            <a:ext cx="1036669" cy="974725"/>
            <a:chOff x="2941606" y="3017838"/>
            <a:chExt cx="1036669" cy="974725"/>
          </a:xfrm>
        </p:grpSpPr>
        <p:pic>
          <p:nvPicPr>
            <p:cNvPr id="85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7" name="TextBox 86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2280785" y="3399960"/>
            <a:ext cx="1036669" cy="974725"/>
            <a:chOff x="2941606" y="3017838"/>
            <a:chExt cx="1036669" cy="974725"/>
          </a:xfrm>
        </p:grpSpPr>
        <p:pic>
          <p:nvPicPr>
            <p:cNvPr id="91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3" name="TextBox 92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0</a:t>
              </a:r>
              <a:endParaRPr lang="en-US" baseline="-250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33952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1.15892E-6 L -0.22795 -0.3046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06" y="-1524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1.49665E-6 L -0.11996 -0.2995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07" y="-1499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2.39648E-6 L 0.26667 -0.38284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33" y="-19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Insight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1344613" y="3983117"/>
            <a:ext cx="788987" cy="1422400"/>
            <a:chOff x="457200" y="4724400"/>
            <a:chExt cx="788987" cy="1422400"/>
          </a:xfrm>
        </p:grpSpPr>
        <p:pic>
          <p:nvPicPr>
            <p:cNvPr id="9" name="Picture 1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546893" y="5777468"/>
              <a:ext cx="636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Alice</a:t>
              </a:r>
              <a:endParaRPr lang="en-US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2133600" y="4096583"/>
            <a:ext cx="767700" cy="1436132"/>
            <a:chOff x="2209800" y="1240510"/>
            <a:chExt cx="767700" cy="1436132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9800" y="1240510"/>
              <a:ext cx="767700" cy="1130542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2271743" y="2307310"/>
              <a:ext cx="6698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Carol</a:t>
              </a:r>
              <a:endParaRPr lang="en-US" dirty="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973731" y="1447800"/>
            <a:ext cx="1036669" cy="974725"/>
            <a:chOff x="2941606" y="3017838"/>
            <a:chExt cx="1036669" cy="974725"/>
          </a:xfrm>
        </p:grpSpPr>
        <p:pic>
          <p:nvPicPr>
            <p:cNvPr id="26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7" name="TextBox 26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3850290" y="4159603"/>
            <a:ext cx="874110" cy="1499874"/>
            <a:chOff x="2287771" y="1240510"/>
            <a:chExt cx="874110" cy="1499874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94181" y="1240510"/>
              <a:ext cx="767700" cy="1130542"/>
            </a:xfrm>
            <a:prstGeom prst="rect">
              <a:avLst/>
            </a:prstGeom>
          </p:spPr>
        </p:pic>
        <p:sp>
          <p:nvSpPr>
            <p:cNvPr id="31" name="TextBox 30"/>
            <p:cNvSpPr txBox="1"/>
            <p:nvPr/>
          </p:nvSpPr>
          <p:spPr>
            <a:xfrm>
              <a:off x="2287771" y="2371052"/>
              <a:ext cx="8163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Crystal</a:t>
              </a:r>
              <a:endParaRPr lang="en-US" baseline="-25000" dirty="0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7772400" y="2921000"/>
            <a:ext cx="788987" cy="1422400"/>
            <a:chOff x="457200" y="4724400"/>
            <a:chExt cx="788987" cy="1422400"/>
          </a:xfrm>
        </p:grpSpPr>
        <p:pic>
          <p:nvPicPr>
            <p:cNvPr id="33" name="Picture 1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4" name="TextBox 33"/>
            <p:cNvSpPr txBox="1"/>
            <p:nvPr/>
          </p:nvSpPr>
          <p:spPr>
            <a:xfrm>
              <a:off x="546893" y="5777468"/>
              <a:ext cx="6719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Anna</a:t>
              </a:r>
              <a:endParaRPr lang="en-US" baseline="-25000" dirty="0"/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677863" y="3697294"/>
            <a:ext cx="693737" cy="1436132"/>
            <a:chOff x="5486400" y="4191000"/>
            <a:chExt cx="693737" cy="1436132"/>
          </a:xfrm>
        </p:grpSpPr>
        <p:pic>
          <p:nvPicPr>
            <p:cNvPr id="36" name="Picture 1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7" name="TextBox 36"/>
            <p:cNvSpPr txBox="1"/>
            <p:nvPr/>
          </p:nvSpPr>
          <p:spPr>
            <a:xfrm>
              <a:off x="5562600" y="5257800"/>
              <a:ext cx="5469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Ben</a:t>
              </a:r>
              <a:endParaRPr lang="en-US" baseline="-25000" dirty="0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3021013" y="4216400"/>
            <a:ext cx="788987" cy="1422400"/>
            <a:chOff x="457200" y="4724400"/>
            <a:chExt cx="788987" cy="1422400"/>
          </a:xfrm>
        </p:grpSpPr>
        <p:pic>
          <p:nvPicPr>
            <p:cNvPr id="39" name="Picture 1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0" name="TextBox 39"/>
            <p:cNvSpPr txBox="1"/>
            <p:nvPr/>
          </p:nvSpPr>
          <p:spPr>
            <a:xfrm>
              <a:off x="546893" y="5777468"/>
              <a:ext cx="5819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Alex</a:t>
              </a:r>
              <a:endParaRPr lang="en-US" baseline="-25000" dirty="0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43967" y="2802750"/>
            <a:ext cx="762157" cy="1436132"/>
            <a:chOff x="5486400" y="4191000"/>
            <a:chExt cx="762157" cy="1436132"/>
          </a:xfrm>
        </p:grpSpPr>
        <p:pic>
          <p:nvPicPr>
            <p:cNvPr id="42" name="Picture 1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3" name="TextBox 42"/>
            <p:cNvSpPr txBox="1"/>
            <p:nvPr/>
          </p:nvSpPr>
          <p:spPr>
            <a:xfrm>
              <a:off x="5562600" y="5257800"/>
              <a:ext cx="6859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Barry</a:t>
              </a:r>
              <a:endParaRPr lang="en-US" baseline="-25000" dirty="0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4876800" y="4323040"/>
            <a:ext cx="788987" cy="1422400"/>
            <a:chOff x="457200" y="4724400"/>
            <a:chExt cx="788987" cy="1422400"/>
          </a:xfrm>
        </p:grpSpPr>
        <p:pic>
          <p:nvPicPr>
            <p:cNvPr id="45" name="Picture 1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6" name="TextBox 45"/>
            <p:cNvSpPr txBox="1"/>
            <p:nvPr/>
          </p:nvSpPr>
          <p:spPr>
            <a:xfrm>
              <a:off x="546893" y="5777468"/>
              <a:ext cx="6019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Amy</a:t>
              </a:r>
              <a:endParaRPr lang="en-US" baseline="-25000" dirty="0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7162800" y="3897868"/>
            <a:ext cx="1079209" cy="1436132"/>
            <a:chOff x="2209800" y="1240510"/>
            <a:chExt cx="1079209" cy="1436132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9800" y="1240510"/>
              <a:ext cx="767700" cy="1130542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2271743" y="2307310"/>
              <a:ext cx="10172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Christine</a:t>
              </a:r>
              <a:endParaRPr lang="en-US" baseline="-25000" dirty="0"/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5707063" y="4238882"/>
            <a:ext cx="693737" cy="1506558"/>
            <a:chOff x="5735356" y="4191000"/>
            <a:chExt cx="693737" cy="1506558"/>
          </a:xfrm>
        </p:grpSpPr>
        <p:pic>
          <p:nvPicPr>
            <p:cNvPr id="51" name="Picture 1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35356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2" name="TextBox 51"/>
            <p:cNvSpPr txBox="1"/>
            <p:nvPr/>
          </p:nvSpPr>
          <p:spPr>
            <a:xfrm>
              <a:off x="5756709" y="5328226"/>
              <a:ext cx="6516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Brett</a:t>
              </a:r>
              <a:endParaRPr lang="en-US" baseline="-25000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352800" y="838200"/>
            <a:ext cx="1036669" cy="974725"/>
            <a:chOff x="2941606" y="3017838"/>
            <a:chExt cx="1036669" cy="974725"/>
          </a:xfrm>
        </p:grpSpPr>
        <p:pic>
          <p:nvPicPr>
            <p:cNvPr id="9220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1325531" y="1616075"/>
            <a:ext cx="1036669" cy="974725"/>
            <a:chOff x="2941606" y="3017838"/>
            <a:chExt cx="1036669" cy="974725"/>
          </a:xfrm>
        </p:grpSpPr>
        <p:pic>
          <p:nvPicPr>
            <p:cNvPr id="23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4" name="TextBox 23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0</a:t>
              </a:r>
              <a:endParaRPr lang="en-US" baseline="-25000" dirty="0"/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6469063" y="4228068"/>
            <a:ext cx="693737" cy="1436132"/>
            <a:chOff x="5486400" y="4191000"/>
            <a:chExt cx="693737" cy="1436132"/>
          </a:xfrm>
        </p:grpSpPr>
        <p:pic>
          <p:nvPicPr>
            <p:cNvPr id="112" name="Picture 1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3" name="TextBox 112"/>
            <p:cNvSpPr txBox="1"/>
            <p:nvPr/>
          </p:nvSpPr>
          <p:spPr>
            <a:xfrm>
              <a:off x="5562600" y="5257800"/>
              <a:ext cx="5533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Bob</a:t>
              </a:r>
              <a:endParaRPr lang="en-US" dirty="0"/>
            </a:p>
          </p:txBody>
        </p:sp>
      </p:grpSp>
      <p:sp>
        <p:nvSpPr>
          <p:cNvPr id="86" name="Rounded Rectangle 85"/>
          <p:cNvSpPr/>
          <p:nvPr/>
        </p:nvSpPr>
        <p:spPr>
          <a:xfrm>
            <a:off x="5257800" y="242271"/>
            <a:ext cx="2514600" cy="1046445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dirty="0" smtClean="0"/>
              <a:t>Use DC-net style anonymity within the Mix-net topology to obtain scalability!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684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Making Strong Anonymity Scale!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Challenge – tradeoff between scale and strength in anonymity systems favoring scale</a:t>
            </a:r>
          </a:p>
          <a:p>
            <a:r>
              <a:rPr lang="en-US" dirty="0" smtClean="0"/>
              <a:t>Dissent’s solution</a:t>
            </a:r>
          </a:p>
          <a:p>
            <a:pPr lvl="1"/>
            <a:r>
              <a:rPr lang="en-US" dirty="0" smtClean="0"/>
              <a:t>Improving Computation Efficiency</a:t>
            </a:r>
          </a:p>
          <a:p>
            <a:pPr lvl="1"/>
            <a:r>
              <a:rPr lang="en-US" dirty="0" smtClean="0"/>
              <a:t>Improving Communication Efficiency</a:t>
            </a:r>
          </a:p>
          <a:p>
            <a:pPr lvl="1"/>
            <a:r>
              <a:rPr lang="en-US" dirty="0" smtClean="0"/>
              <a:t>Handling Churn</a:t>
            </a:r>
          </a:p>
          <a:p>
            <a:pPr lvl="1"/>
            <a:r>
              <a:rPr lang="en-US" dirty="0" smtClean="0"/>
              <a:t>Identifying Disruptions</a:t>
            </a:r>
          </a:p>
          <a:p>
            <a:pPr lvl="1"/>
            <a:r>
              <a:rPr lang="en-US" dirty="0" smtClean="0"/>
              <a:t>Maintaining Strong Anonymity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445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 algn="ctr">
              <a:buNone/>
            </a:pPr>
            <a:endParaRPr lang="en-US" sz="6000" dirty="0" smtClean="0"/>
          </a:p>
          <a:p>
            <a:pPr marL="114300" indent="0" algn="ctr">
              <a:buNone/>
            </a:pPr>
            <a:r>
              <a:rPr lang="en-US" sz="6000" dirty="0" smtClean="0"/>
              <a:t>Improving Computational Efficiency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125485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ctangle 63"/>
          <p:cNvSpPr/>
          <p:nvPr/>
        </p:nvSpPr>
        <p:spPr>
          <a:xfrm>
            <a:off x="1040432" y="3200400"/>
            <a:ext cx="676656" cy="19442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Alice</a:t>
            </a:r>
            <a:endParaRPr lang="en-US" sz="900" dirty="0"/>
          </a:p>
        </p:txBody>
      </p:sp>
      <p:sp>
        <p:nvSpPr>
          <p:cNvPr id="63" name="Rectangle 62"/>
          <p:cNvSpPr/>
          <p:nvPr/>
        </p:nvSpPr>
        <p:spPr>
          <a:xfrm>
            <a:off x="1040432" y="3013820"/>
            <a:ext cx="676656" cy="19442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/>
              <a:t>Amy</a:t>
            </a:r>
            <a:endParaRPr lang="en-US" sz="900" dirty="0"/>
          </a:p>
        </p:txBody>
      </p:sp>
      <p:sp>
        <p:nvSpPr>
          <p:cNvPr id="61" name="Rectangle 60"/>
          <p:cNvSpPr/>
          <p:nvPr/>
        </p:nvSpPr>
        <p:spPr>
          <a:xfrm>
            <a:off x="1040432" y="2819400"/>
            <a:ext cx="676656" cy="19442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Carol</a:t>
            </a:r>
            <a:endParaRPr lang="en-US" sz="900" dirty="0"/>
          </a:p>
        </p:txBody>
      </p:sp>
      <p:sp>
        <p:nvSpPr>
          <p:cNvPr id="60" name="Rectangle 59"/>
          <p:cNvSpPr/>
          <p:nvPr/>
        </p:nvSpPr>
        <p:spPr>
          <a:xfrm>
            <a:off x="1040432" y="2649644"/>
            <a:ext cx="676656" cy="19442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Bob</a:t>
            </a:r>
            <a:endParaRPr lang="en-US" sz="900" dirty="0"/>
          </a:p>
        </p:txBody>
      </p:sp>
      <p:sp>
        <p:nvSpPr>
          <p:cNvPr id="59" name="Rectangle 58"/>
          <p:cNvSpPr/>
          <p:nvPr/>
        </p:nvSpPr>
        <p:spPr>
          <a:xfrm>
            <a:off x="1040432" y="2455224"/>
            <a:ext cx="676656" cy="19442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Anna</a:t>
            </a:r>
          </a:p>
        </p:txBody>
      </p:sp>
      <p:sp>
        <p:nvSpPr>
          <p:cNvPr id="57" name="Rectangle 56"/>
          <p:cNvSpPr/>
          <p:nvPr/>
        </p:nvSpPr>
        <p:spPr>
          <a:xfrm>
            <a:off x="1040432" y="2286000"/>
            <a:ext cx="676656" cy="19442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Ben</a:t>
            </a:r>
            <a:endParaRPr lang="en-US" sz="900" dirty="0"/>
          </a:p>
        </p:txBody>
      </p:sp>
      <p:sp>
        <p:nvSpPr>
          <p:cNvPr id="28" name="Rectangle 27"/>
          <p:cNvSpPr/>
          <p:nvPr/>
        </p:nvSpPr>
        <p:spPr>
          <a:xfrm>
            <a:off x="1040432" y="2091580"/>
            <a:ext cx="676656" cy="19442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Crystal</a:t>
            </a:r>
            <a:endParaRPr lang="en-US" sz="9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Computational Overhead</a:t>
            </a:r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3657600" y="1143000"/>
            <a:ext cx="1480686" cy="1130542"/>
            <a:chOff x="2209800" y="1240510"/>
            <a:chExt cx="1480686" cy="1130542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9800" y="1240510"/>
              <a:ext cx="767700" cy="1130542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2874172" y="1591158"/>
              <a:ext cx="8163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Crystal</a:t>
              </a:r>
              <a:endParaRPr lang="en-US" baseline="-25000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7196047" y="2235200"/>
            <a:ext cx="788987" cy="1422400"/>
            <a:chOff x="457200" y="4724400"/>
            <a:chExt cx="788987" cy="1422400"/>
          </a:xfrm>
        </p:grpSpPr>
        <p:pic>
          <p:nvPicPr>
            <p:cNvPr id="14" name="Picture 1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5" name="TextBox 14"/>
            <p:cNvSpPr txBox="1"/>
            <p:nvPr/>
          </p:nvSpPr>
          <p:spPr>
            <a:xfrm>
              <a:off x="546893" y="5777468"/>
              <a:ext cx="6719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Anna</a:t>
              </a:r>
              <a:endParaRPr lang="en-US" baseline="-25000" dirty="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2209800" y="2286000"/>
            <a:ext cx="693737" cy="1436132"/>
            <a:chOff x="5486400" y="4191000"/>
            <a:chExt cx="693737" cy="1436132"/>
          </a:xfrm>
        </p:grpSpPr>
        <p:pic>
          <p:nvPicPr>
            <p:cNvPr id="17" name="Picture 1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5562600" y="5257800"/>
              <a:ext cx="5469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Ben</a:t>
              </a:r>
              <a:endParaRPr lang="en-US" baseline="-25000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3995647" y="5283200"/>
            <a:ext cx="788987" cy="1422400"/>
            <a:chOff x="457200" y="4724400"/>
            <a:chExt cx="788987" cy="1422400"/>
          </a:xfrm>
        </p:grpSpPr>
        <p:pic>
          <p:nvPicPr>
            <p:cNvPr id="23" name="Picture 1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4" name="TextBox 23"/>
            <p:cNvSpPr txBox="1"/>
            <p:nvPr/>
          </p:nvSpPr>
          <p:spPr>
            <a:xfrm>
              <a:off x="546893" y="5777468"/>
              <a:ext cx="6019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Amy</a:t>
              </a:r>
              <a:endParaRPr lang="en-US" baseline="-25000" dirty="0"/>
            </a:p>
          </p:txBody>
        </p:sp>
      </p:grpSp>
      <p:cxnSp>
        <p:nvCxnSpPr>
          <p:cNvPr id="46" name="Straight Connector 45"/>
          <p:cNvCxnSpPr>
            <a:stCxn id="11" idx="2"/>
            <a:endCxn id="26" idx="2"/>
          </p:cNvCxnSpPr>
          <p:nvPr/>
        </p:nvCxnSpPr>
        <p:spPr>
          <a:xfrm>
            <a:off x="4041450" y="2273542"/>
            <a:ext cx="1794669" cy="77075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stCxn id="11" idx="2"/>
            <a:endCxn id="14" idx="1"/>
          </p:cNvCxnSpPr>
          <p:nvPr/>
        </p:nvCxnSpPr>
        <p:spPr>
          <a:xfrm>
            <a:off x="4041450" y="2273542"/>
            <a:ext cx="3154597" cy="53554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11" idx="2"/>
            <a:endCxn id="8" idx="1"/>
          </p:cNvCxnSpPr>
          <p:nvPr/>
        </p:nvCxnSpPr>
        <p:spPr>
          <a:xfrm>
            <a:off x="4041450" y="2273542"/>
            <a:ext cx="2968950" cy="219924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>
            <a:stCxn id="11" idx="2"/>
            <a:endCxn id="20" idx="0"/>
          </p:cNvCxnSpPr>
          <p:nvPr/>
        </p:nvCxnSpPr>
        <p:spPr>
          <a:xfrm>
            <a:off x="4041450" y="2273542"/>
            <a:ext cx="2009047" cy="2995926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>
            <a:stCxn id="11" idx="2"/>
            <a:endCxn id="23" idx="0"/>
          </p:cNvCxnSpPr>
          <p:nvPr/>
        </p:nvCxnSpPr>
        <p:spPr>
          <a:xfrm>
            <a:off x="4041450" y="2273542"/>
            <a:ext cx="348691" cy="3009658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>
            <a:stCxn id="11" idx="2"/>
            <a:endCxn id="5" idx="3"/>
          </p:cNvCxnSpPr>
          <p:nvPr/>
        </p:nvCxnSpPr>
        <p:spPr>
          <a:xfrm flipH="1">
            <a:off x="3336834" y="2273542"/>
            <a:ext cx="704616" cy="256754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>
            <a:stCxn id="26" idx="2"/>
            <a:endCxn id="14" idx="1"/>
          </p:cNvCxnSpPr>
          <p:nvPr/>
        </p:nvCxnSpPr>
        <p:spPr>
          <a:xfrm>
            <a:off x="5836119" y="2350617"/>
            <a:ext cx="1359928" cy="458465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>
            <a:stCxn id="26" idx="2"/>
            <a:endCxn id="8" idx="1"/>
          </p:cNvCxnSpPr>
          <p:nvPr/>
        </p:nvCxnSpPr>
        <p:spPr>
          <a:xfrm>
            <a:off x="5836119" y="2350617"/>
            <a:ext cx="1174281" cy="2122165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>
            <a:stCxn id="26" idx="2"/>
            <a:endCxn id="20" idx="0"/>
          </p:cNvCxnSpPr>
          <p:nvPr/>
        </p:nvCxnSpPr>
        <p:spPr>
          <a:xfrm>
            <a:off x="5836119" y="2350617"/>
            <a:ext cx="214378" cy="2918851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>
            <a:stCxn id="26" idx="2"/>
            <a:endCxn id="23" idx="0"/>
          </p:cNvCxnSpPr>
          <p:nvPr/>
        </p:nvCxnSpPr>
        <p:spPr>
          <a:xfrm flipH="1">
            <a:off x="4390141" y="2350617"/>
            <a:ext cx="1445978" cy="2932583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>
            <a:stCxn id="26" idx="2"/>
            <a:endCxn id="5" idx="3"/>
          </p:cNvCxnSpPr>
          <p:nvPr/>
        </p:nvCxnSpPr>
        <p:spPr>
          <a:xfrm flipH="1">
            <a:off x="3336834" y="2350617"/>
            <a:ext cx="2499285" cy="2490465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>
            <a:stCxn id="14" idx="1"/>
            <a:endCxn id="8" idx="1"/>
          </p:cNvCxnSpPr>
          <p:nvPr/>
        </p:nvCxnSpPr>
        <p:spPr>
          <a:xfrm flipH="1">
            <a:off x="7010400" y="2809082"/>
            <a:ext cx="185647" cy="166370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>
            <a:stCxn id="14" idx="1"/>
            <a:endCxn id="20" idx="0"/>
          </p:cNvCxnSpPr>
          <p:nvPr/>
        </p:nvCxnSpPr>
        <p:spPr>
          <a:xfrm flipH="1">
            <a:off x="6050497" y="2809082"/>
            <a:ext cx="1145550" cy="2460386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>
            <a:stCxn id="14" idx="1"/>
            <a:endCxn id="23" idx="0"/>
          </p:cNvCxnSpPr>
          <p:nvPr/>
        </p:nvCxnSpPr>
        <p:spPr>
          <a:xfrm flipH="1">
            <a:off x="4390141" y="2809082"/>
            <a:ext cx="2805906" cy="2474118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>
            <a:stCxn id="14" idx="1"/>
            <a:endCxn id="5" idx="3"/>
          </p:cNvCxnSpPr>
          <p:nvPr/>
        </p:nvCxnSpPr>
        <p:spPr>
          <a:xfrm flipH="1">
            <a:off x="3336834" y="2809082"/>
            <a:ext cx="3859213" cy="203200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>
            <a:stCxn id="8" idx="1"/>
            <a:endCxn id="20" idx="0"/>
          </p:cNvCxnSpPr>
          <p:nvPr/>
        </p:nvCxnSpPr>
        <p:spPr>
          <a:xfrm flipH="1">
            <a:off x="6050497" y="4472782"/>
            <a:ext cx="959903" cy="796686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>
            <a:stCxn id="8" idx="1"/>
            <a:endCxn id="23" idx="0"/>
          </p:cNvCxnSpPr>
          <p:nvPr/>
        </p:nvCxnSpPr>
        <p:spPr>
          <a:xfrm flipH="1">
            <a:off x="4390141" y="4472782"/>
            <a:ext cx="2620259" cy="810418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>
            <a:stCxn id="8" idx="1"/>
            <a:endCxn id="5" idx="3"/>
          </p:cNvCxnSpPr>
          <p:nvPr/>
        </p:nvCxnSpPr>
        <p:spPr>
          <a:xfrm flipH="1">
            <a:off x="3336834" y="4472782"/>
            <a:ext cx="3673566" cy="36830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>
            <a:stCxn id="20" idx="0"/>
            <a:endCxn id="23" idx="0"/>
          </p:cNvCxnSpPr>
          <p:nvPr/>
        </p:nvCxnSpPr>
        <p:spPr>
          <a:xfrm flipH="1">
            <a:off x="4390141" y="5269468"/>
            <a:ext cx="1660356" cy="13732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>
            <a:stCxn id="20" idx="0"/>
            <a:endCxn id="5" idx="3"/>
          </p:cNvCxnSpPr>
          <p:nvPr/>
        </p:nvCxnSpPr>
        <p:spPr>
          <a:xfrm flipH="1" flipV="1">
            <a:off x="3336834" y="4841082"/>
            <a:ext cx="2713663" cy="428386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>
            <a:stCxn id="23" idx="0"/>
            <a:endCxn id="5" idx="3"/>
          </p:cNvCxnSpPr>
          <p:nvPr/>
        </p:nvCxnSpPr>
        <p:spPr>
          <a:xfrm flipH="1" flipV="1">
            <a:off x="3336834" y="4841082"/>
            <a:ext cx="1053307" cy="442118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7010400" y="3886200"/>
            <a:ext cx="693737" cy="1436132"/>
            <a:chOff x="5486400" y="4191000"/>
            <a:chExt cx="693737" cy="1436132"/>
          </a:xfrm>
        </p:grpSpPr>
        <p:pic>
          <p:nvPicPr>
            <p:cNvPr id="8" name="Picture 1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5562600" y="5257800"/>
              <a:ext cx="5533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Bob</a:t>
              </a:r>
              <a:endParaRPr lang="en-US" baseline="-25000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547847" y="4267200"/>
            <a:ext cx="788987" cy="1422400"/>
            <a:chOff x="457200" y="4724400"/>
            <a:chExt cx="788987" cy="1422400"/>
          </a:xfrm>
        </p:grpSpPr>
        <p:pic>
          <p:nvPicPr>
            <p:cNvPr id="5" name="Picture 1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546893" y="5777468"/>
              <a:ext cx="636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Alice</a:t>
              </a:r>
              <a:endParaRPr lang="en-US" baseline="-25000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666647" y="5269468"/>
            <a:ext cx="767700" cy="1436132"/>
            <a:chOff x="2209800" y="1240510"/>
            <a:chExt cx="767700" cy="1436132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9800" y="1240510"/>
              <a:ext cx="767700" cy="1130542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2271743" y="2307310"/>
              <a:ext cx="6698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Carol</a:t>
              </a:r>
              <a:endParaRPr lang="en-US" baseline="-25000" dirty="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489250" y="1177454"/>
            <a:ext cx="1201396" cy="1173163"/>
            <a:chOff x="5486400" y="4191000"/>
            <a:chExt cx="1201396" cy="1173163"/>
          </a:xfrm>
        </p:grpSpPr>
        <p:pic>
          <p:nvPicPr>
            <p:cNvPr id="26" name="Picture 1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7" name="TextBox 26"/>
            <p:cNvSpPr txBox="1"/>
            <p:nvPr/>
          </p:nvSpPr>
          <p:spPr>
            <a:xfrm>
              <a:off x="6036143" y="4676950"/>
              <a:ext cx="6516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Brett</a:t>
              </a:r>
              <a:endParaRPr lang="en-US" baseline="-25000" dirty="0"/>
            </a:p>
          </p:txBody>
        </p:sp>
      </p:grpSp>
      <p:sp>
        <p:nvSpPr>
          <p:cNvPr id="71" name="Rounded Rectangle 70"/>
          <p:cNvSpPr/>
          <p:nvPr/>
        </p:nvSpPr>
        <p:spPr>
          <a:xfrm>
            <a:off x="796635" y="1007505"/>
            <a:ext cx="1946565" cy="75653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dirty="0" smtClean="0"/>
              <a:t>Computation overhead due to O(N</a:t>
            </a:r>
            <a:r>
              <a:rPr lang="en-US" baseline="30000" dirty="0" smtClean="0"/>
              <a:t>2</a:t>
            </a:r>
            <a:r>
              <a:rPr lang="en-US" dirty="0" smtClean="0"/>
              <a:t>) secret shares</a:t>
            </a:r>
            <a:endParaRPr lang="en-US" dirty="0"/>
          </a:p>
        </p:txBody>
      </p:sp>
      <p:sp>
        <p:nvSpPr>
          <p:cNvPr id="75" name="Rectangle 74"/>
          <p:cNvSpPr/>
          <p:nvPr/>
        </p:nvSpPr>
        <p:spPr>
          <a:xfrm>
            <a:off x="888033" y="2010311"/>
            <a:ext cx="1169367" cy="1985787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Connector 43"/>
          <p:cNvCxnSpPr>
            <a:stCxn id="17" idx="3"/>
            <a:endCxn id="11" idx="2"/>
          </p:cNvCxnSpPr>
          <p:nvPr/>
        </p:nvCxnSpPr>
        <p:spPr>
          <a:xfrm flipV="1">
            <a:off x="2903537" y="2273542"/>
            <a:ext cx="1137913" cy="59904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stCxn id="17" idx="3"/>
            <a:endCxn id="26" idx="2"/>
          </p:cNvCxnSpPr>
          <p:nvPr/>
        </p:nvCxnSpPr>
        <p:spPr>
          <a:xfrm flipV="1">
            <a:off x="2903537" y="2350617"/>
            <a:ext cx="2932582" cy="521965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stCxn id="17" idx="3"/>
            <a:endCxn id="14" idx="1"/>
          </p:cNvCxnSpPr>
          <p:nvPr/>
        </p:nvCxnSpPr>
        <p:spPr>
          <a:xfrm flipV="1">
            <a:off x="2903537" y="2809082"/>
            <a:ext cx="4292510" cy="6350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stCxn id="17" idx="3"/>
            <a:endCxn id="8" idx="1"/>
          </p:cNvCxnSpPr>
          <p:nvPr/>
        </p:nvCxnSpPr>
        <p:spPr>
          <a:xfrm>
            <a:off x="2903537" y="2872582"/>
            <a:ext cx="4106863" cy="160020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7" idx="3"/>
            <a:endCxn id="20" idx="0"/>
          </p:cNvCxnSpPr>
          <p:nvPr/>
        </p:nvCxnSpPr>
        <p:spPr>
          <a:xfrm>
            <a:off x="2903537" y="2872582"/>
            <a:ext cx="3146960" cy="2396886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>
            <a:stCxn id="17" idx="3"/>
            <a:endCxn id="23" idx="0"/>
          </p:cNvCxnSpPr>
          <p:nvPr/>
        </p:nvCxnSpPr>
        <p:spPr>
          <a:xfrm>
            <a:off x="2903537" y="2872582"/>
            <a:ext cx="1486604" cy="2410618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17" idx="3"/>
            <a:endCxn id="5" idx="3"/>
          </p:cNvCxnSpPr>
          <p:nvPr/>
        </p:nvCxnSpPr>
        <p:spPr>
          <a:xfrm>
            <a:off x="2903537" y="2872582"/>
            <a:ext cx="433297" cy="196850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6124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417B84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417B84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417B84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417B84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417B84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417B84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417B84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7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417B84"/>
                                      </p:to>
                                    </p:animClr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417B84"/>
                                      </p:to>
                                    </p:animClr>
                                    <p:set>
                                      <p:cBhvr>
                                        <p:cTn id="6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417B84"/>
                                      </p:to>
                                    </p:animClr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417B84"/>
                                      </p:to>
                                    </p:animClr>
                                    <p:set>
                                      <p:cBhvr>
                                        <p:cTn id="6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417B84"/>
                                      </p:to>
                                    </p:animClr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417B84"/>
                                      </p:to>
                                    </p:animClr>
                                    <p:set>
                                      <p:cBhvr>
                                        <p:cTn id="7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417B84"/>
                                      </p:to>
                                    </p:animClr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B2B3B6"/>
                                      </p:to>
                                    </p:animClr>
                                    <p:set>
                                      <p:cBhvr>
                                        <p:cTn id="8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B2B3B6"/>
                                      </p:to>
                                    </p:animClr>
                                    <p:set>
                                      <p:cBhvr>
                                        <p:cTn id="8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B2B3B6"/>
                                      </p:to>
                                    </p:animClr>
                                    <p:set>
                                      <p:cBhvr>
                                        <p:cTn id="8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B2B3B6"/>
                                      </p:to>
                                    </p:animClr>
                                    <p:set>
                                      <p:cBhvr>
                                        <p:cTn id="9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B2B3B6"/>
                                      </p:to>
                                    </p:animClr>
                                    <p:set>
                                      <p:cBhvr>
                                        <p:cTn id="9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B2B3B6"/>
                                      </p:to>
                                    </p:animClr>
                                    <p:set>
                                      <p:cBhvr>
                                        <p:cTn id="9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B2B3B6"/>
                                      </p:to>
                                    </p:animClr>
                                    <p:set>
                                      <p:cBhvr>
                                        <p:cTn id="9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B2B3B6"/>
                                      </p:to>
                                    </p:animClr>
                                    <p:set>
                                      <p:cBhvr>
                                        <p:cTn id="10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B2B3B6"/>
                                      </p:to>
                                    </p:animClr>
                                    <p:set>
                                      <p:cBhvr>
                                        <p:cTn id="10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B2B3B6"/>
                                      </p:to>
                                    </p:animClr>
                                    <p:set>
                                      <p:cBhvr>
                                        <p:cTn id="10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B2B3B6"/>
                                      </p:to>
                                    </p:animClr>
                                    <p:set>
                                      <p:cBhvr>
                                        <p:cTn id="11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B2B3B6"/>
                                      </p:to>
                                    </p:animClr>
                                    <p:set>
                                      <p:cBhvr>
                                        <p:cTn id="11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B2B3B6"/>
                                      </p:to>
                                    </p:animClr>
                                    <p:set>
                                      <p:cBhvr>
                                        <p:cTn id="11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B2B3B6"/>
                                      </p:to>
                                    </p:animClr>
                                    <p:set>
                                      <p:cBhvr>
                                        <p:cTn id="12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B2B3B6"/>
                                      </p:to>
                                    </p:animClr>
                                    <p:set>
                                      <p:cBhvr>
                                        <p:cTn id="12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B2B3B6"/>
                                      </p:to>
                                    </p:animClr>
                                    <p:set>
                                      <p:cBhvr>
                                        <p:cTn id="12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8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B2B3B6"/>
                                      </p:to>
                                    </p:animClr>
                                    <p:set>
                                      <p:cBhvr>
                                        <p:cTn id="129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B2B3B6"/>
                                      </p:to>
                                    </p:animClr>
                                    <p:set>
                                      <p:cBhvr>
                                        <p:cTn id="13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B2B3B6"/>
                                      </p:to>
                                    </p:animClr>
                                    <p:set>
                                      <p:cBhvr>
                                        <p:cTn id="13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B2B3B6"/>
                                      </p:to>
                                    </p:animClr>
                                    <p:set>
                                      <p:cBhvr>
                                        <p:cTn id="13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0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B2B3B6"/>
                                      </p:to>
                                    </p:animClr>
                                    <p:set>
                                      <p:cBhvr>
                                        <p:cTn id="141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63" grpId="0" animBg="1"/>
      <p:bldP spid="61" grpId="0" animBg="1"/>
      <p:bldP spid="60" grpId="0" animBg="1"/>
      <p:bldP spid="59" grpId="0" animBg="1"/>
      <p:bldP spid="57" grpId="0" animBg="1"/>
      <p:bldP spid="28" grpId="0" animBg="1"/>
      <p:bldP spid="7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ctangle 63"/>
          <p:cNvSpPr/>
          <p:nvPr/>
        </p:nvSpPr>
        <p:spPr>
          <a:xfrm>
            <a:off x="1040432" y="3200400"/>
            <a:ext cx="676656" cy="19442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Alice</a:t>
            </a:r>
            <a:endParaRPr lang="en-US" sz="900" dirty="0"/>
          </a:p>
        </p:txBody>
      </p:sp>
      <p:sp>
        <p:nvSpPr>
          <p:cNvPr id="63" name="Rectangle 62"/>
          <p:cNvSpPr/>
          <p:nvPr/>
        </p:nvSpPr>
        <p:spPr>
          <a:xfrm>
            <a:off x="1040432" y="3013820"/>
            <a:ext cx="676656" cy="19442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/>
              <a:t>Amy</a:t>
            </a:r>
            <a:endParaRPr lang="en-US" sz="900" dirty="0"/>
          </a:p>
        </p:txBody>
      </p:sp>
      <p:sp>
        <p:nvSpPr>
          <p:cNvPr id="61" name="Rectangle 60"/>
          <p:cNvSpPr/>
          <p:nvPr/>
        </p:nvSpPr>
        <p:spPr>
          <a:xfrm>
            <a:off x="1040432" y="2819400"/>
            <a:ext cx="676656" cy="19442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Carol</a:t>
            </a:r>
            <a:endParaRPr lang="en-US" sz="900" dirty="0"/>
          </a:p>
        </p:txBody>
      </p:sp>
      <p:sp>
        <p:nvSpPr>
          <p:cNvPr id="60" name="Rectangle 59"/>
          <p:cNvSpPr/>
          <p:nvPr/>
        </p:nvSpPr>
        <p:spPr>
          <a:xfrm>
            <a:off x="1040432" y="2649644"/>
            <a:ext cx="676656" cy="19442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Bob</a:t>
            </a:r>
            <a:endParaRPr lang="en-US" sz="900" dirty="0"/>
          </a:p>
        </p:txBody>
      </p:sp>
      <p:sp>
        <p:nvSpPr>
          <p:cNvPr id="59" name="Rectangle 58"/>
          <p:cNvSpPr/>
          <p:nvPr/>
        </p:nvSpPr>
        <p:spPr>
          <a:xfrm>
            <a:off x="1040432" y="2455224"/>
            <a:ext cx="676656" cy="19442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Anna</a:t>
            </a:r>
          </a:p>
        </p:txBody>
      </p:sp>
      <p:sp>
        <p:nvSpPr>
          <p:cNvPr id="57" name="Rectangle 56"/>
          <p:cNvSpPr/>
          <p:nvPr/>
        </p:nvSpPr>
        <p:spPr>
          <a:xfrm>
            <a:off x="1040432" y="2286000"/>
            <a:ext cx="676656" cy="19442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Ben</a:t>
            </a:r>
            <a:endParaRPr lang="en-US" sz="900" dirty="0"/>
          </a:p>
        </p:txBody>
      </p:sp>
      <p:sp>
        <p:nvSpPr>
          <p:cNvPr id="28" name="Rectangle 27"/>
          <p:cNvSpPr/>
          <p:nvPr/>
        </p:nvSpPr>
        <p:spPr>
          <a:xfrm>
            <a:off x="1040432" y="2091580"/>
            <a:ext cx="676656" cy="19442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Crystal</a:t>
            </a:r>
            <a:endParaRPr lang="en-US" sz="9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Computational Overhead</a:t>
            </a:r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3657600" y="1143000"/>
            <a:ext cx="1480686" cy="1130542"/>
            <a:chOff x="2209800" y="1240510"/>
            <a:chExt cx="1480686" cy="1130542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9800" y="1240510"/>
              <a:ext cx="767700" cy="1130542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2874172" y="1591158"/>
              <a:ext cx="8163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Crystal</a:t>
              </a:r>
              <a:endParaRPr lang="en-US" baseline="-25000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7196047" y="2235200"/>
            <a:ext cx="788987" cy="1422400"/>
            <a:chOff x="457200" y="4724400"/>
            <a:chExt cx="788987" cy="1422400"/>
          </a:xfrm>
        </p:grpSpPr>
        <p:pic>
          <p:nvPicPr>
            <p:cNvPr id="14" name="Picture 1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5" name="TextBox 14"/>
            <p:cNvSpPr txBox="1"/>
            <p:nvPr/>
          </p:nvSpPr>
          <p:spPr>
            <a:xfrm>
              <a:off x="546893" y="5777468"/>
              <a:ext cx="6719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Anna</a:t>
              </a:r>
              <a:endParaRPr lang="en-US" baseline="-25000" dirty="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2209800" y="2286000"/>
            <a:ext cx="693737" cy="1436132"/>
            <a:chOff x="5486400" y="4191000"/>
            <a:chExt cx="693737" cy="1436132"/>
          </a:xfrm>
        </p:grpSpPr>
        <p:pic>
          <p:nvPicPr>
            <p:cNvPr id="17" name="Picture 1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5562600" y="5257800"/>
              <a:ext cx="5469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Ben</a:t>
              </a:r>
              <a:endParaRPr lang="en-US" baseline="-25000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3995647" y="5283200"/>
            <a:ext cx="788987" cy="1422400"/>
            <a:chOff x="457200" y="4724400"/>
            <a:chExt cx="788987" cy="1422400"/>
          </a:xfrm>
        </p:grpSpPr>
        <p:pic>
          <p:nvPicPr>
            <p:cNvPr id="23" name="Picture 1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4" name="TextBox 23"/>
            <p:cNvSpPr txBox="1"/>
            <p:nvPr/>
          </p:nvSpPr>
          <p:spPr>
            <a:xfrm>
              <a:off x="546893" y="5777468"/>
              <a:ext cx="6019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Amy</a:t>
              </a:r>
              <a:endParaRPr lang="en-US" baseline="-25000" dirty="0"/>
            </a:p>
          </p:txBody>
        </p:sp>
      </p:grpSp>
      <p:cxnSp>
        <p:nvCxnSpPr>
          <p:cNvPr id="46" name="Straight Connector 45"/>
          <p:cNvCxnSpPr>
            <a:stCxn id="11" idx="2"/>
            <a:endCxn id="26" idx="2"/>
          </p:cNvCxnSpPr>
          <p:nvPr/>
        </p:nvCxnSpPr>
        <p:spPr>
          <a:xfrm>
            <a:off x="4041450" y="2273542"/>
            <a:ext cx="1794669" cy="7707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stCxn id="11" idx="2"/>
            <a:endCxn id="14" idx="1"/>
          </p:cNvCxnSpPr>
          <p:nvPr/>
        </p:nvCxnSpPr>
        <p:spPr>
          <a:xfrm>
            <a:off x="4041450" y="2273542"/>
            <a:ext cx="3154597" cy="53554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11" idx="2"/>
            <a:endCxn id="8" idx="1"/>
          </p:cNvCxnSpPr>
          <p:nvPr/>
        </p:nvCxnSpPr>
        <p:spPr>
          <a:xfrm>
            <a:off x="4041450" y="2273542"/>
            <a:ext cx="2968950" cy="219924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>
            <a:stCxn id="11" idx="2"/>
            <a:endCxn id="20" idx="0"/>
          </p:cNvCxnSpPr>
          <p:nvPr/>
        </p:nvCxnSpPr>
        <p:spPr>
          <a:xfrm>
            <a:off x="4041450" y="2273542"/>
            <a:ext cx="2009047" cy="299592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>
            <a:stCxn id="11" idx="2"/>
            <a:endCxn id="23" idx="0"/>
          </p:cNvCxnSpPr>
          <p:nvPr/>
        </p:nvCxnSpPr>
        <p:spPr>
          <a:xfrm>
            <a:off x="4041450" y="2273542"/>
            <a:ext cx="348691" cy="3009658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>
            <a:stCxn id="11" idx="2"/>
            <a:endCxn id="5" idx="3"/>
          </p:cNvCxnSpPr>
          <p:nvPr/>
        </p:nvCxnSpPr>
        <p:spPr>
          <a:xfrm flipH="1">
            <a:off x="3336834" y="2273542"/>
            <a:ext cx="704616" cy="256754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>
            <a:stCxn id="26" idx="2"/>
            <a:endCxn id="14" idx="1"/>
          </p:cNvCxnSpPr>
          <p:nvPr/>
        </p:nvCxnSpPr>
        <p:spPr>
          <a:xfrm>
            <a:off x="5836119" y="2350617"/>
            <a:ext cx="1359928" cy="45846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>
            <a:stCxn id="26" idx="2"/>
            <a:endCxn id="8" idx="1"/>
          </p:cNvCxnSpPr>
          <p:nvPr/>
        </p:nvCxnSpPr>
        <p:spPr>
          <a:xfrm>
            <a:off x="5836119" y="2350617"/>
            <a:ext cx="1174281" cy="212216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>
            <a:stCxn id="26" idx="2"/>
            <a:endCxn id="20" idx="0"/>
          </p:cNvCxnSpPr>
          <p:nvPr/>
        </p:nvCxnSpPr>
        <p:spPr>
          <a:xfrm>
            <a:off x="5836119" y="2350617"/>
            <a:ext cx="214378" cy="2918851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>
            <a:stCxn id="26" idx="2"/>
            <a:endCxn id="23" idx="0"/>
          </p:cNvCxnSpPr>
          <p:nvPr/>
        </p:nvCxnSpPr>
        <p:spPr>
          <a:xfrm flipH="1">
            <a:off x="4390141" y="2350617"/>
            <a:ext cx="1445978" cy="2932583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>
            <a:stCxn id="26" idx="2"/>
            <a:endCxn id="5" idx="3"/>
          </p:cNvCxnSpPr>
          <p:nvPr/>
        </p:nvCxnSpPr>
        <p:spPr>
          <a:xfrm flipH="1">
            <a:off x="3336834" y="2350617"/>
            <a:ext cx="2499285" cy="249046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>
            <a:stCxn id="14" idx="1"/>
            <a:endCxn id="8" idx="1"/>
          </p:cNvCxnSpPr>
          <p:nvPr/>
        </p:nvCxnSpPr>
        <p:spPr>
          <a:xfrm flipH="1">
            <a:off x="7010400" y="2809082"/>
            <a:ext cx="185647" cy="166370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>
            <a:stCxn id="14" idx="1"/>
            <a:endCxn id="20" idx="0"/>
          </p:cNvCxnSpPr>
          <p:nvPr/>
        </p:nvCxnSpPr>
        <p:spPr>
          <a:xfrm flipH="1">
            <a:off x="6050497" y="2809082"/>
            <a:ext cx="1145550" cy="246038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>
            <a:stCxn id="14" idx="1"/>
            <a:endCxn id="23" idx="0"/>
          </p:cNvCxnSpPr>
          <p:nvPr/>
        </p:nvCxnSpPr>
        <p:spPr>
          <a:xfrm flipH="1">
            <a:off x="4390141" y="2809082"/>
            <a:ext cx="2805906" cy="2474118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>
            <a:stCxn id="14" idx="1"/>
            <a:endCxn id="5" idx="3"/>
          </p:cNvCxnSpPr>
          <p:nvPr/>
        </p:nvCxnSpPr>
        <p:spPr>
          <a:xfrm flipH="1">
            <a:off x="3336834" y="2809082"/>
            <a:ext cx="3859213" cy="203200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>
            <a:stCxn id="8" idx="1"/>
            <a:endCxn id="20" idx="0"/>
          </p:cNvCxnSpPr>
          <p:nvPr/>
        </p:nvCxnSpPr>
        <p:spPr>
          <a:xfrm flipH="1">
            <a:off x="6050497" y="4472782"/>
            <a:ext cx="959903" cy="79668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>
            <a:stCxn id="8" idx="1"/>
            <a:endCxn id="23" idx="0"/>
          </p:cNvCxnSpPr>
          <p:nvPr/>
        </p:nvCxnSpPr>
        <p:spPr>
          <a:xfrm flipH="1">
            <a:off x="4390141" y="4472782"/>
            <a:ext cx="2620259" cy="810418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>
            <a:stCxn id="8" idx="1"/>
            <a:endCxn id="5" idx="3"/>
          </p:cNvCxnSpPr>
          <p:nvPr/>
        </p:nvCxnSpPr>
        <p:spPr>
          <a:xfrm flipH="1">
            <a:off x="3336834" y="4472782"/>
            <a:ext cx="3673566" cy="36830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>
            <a:stCxn id="20" idx="0"/>
            <a:endCxn id="23" idx="0"/>
          </p:cNvCxnSpPr>
          <p:nvPr/>
        </p:nvCxnSpPr>
        <p:spPr>
          <a:xfrm flipH="1">
            <a:off x="4390141" y="5269468"/>
            <a:ext cx="1660356" cy="13732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>
            <a:stCxn id="20" idx="0"/>
            <a:endCxn id="5" idx="3"/>
          </p:cNvCxnSpPr>
          <p:nvPr/>
        </p:nvCxnSpPr>
        <p:spPr>
          <a:xfrm flipH="1" flipV="1">
            <a:off x="3336834" y="4841082"/>
            <a:ext cx="2713663" cy="42838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>
            <a:stCxn id="23" idx="0"/>
            <a:endCxn id="5" idx="3"/>
          </p:cNvCxnSpPr>
          <p:nvPr/>
        </p:nvCxnSpPr>
        <p:spPr>
          <a:xfrm flipH="1" flipV="1">
            <a:off x="3336834" y="4841082"/>
            <a:ext cx="1053307" cy="442118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7010400" y="3886200"/>
            <a:ext cx="693737" cy="1436132"/>
            <a:chOff x="5486400" y="4191000"/>
            <a:chExt cx="693737" cy="1436132"/>
          </a:xfrm>
        </p:grpSpPr>
        <p:pic>
          <p:nvPicPr>
            <p:cNvPr id="8" name="Picture 1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5562600" y="5257800"/>
              <a:ext cx="5533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Bob</a:t>
              </a:r>
              <a:endParaRPr lang="en-US" baseline="-25000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547847" y="4267200"/>
            <a:ext cx="788987" cy="1422400"/>
            <a:chOff x="457200" y="4724400"/>
            <a:chExt cx="788987" cy="1422400"/>
          </a:xfrm>
        </p:grpSpPr>
        <p:pic>
          <p:nvPicPr>
            <p:cNvPr id="5" name="Picture 1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546893" y="5777468"/>
              <a:ext cx="636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Alice</a:t>
              </a:r>
              <a:endParaRPr lang="en-US" baseline="-25000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666647" y="5269468"/>
            <a:ext cx="767700" cy="1436132"/>
            <a:chOff x="2209800" y="1240510"/>
            <a:chExt cx="767700" cy="1436132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9800" y="1240510"/>
              <a:ext cx="767700" cy="1130542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2271743" y="2307310"/>
              <a:ext cx="6698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Carol</a:t>
              </a:r>
              <a:endParaRPr lang="en-US" baseline="-25000" dirty="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489250" y="1177454"/>
            <a:ext cx="1201396" cy="1173163"/>
            <a:chOff x="5486400" y="4191000"/>
            <a:chExt cx="1201396" cy="1173163"/>
          </a:xfrm>
        </p:grpSpPr>
        <p:pic>
          <p:nvPicPr>
            <p:cNvPr id="26" name="Picture 1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7" name="TextBox 26"/>
            <p:cNvSpPr txBox="1"/>
            <p:nvPr/>
          </p:nvSpPr>
          <p:spPr>
            <a:xfrm>
              <a:off x="6036143" y="4676950"/>
              <a:ext cx="6516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Brett</a:t>
              </a:r>
              <a:endParaRPr lang="en-US" baseline="-25000" dirty="0"/>
            </a:p>
          </p:txBody>
        </p:sp>
      </p:grpSp>
      <p:sp>
        <p:nvSpPr>
          <p:cNvPr id="65" name="Rectangle 64"/>
          <p:cNvSpPr/>
          <p:nvPr/>
        </p:nvSpPr>
        <p:spPr>
          <a:xfrm>
            <a:off x="1040432" y="3386980"/>
            <a:ext cx="676656" cy="19442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Cleartext</a:t>
            </a:r>
            <a:endParaRPr lang="en-US" sz="900" dirty="0"/>
          </a:p>
        </p:txBody>
      </p:sp>
      <p:sp>
        <p:nvSpPr>
          <p:cNvPr id="71" name="Rounded Rectangle 70"/>
          <p:cNvSpPr/>
          <p:nvPr/>
        </p:nvSpPr>
        <p:spPr>
          <a:xfrm>
            <a:off x="796635" y="1007505"/>
            <a:ext cx="1946565" cy="75653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dirty="0" smtClean="0"/>
              <a:t>Computation overhead due to O(N</a:t>
            </a:r>
            <a:r>
              <a:rPr lang="en-US" baseline="30000" dirty="0" smtClean="0"/>
              <a:t>2</a:t>
            </a:r>
            <a:r>
              <a:rPr lang="en-US" dirty="0" smtClean="0"/>
              <a:t>) secret shares</a:t>
            </a:r>
            <a:endParaRPr lang="en-US" dirty="0"/>
          </a:p>
        </p:txBody>
      </p:sp>
      <p:sp>
        <p:nvSpPr>
          <p:cNvPr id="73" name="Rectangle 72"/>
          <p:cNvSpPr/>
          <p:nvPr/>
        </p:nvSpPr>
        <p:spPr>
          <a:xfrm>
            <a:off x="1040432" y="3728329"/>
            <a:ext cx="676656" cy="194420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Ciphertext</a:t>
            </a:r>
            <a:endParaRPr lang="en-US" sz="900" dirty="0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7920" y="3367765"/>
            <a:ext cx="213280" cy="213280"/>
          </a:xfrm>
          <a:prstGeom prst="rect">
            <a:avLst/>
          </a:prstGeom>
        </p:spPr>
      </p:pic>
      <p:sp>
        <p:nvSpPr>
          <p:cNvPr id="75" name="Rectangle 74"/>
          <p:cNvSpPr/>
          <p:nvPr/>
        </p:nvSpPr>
        <p:spPr>
          <a:xfrm>
            <a:off x="888033" y="2010311"/>
            <a:ext cx="1169367" cy="1985787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 flipH="1">
            <a:off x="1040432" y="3629506"/>
            <a:ext cx="94076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ounded Rectangle 68"/>
          <p:cNvSpPr/>
          <p:nvPr/>
        </p:nvSpPr>
        <p:spPr>
          <a:xfrm>
            <a:off x="6105978" y="248955"/>
            <a:ext cx="2514600" cy="1046445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dirty="0" smtClean="0"/>
              <a:t>N = 100,</a:t>
            </a:r>
          </a:p>
          <a:p>
            <a:pPr algn="ctr"/>
            <a:r>
              <a:rPr lang="en-US" dirty="0" smtClean="0"/>
              <a:t>4950 shared secrets,</a:t>
            </a:r>
          </a:p>
          <a:p>
            <a:pPr algn="ctr"/>
            <a:r>
              <a:rPr lang="en-US" dirty="0" smtClean="0"/>
              <a:t>9900 RNG operations</a:t>
            </a:r>
          </a:p>
          <a:p>
            <a:pPr algn="ctr"/>
            <a:r>
              <a:rPr lang="en-US" dirty="0" smtClean="0"/>
              <a:t>5.5 </a:t>
            </a:r>
            <a:r>
              <a:rPr lang="en-US" dirty="0" err="1" smtClean="0"/>
              <a:t>ms</a:t>
            </a:r>
            <a:r>
              <a:rPr lang="en-US" dirty="0" smtClean="0"/>
              <a:t>/peer</a:t>
            </a:r>
            <a:endParaRPr lang="en-US" dirty="0"/>
          </a:p>
        </p:txBody>
      </p:sp>
      <p:cxnSp>
        <p:nvCxnSpPr>
          <p:cNvPr id="44" name="Straight Connector 43"/>
          <p:cNvCxnSpPr>
            <a:stCxn id="17" idx="3"/>
            <a:endCxn id="11" idx="2"/>
          </p:cNvCxnSpPr>
          <p:nvPr/>
        </p:nvCxnSpPr>
        <p:spPr>
          <a:xfrm flipV="1">
            <a:off x="2903537" y="2273542"/>
            <a:ext cx="1137913" cy="599040"/>
          </a:xfrm>
          <a:prstGeom prst="line">
            <a:avLst/>
          </a:prstGeom>
          <a:ln w="28575">
            <a:solidFill>
              <a:srgbClr val="417B84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stCxn id="17" idx="3"/>
            <a:endCxn id="26" idx="2"/>
          </p:cNvCxnSpPr>
          <p:nvPr/>
        </p:nvCxnSpPr>
        <p:spPr>
          <a:xfrm flipV="1">
            <a:off x="2903537" y="2350617"/>
            <a:ext cx="2932582" cy="521965"/>
          </a:xfrm>
          <a:prstGeom prst="line">
            <a:avLst/>
          </a:prstGeom>
          <a:ln w="28575">
            <a:solidFill>
              <a:srgbClr val="417B84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stCxn id="17" idx="3"/>
            <a:endCxn id="14" idx="1"/>
          </p:cNvCxnSpPr>
          <p:nvPr/>
        </p:nvCxnSpPr>
        <p:spPr>
          <a:xfrm flipV="1">
            <a:off x="2903537" y="2809082"/>
            <a:ext cx="4292510" cy="63500"/>
          </a:xfrm>
          <a:prstGeom prst="line">
            <a:avLst/>
          </a:prstGeom>
          <a:ln w="28575">
            <a:solidFill>
              <a:srgbClr val="417B84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stCxn id="17" idx="3"/>
            <a:endCxn id="8" idx="1"/>
          </p:cNvCxnSpPr>
          <p:nvPr/>
        </p:nvCxnSpPr>
        <p:spPr>
          <a:xfrm>
            <a:off x="2903537" y="2872582"/>
            <a:ext cx="4106863" cy="1600200"/>
          </a:xfrm>
          <a:prstGeom prst="line">
            <a:avLst/>
          </a:prstGeom>
          <a:ln w="28575">
            <a:solidFill>
              <a:srgbClr val="417B84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7" idx="3"/>
            <a:endCxn id="20" idx="0"/>
          </p:cNvCxnSpPr>
          <p:nvPr/>
        </p:nvCxnSpPr>
        <p:spPr>
          <a:xfrm>
            <a:off x="2903537" y="2872582"/>
            <a:ext cx="3146960" cy="2396886"/>
          </a:xfrm>
          <a:prstGeom prst="line">
            <a:avLst/>
          </a:prstGeom>
          <a:ln w="28575">
            <a:solidFill>
              <a:srgbClr val="417B84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>
            <a:stCxn id="17" idx="3"/>
            <a:endCxn id="23" idx="0"/>
          </p:cNvCxnSpPr>
          <p:nvPr/>
        </p:nvCxnSpPr>
        <p:spPr>
          <a:xfrm>
            <a:off x="2903537" y="2872582"/>
            <a:ext cx="1486604" cy="2410618"/>
          </a:xfrm>
          <a:prstGeom prst="line">
            <a:avLst/>
          </a:prstGeom>
          <a:ln w="28575">
            <a:solidFill>
              <a:srgbClr val="417B84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17" idx="3"/>
            <a:endCxn id="5" idx="3"/>
          </p:cNvCxnSpPr>
          <p:nvPr/>
        </p:nvCxnSpPr>
        <p:spPr>
          <a:xfrm>
            <a:off x="2903537" y="2872582"/>
            <a:ext cx="433297" cy="1968500"/>
          </a:xfrm>
          <a:prstGeom prst="line">
            <a:avLst/>
          </a:prstGeom>
          <a:ln w="28575">
            <a:solidFill>
              <a:srgbClr val="417B84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7" name="Group 76"/>
          <p:cNvGrpSpPr/>
          <p:nvPr/>
        </p:nvGrpSpPr>
        <p:grpSpPr>
          <a:xfrm>
            <a:off x="4968806" y="3969383"/>
            <a:ext cx="1036669" cy="974725"/>
            <a:chOff x="2941606" y="3017838"/>
            <a:chExt cx="1036669" cy="974725"/>
          </a:xfrm>
        </p:grpSpPr>
        <p:pic>
          <p:nvPicPr>
            <p:cNvPr id="79" name="Picture 4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1" name="TextBox 80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5303800" y="2711809"/>
            <a:ext cx="1036669" cy="974725"/>
            <a:chOff x="2941606" y="3017838"/>
            <a:chExt cx="1036669" cy="974725"/>
          </a:xfrm>
        </p:grpSpPr>
        <p:pic>
          <p:nvPicPr>
            <p:cNvPr id="85" name="Picture 4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7" name="TextBox 86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3243254" y="3432369"/>
            <a:ext cx="1036669" cy="974725"/>
            <a:chOff x="2941606" y="3017838"/>
            <a:chExt cx="1036669" cy="974725"/>
          </a:xfrm>
        </p:grpSpPr>
        <p:pic>
          <p:nvPicPr>
            <p:cNvPr id="91" name="Picture 4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3" name="TextBox 92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0</a:t>
              </a:r>
              <a:endParaRPr lang="en-US" baseline="-25000" dirty="0"/>
            </a:p>
          </p:txBody>
        </p:sp>
      </p:grpSp>
    </p:spTree>
    <p:extLst>
      <p:ext uri="{BB962C8B-B14F-4D97-AF65-F5344CB8AC3E}">
        <p14:creationId xmlns:p14="http://schemas.microsoft.com/office/powerpoint/2010/main" val="2013340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1.15892E-6 L -0.22795 -0.30465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06" y="-15244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1.49665E-6 L -0.11996 -0.2995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07" y="-1499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2.39648E-6 L 0.26667 -0.38284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33" y="-19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6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Computational Improvement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1344613" y="3983117"/>
            <a:ext cx="788987" cy="1422400"/>
            <a:chOff x="457200" y="4724400"/>
            <a:chExt cx="788987" cy="1422400"/>
          </a:xfrm>
        </p:grpSpPr>
        <p:pic>
          <p:nvPicPr>
            <p:cNvPr id="9" name="Picture 1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546893" y="5777468"/>
              <a:ext cx="636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Alice</a:t>
              </a:r>
              <a:endParaRPr lang="en-US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2133600" y="4096583"/>
            <a:ext cx="767700" cy="1436132"/>
            <a:chOff x="2209800" y="1240510"/>
            <a:chExt cx="767700" cy="1436132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9800" y="1240510"/>
              <a:ext cx="767700" cy="1130542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2271743" y="2307310"/>
              <a:ext cx="6698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Carol</a:t>
              </a:r>
              <a:endParaRPr lang="en-US" dirty="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973731" y="1447800"/>
            <a:ext cx="1036669" cy="974725"/>
            <a:chOff x="2941606" y="3017838"/>
            <a:chExt cx="1036669" cy="974725"/>
          </a:xfrm>
        </p:grpSpPr>
        <p:pic>
          <p:nvPicPr>
            <p:cNvPr id="26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7" name="TextBox 26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3850290" y="4159603"/>
            <a:ext cx="874110" cy="1499874"/>
            <a:chOff x="2287771" y="1240510"/>
            <a:chExt cx="874110" cy="1499874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94181" y="1240510"/>
              <a:ext cx="767700" cy="1130542"/>
            </a:xfrm>
            <a:prstGeom prst="rect">
              <a:avLst/>
            </a:prstGeom>
          </p:spPr>
        </p:pic>
        <p:sp>
          <p:nvSpPr>
            <p:cNvPr id="31" name="TextBox 30"/>
            <p:cNvSpPr txBox="1"/>
            <p:nvPr/>
          </p:nvSpPr>
          <p:spPr>
            <a:xfrm>
              <a:off x="2287771" y="2371052"/>
              <a:ext cx="8163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Crystal</a:t>
              </a:r>
              <a:endParaRPr lang="en-US" baseline="-25000" dirty="0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7772400" y="2921000"/>
            <a:ext cx="788987" cy="1422400"/>
            <a:chOff x="457200" y="4724400"/>
            <a:chExt cx="788987" cy="1422400"/>
          </a:xfrm>
        </p:grpSpPr>
        <p:pic>
          <p:nvPicPr>
            <p:cNvPr id="33" name="Picture 1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4" name="TextBox 33"/>
            <p:cNvSpPr txBox="1"/>
            <p:nvPr/>
          </p:nvSpPr>
          <p:spPr>
            <a:xfrm>
              <a:off x="546893" y="5777468"/>
              <a:ext cx="6719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Anna</a:t>
              </a:r>
              <a:endParaRPr lang="en-US" baseline="-25000" dirty="0"/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677863" y="3697294"/>
            <a:ext cx="693737" cy="1436132"/>
            <a:chOff x="5486400" y="4191000"/>
            <a:chExt cx="693737" cy="1436132"/>
          </a:xfrm>
        </p:grpSpPr>
        <p:pic>
          <p:nvPicPr>
            <p:cNvPr id="36" name="Picture 1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7" name="TextBox 36"/>
            <p:cNvSpPr txBox="1"/>
            <p:nvPr/>
          </p:nvSpPr>
          <p:spPr>
            <a:xfrm>
              <a:off x="5562600" y="5257800"/>
              <a:ext cx="5469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Ben</a:t>
              </a:r>
              <a:endParaRPr lang="en-US" baseline="-25000" dirty="0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3021013" y="4216400"/>
            <a:ext cx="788987" cy="1422400"/>
            <a:chOff x="457200" y="4724400"/>
            <a:chExt cx="788987" cy="1422400"/>
          </a:xfrm>
        </p:grpSpPr>
        <p:pic>
          <p:nvPicPr>
            <p:cNvPr id="39" name="Picture 1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0" name="TextBox 39"/>
            <p:cNvSpPr txBox="1"/>
            <p:nvPr/>
          </p:nvSpPr>
          <p:spPr>
            <a:xfrm>
              <a:off x="546893" y="5777468"/>
              <a:ext cx="5819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Alex</a:t>
              </a:r>
              <a:endParaRPr lang="en-US" baseline="-25000" dirty="0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43967" y="2802750"/>
            <a:ext cx="693737" cy="1343799"/>
            <a:chOff x="5486400" y="4191000"/>
            <a:chExt cx="693737" cy="1343799"/>
          </a:xfrm>
        </p:grpSpPr>
        <p:pic>
          <p:nvPicPr>
            <p:cNvPr id="42" name="Picture 1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3" name="TextBox 42"/>
            <p:cNvSpPr txBox="1"/>
            <p:nvPr/>
          </p:nvSpPr>
          <p:spPr>
            <a:xfrm>
              <a:off x="5562600" y="5257800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baseline="-25000" dirty="0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4876800" y="4323040"/>
            <a:ext cx="788987" cy="1422400"/>
            <a:chOff x="457200" y="4724400"/>
            <a:chExt cx="788987" cy="1422400"/>
          </a:xfrm>
        </p:grpSpPr>
        <p:pic>
          <p:nvPicPr>
            <p:cNvPr id="45" name="Picture 1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6" name="TextBox 45"/>
            <p:cNvSpPr txBox="1"/>
            <p:nvPr/>
          </p:nvSpPr>
          <p:spPr>
            <a:xfrm>
              <a:off x="546893" y="5777468"/>
              <a:ext cx="6019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Amy</a:t>
              </a:r>
              <a:endParaRPr lang="en-US" baseline="-25000" dirty="0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7162800" y="3897868"/>
            <a:ext cx="1079209" cy="1436132"/>
            <a:chOff x="2209800" y="1240510"/>
            <a:chExt cx="1079209" cy="1436132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9800" y="1240510"/>
              <a:ext cx="767700" cy="1130542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2271743" y="2307310"/>
              <a:ext cx="10172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Christine</a:t>
              </a:r>
              <a:endParaRPr lang="en-US" baseline="-25000" dirty="0"/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5707063" y="4238882"/>
            <a:ext cx="693737" cy="1506558"/>
            <a:chOff x="5735356" y="4191000"/>
            <a:chExt cx="693737" cy="1506558"/>
          </a:xfrm>
        </p:grpSpPr>
        <p:pic>
          <p:nvPicPr>
            <p:cNvPr id="51" name="Picture 1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35356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2" name="TextBox 51"/>
            <p:cNvSpPr txBox="1"/>
            <p:nvPr/>
          </p:nvSpPr>
          <p:spPr>
            <a:xfrm>
              <a:off x="5756709" y="5328226"/>
              <a:ext cx="6516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Brett</a:t>
              </a:r>
              <a:endParaRPr lang="en-US" baseline="-25000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352800" y="838200"/>
            <a:ext cx="1036669" cy="974725"/>
            <a:chOff x="2941606" y="3017838"/>
            <a:chExt cx="1036669" cy="974725"/>
          </a:xfrm>
        </p:grpSpPr>
        <p:pic>
          <p:nvPicPr>
            <p:cNvPr id="9220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1325531" y="1616075"/>
            <a:ext cx="1036669" cy="974725"/>
            <a:chOff x="2941606" y="3017838"/>
            <a:chExt cx="1036669" cy="974725"/>
          </a:xfrm>
        </p:grpSpPr>
        <p:pic>
          <p:nvPicPr>
            <p:cNvPr id="23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4" name="TextBox 23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0</a:t>
              </a:r>
              <a:endParaRPr lang="en-US" baseline="-25000" dirty="0"/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6469063" y="4228068"/>
            <a:ext cx="693737" cy="1436132"/>
            <a:chOff x="5486400" y="4191000"/>
            <a:chExt cx="693737" cy="1436132"/>
          </a:xfrm>
        </p:grpSpPr>
        <p:pic>
          <p:nvPicPr>
            <p:cNvPr id="112" name="Picture 1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3" name="TextBox 112"/>
            <p:cNvSpPr txBox="1"/>
            <p:nvPr/>
          </p:nvSpPr>
          <p:spPr>
            <a:xfrm>
              <a:off x="5562600" y="5257800"/>
              <a:ext cx="5533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Bob</a:t>
              </a:r>
              <a:endParaRPr lang="en-US" dirty="0"/>
            </a:p>
          </p:txBody>
        </p:sp>
      </p:grpSp>
      <p:cxnSp>
        <p:nvCxnSpPr>
          <p:cNvPr id="53" name="Straight Connector 52"/>
          <p:cNvCxnSpPr>
            <a:stCxn id="23" idx="2"/>
            <a:endCxn id="42" idx="3"/>
          </p:cNvCxnSpPr>
          <p:nvPr/>
        </p:nvCxnSpPr>
        <p:spPr>
          <a:xfrm flipH="1">
            <a:off x="737704" y="2590800"/>
            <a:ext cx="1273659" cy="798532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9220" idx="2"/>
            <a:endCxn id="42" idx="3"/>
          </p:cNvCxnSpPr>
          <p:nvPr/>
        </p:nvCxnSpPr>
        <p:spPr>
          <a:xfrm flipH="1">
            <a:off x="737704" y="1812925"/>
            <a:ext cx="3300928" cy="1576407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>
            <a:stCxn id="26" idx="2"/>
            <a:endCxn id="42" idx="3"/>
          </p:cNvCxnSpPr>
          <p:nvPr/>
        </p:nvCxnSpPr>
        <p:spPr>
          <a:xfrm flipH="1">
            <a:off x="737704" y="2422525"/>
            <a:ext cx="5921859" cy="966807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>
            <a:stCxn id="23" idx="2"/>
            <a:endCxn id="36" idx="0"/>
          </p:cNvCxnSpPr>
          <p:nvPr/>
        </p:nvCxnSpPr>
        <p:spPr>
          <a:xfrm flipH="1">
            <a:off x="1024732" y="2590800"/>
            <a:ext cx="986631" cy="1106494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stCxn id="9220" idx="2"/>
            <a:endCxn id="36" idx="0"/>
          </p:cNvCxnSpPr>
          <p:nvPr/>
        </p:nvCxnSpPr>
        <p:spPr>
          <a:xfrm flipH="1">
            <a:off x="1024732" y="1812925"/>
            <a:ext cx="3013900" cy="1884369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26" idx="2"/>
            <a:endCxn id="36" idx="0"/>
          </p:cNvCxnSpPr>
          <p:nvPr/>
        </p:nvCxnSpPr>
        <p:spPr>
          <a:xfrm flipH="1">
            <a:off x="1024732" y="2422525"/>
            <a:ext cx="5634831" cy="1274769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stCxn id="23" idx="2"/>
            <a:endCxn id="9" idx="0"/>
          </p:cNvCxnSpPr>
          <p:nvPr/>
        </p:nvCxnSpPr>
        <p:spPr>
          <a:xfrm flipH="1">
            <a:off x="1739107" y="2590800"/>
            <a:ext cx="272256" cy="1392317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9220" idx="2"/>
            <a:endCxn id="9" idx="0"/>
          </p:cNvCxnSpPr>
          <p:nvPr/>
        </p:nvCxnSpPr>
        <p:spPr>
          <a:xfrm flipH="1">
            <a:off x="1739107" y="1812925"/>
            <a:ext cx="2299525" cy="2170192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>
            <a:stCxn id="26" idx="2"/>
            <a:endCxn id="9" idx="0"/>
          </p:cNvCxnSpPr>
          <p:nvPr/>
        </p:nvCxnSpPr>
        <p:spPr>
          <a:xfrm flipH="1">
            <a:off x="1739107" y="2422525"/>
            <a:ext cx="4920456" cy="1560592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stCxn id="23" idx="2"/>
            <a:endCxn id="8" idx="0"/>
          </p:cNvCxnSpPr>
          <p:nvPr/>
        </p:nvCxnSpPr>
        <p:spPr>
          <a:xfrm>
            <a:off x="2011363" y="2590800"/>
            <a:ext cx="506087" cy="1505783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9220" idx="2"/>
            <a:endCxn id="8" idx="0"/>
          </p:cNvCxnSpPr>
          <p:nvPr/>
        </p:nvCxnSpPr>
        <p:spPr>
          <a:xfrm flipH="1">
            <a:off x="2517450" y="1812925"/>
            <a:ext cx="1521182" cy="2283658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>
            <a:stCxn id="26" idx="2"/>
            <a:endCxn id="8" idx="0"/>
          </p:cNvCxnSpPr>
          <p:nvPr/>
        </p:nvCxnSpPr>
        <p:spPr>
          <a:xfrm flipH="1">
            <a:off x="2517450" y="2422525"/>
            <a:ext cx="4142113" cy="1674058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>
            <a:stCxn id="23" idx="2"/>
            <a:endCxn id="39" idx="0"/>
          </p:cNvCxnSpPr>
          <p:nvPr/>
        </p:nvCxnSpPr>
        <p:spPr>
          <a:xfrm>
            <a:off x="2011363" y="2590800"/>
            <a:ext cx="1404144" cy="162560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9220" idx="2"/>
            <a:endCxn id="39" idx="0"/>
          </p:cNvCxnSpPr>
          <p:nvPr/>
        </p:nvCxnSpPr>
        <p:spPr>
          <a:xfrm flipH="1">
            <a:off x="3415507" y="1812925"/>
            <a:ext cx="623125" cy="2403475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>
            <a:stCxn id="26" idx="2"/>
            <a:endCxn id="39" idx="0"/>
          </p:cNvCxnSpPr>
          <p:nvPr/>
        </p:nvCxnSpPr>
        <p:spPr>
          <a:xfrm flipH="1">
            <a:off x="3415507" y="2422525"/>
            <a:ext cx="3244056" cy="1793875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>
            <a:stCxn id="23" idx="2"/>
            <a:endCxn id="30" idx="0"/>
          </p:cNvCxnSpPr>
          <p:nvPr/>
        </p:nvCxnSpPr>
        <p:spPr>
          <a:xfrm>
            <a:off x="2011363" y="2590800"/>
            <a:ext cx="2329187" cy="1568803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>
            <a:stCxn id="9220" idx="2"/>
            <a:endCxn id="30" idx="0"/>
          </p:cNvCxnSpPr>
          <p:nvPr/>
        </p:nvCxnSpPr>
        <p:spPr>
          <a:xfrm>
            <a:off x="4038632" y="1812925"/>
            <a:ext cx="301918" cy="2346678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>
            <a:stCxn id="26" idx="2"/>
            <a:endCxn id="30" idx="0"/>
          </p:cNvCxnSpPr>
          <p:nvPr/>
        </p:nvCxnSpPr>
        <p:spPr>
          <a:xfrm flipH="1">
            <a:off x="4340550" y="2422525"/>
            <a:ext cx="2319013" cy="1737078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>
            <a:stCxn id="9220" idx="2"/>
            <a:endCxn id="45" idx="0"/>
          </p:cNvCxnSpPr>
          <p:nvPr/>
        </p:nvCxnSpPr>
        <p:spPr>
          <a:xfrm>
            <a:off x="4038632" y="1812925"/>
            <a:ext cx="1232662" cy="2510115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>
            <a:stCxn id="23" idx="2"/>
            <a:endCxn id="45" idx="0"/>
          </p:cNvCxnSpPr>
          <p:nvPr/>
        </p:nvCxnSpPr>
        <p:spPr>
          <a:xfrm>
            <a:off x="2011363" y="2590800"/>
            <a:ext cx="3259931" cy="173224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>
            <a:stCxn id="26" idx="2"/>
            <a:endCxn id="45" idx="0"/>
          </p:cNvCxnSpPr>
          <p:nvPr/>
        </p:nvCxnSpPr>
        <p:spPr>
          <a:xfrm flipH="1">
            <a:off x="5271294" y="2422525"/>
            <a:ext cx="1388269" cy="1900515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>
            <a:stCxn id="23" idx="2"/>
            <a:endCxn id="51" idx="0"/>
          </p:cNvCxnSpPr>
          <p:nvPr/>
        </p:nvCxnSpPr>
        <p:spPr>
          <a:xfrm>
            <a:off x="2011363" y="2590800"/>
            <a:ext cx="4042569" cy="1648082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9220" idx="2"/>
            <a:endCxn id="51" idx="0"/>
          </p:cNvCxnSpPr>
          <p:nvPr/>
        </p:nvCxnSpPr>
        <p:spPr>
          <a:xfrm>
            <a:off x="4038632" y="1812925"/>
            <a:ext cx="2015300" cy="2425957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>
            <a:stCxn id="26" idx="2"/>
            <a:endCxn id="51" idx="0"/>
          </p:cNvCxnSpPr>
          <p:nvPr/>
        </p:nvCxnSpPr>
        <p:spPr>
          <a:xfrm flipH="1">
            <a:off x="6053932" y="2422525"/>
            <a:ext cx="605631" cy="1816357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>
            <a:stCxn id="9220" idx="2"/>
            <a:endCxn id="112" idx="0"/>
          </p:cNvCxnSpPr>
          <p:nvPr/>
        </p:nvCxnSpPr>
        <p:spPr>
          <a:xfrm>
            <a:off x="4038632" y="1812925"/>
            <a:ext cx="2777300" cy="2415143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>
            <a:stCxn id="26" idx="2"/>
            <a:endCxn id="112" idx="0"/>
          </p:cNvCxnSpPr>
          <p:nvPr/>
        </p:nvCxnSpPr>
        <p:spPr>
          <a:xfrm>
            <a:off x="6659563" y="2422525"/>
            <a:ext cx="156369" cy="1805543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>
            <a:stCxn id="112" idx="0"/>
            <a:endCxn id="23" idx="2"/>
          </p:cNvCxnSpPr>
          <p:nvPr/>
        </p:nvCxnSpPr>
        <p:spPr>
          <a:xfrm flipH="1" flipV="1">
            <a:off x="2011363" y="2590800"/>
            <a:ext cx="4804569" cy="1637268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>
            <a:stCxn id="48" idx="0"/>
            <a:endCxn id="23" idx="2"/>
          </p:cNvCxnSpPr>
          <p:nvPr/>
        </p:nvCxnSpPr>
        <p:spPr>
          <a:xfrm flipH="1" flipV="1">
            <a:off x="2011363" y="2590800"/>
            <a:ext cx="5535287" cy="1307068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>
            <a:stCxn id="48" idx="0"/>
            <a:endCxn id="9220" idx="2"/>
          </p:cNvCxnSpPr>
          <p:nvPr/>
        </p:nvCxnSpPr>
        <p:spPr>
          <a:xfrm flipH="1" flipV="1">
            <a:off x="4038632" y="1812925"/>
            <a:ext cx="3508018" cy="2084943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>
            <a:stCxn id="48" idx="0"/>
            <a:endCxn id="26" idx="2"/>
          </p:cNvCxnSpPr>
          <p:nvPr/>
        </p:nvCxnSpPr>
        <p:spPr>
          <a:xfrm flipH="1" flipV="1">
            <a:off x="6659563" y="2422525"/>
            <a:ext cx="887087" cy="1475343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/>
          <p:cNvCxnSpPr>
            <a:stCxn id="33" idx="0"/>
            <a:endCxn id="23" idx="2"/>
          </p:cNvCxnSpPr>
          <p:nvPr/>
        </p:nvCxnSpPr>
        <p:spPr>
          <a:xfrm flipH="1" flipV="1">
            <a:off x="2011363" y="2590800"/>
            <a:ext cx="6155531" cy="33020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/>
          <p:cNvCxnSpPr>
            <a:stCxn id="33" idx="0"/>
            <a:endCxn id="26" idx="2"/>
          </p:cNvCxnSpPr>
          <p:nvPr/>
        </p:nvCxnSpPr>
        <p:spPr>
          <a:xfrm flipH="1" flipV="1">
            <a:off x="6659563" y="2422525"/>
            <a:ext cx="1507331" cy="498475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>
            <a:stCxn id="33" idx="0"/>
            <a:endCxn id="9220" idx="2"/>
          </p:cNvCxnSpPr>
          <p:nvPr/>
        </p:nvCxnSpPr>
        <p:spPr>
          <a:xfrm flipH="1" flipV="1">
            <a:off x="4038632" y="1812925"/>
            <a:ext cx="4128262" cy="1108075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Rounded Rectangle 149"/>
          <p:cNvSpPr/>
          <p:nvPr/>
        </p:nvSpPr>
        <p:spPr>
          <a:xfrm>
            <a:off x="7215280" y="1515327"/>
            <a:ext cx="1595975" cy="9144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Each server has N secrets</a:t>
            </a:r>
            <a:endParaRPr lang="en-US" dirty="0"/>
          </a:p>
        </p:txBody>
      </p:sp>
      <p:sp>
        <p:nvSpPr>
          <p:cNvPr id="151" name="Rounded Rectangle 150"/>
          <p:cNvSpPr/>
          <p:nvPr/>
        </p:nvSpPr>
        <p:spPr>
          <a:xfrm>
            <a:off x="6276329" y="5726390"/>
            <a:ext cx="1595975" cy="9144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Each client has M secrets</a:t>
            </a:r>
            <a:endParaRPr lang="en-US" dirty="0"/>
          </a:p>
        </p:txBody>
      </p:sp>
      <p:sp>
        <p:nvSpPr>
          <p:cNvPr id="81" name="Rounded Rectangle 80"/>
          <p:cNvSpPr/>
          <p:nvPr/>
        </p:nvSpPr>
        <p:spPr>
          <a:xfrm>
            <a:off x="298052" y="1272852"/>
            <a:ext cx="2090115" cy="75653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dirty="0" smtClean="0"/>
              <a:t>O(M*N) shared secrets with M &lt;&lt; N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495362" y="5744568"/>
            <a:ext cx="2514600" cy="75653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dirty="0" smtClean="0"/>
              <a:t>N = 100 and M = 5,</a:t>
            </a:r>
          </a:p>
          <a:p>
            <a:pPr algn="ctr"/>
            <a:r>
              <a:rPr lang="en-US" dirty="0" smtClean="0"/>
              <a:t>500 shared secrets,</a:t>
            </a:r>
          </a:p>
          <a:p>
            <a:pPr algn="ctr"/>
            <a:r>
              <a:rPr lang="en-US" dirty="0" smtClean="0"/>
              <a:t>1000 RNG operations</a:t>
            </a:r>
            <a:endParaRPr lang="en-US" dirty="0"/>
          </a:p>
        </p:txBody>
      </p:sp>
      <p:sp>
        <p:nvSpPr>
          <p:cNvPr id="83" name="Rounded Rectangle 82"/>
          <p:cNvSpPr/>
          <p:nvPr/>
        </p:nvSpPr>
        <p:spPr>
          <a:xfrm>
            <a:off x="3410904" y="2881289"/>
            <a:ext cx="2514600" cy="75653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dirty="0" smtClean="0"/>
              <a:t>RNG reduction:</a:t>
            </a:r>
          </a:p>
          <a:p>
            <a:pPr algn="ctr"/>
            <a:r>
              <a:rPr lang="en-US" dirty="0" smtClean="0"/>
              <a:t>1000 &lt;&lt; 9900</a:t>
            </a:r>
            <a:endParaRPr lang="en-US" dirty="0"/>
          </a:p>
        </p:txBody>
      </p:sp>
      <p:sp>
        <p:nvSpPr>
          <p:cNvPr id="84" name="Rounded Rectangle 83"/>
          <p:cNvSpPr/>
          <p:nvPr/>
        </p:nvSpPr>
        <p:spPr>
          <a:xfrm>
            <a:off x="6784182" y="522404"/>
            <a:ext cx="1595975" cy="9144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With M servers and N clients…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1656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0" animBg="1"/>
      <p:bldP spid="151" grpId="0" animBg="1"/>
      <p:bldP spid="81" grpId="0" animBg="1"/>
      <p:bldP spid="82" grpId="0" animBg="1"/>
      <p:bldP spid="83" grpId="0" animBg="1"/>
      <p:bldP spid="8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 algn="ctr">
              <a:buNone/>
            </a:pPr>
            <a:endParaRPr lang="en-US" sz="6000" dirty="0" smtClean="0"/>
          </a:p>
          <a:p>
            <a:pPr marL="114300" indent="0" algn="ctr">
              <a:buNone/>
            </a:pPr>
            <a:r>
              <a:rPr lang="en-US" sz="6000" dirty="0" smtClean="0"/>
              <a:t>Improving Communication Efficiency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422647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ctangle 63"/>
          <p:cNvSpPr/>
          <p:nvPr/>
        </p:nvSpPr>
        <p:spPr>
          <a:xfrm>
            <a:off x="533400" y="4728784"/>
            <a:ext cx="533400" cy="19442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Amy</a:t>
            </a:r>
            <a:endParaRPr lang="en-US" sz="900" dirty="0"/>
          </a:p>
        </p:txBody>
      </p:sp>
      <p:sp>
        <p:nvSpPr>
          <p:cNvPr id="63" name="Rectangle 62"/>
          <p:cNvSpPr/>
          <p:nvPr/>
        </p:nvSpPr>
        <p:spPr>
          <a:xfrm>
            <a:off x="533400" y="4542204"/>
            <a:ext cx="533400" cy="19442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/>
              <a:t>Carol</a:t>
            </a:r>
            <a:endParaRPr lang="en-US" sz="900" dirty="0"/>
          </a:p>
        </p:txBody>
      </p:sp>
      <p:sp>
        <p:nvSpPr>
          <p:cNvPr id="61" name="Rectangle 60"/>
          <p:cNvSpPr/>
          <p:nvPr/>
        </p:nvSpPr>
        <p:spPr>
          <a:xfrm>
            <a:off x="533400" y="4347784"/>
            <a:ext cx="533400" cy="19442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Brett</a:t>
            </a:r>
            <a:endParaRPr lang="en-US" sz="900" dirty="0"/>
          </a:p>
        </p:txBody>
      </p:sp>
      <p:sp>
        <p:nvSpPr>
          <p:cNvPr id="60" name="Rectangle 59"/>
          <p:cNvSpPr/>
          <p:nvPr/>
        </p:nvSpPr>
        <p:spPr>
          <a:xfrm>
            <a:off x="533400" y="4178028"/>
            <a:ext cx="533400" cy="19442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Bob</a:t>
            </a:r>
            <a:endParaRPr lang="en-US" sz="900" dirty="0"/>
          </a:p>
        </p:txBody>
      </p:sp>
      <p:sp>
        <p:nvSpPr>
          <p:cNvPr id="59" name="Rectangle 58"/>
          <p:cNvSpPr/>
          <p:nvPr/>
        </p:nvSpPr>
        <p:spPr>
          <a:xfrm>
            <a:off x="533400" y="3983608"/>
            <a:ext cx="533400" cy="19442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Anna</a:t>
            </a:r>
          </a:p>
        </p:txBody>
      </p:sp>
      <p:sp>
        <p:nvSpPr>
          <p:cNvPr id="57" name="Rectangle 56"/>
          <p:cNvSpPr/>
          <p:nvPr/>
        </p:nvSpPr>
        <p:spPr>
          <a:xfrm>
            <a:off x="533400" y="3814384"/>
            <a:ext cx="533400" cy="19442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Ben</a:t>
            </a:r>
            <a:endParaRPr lang="en-US" sz="900" dirty="0"/>
          </a:p>
        </p:txBody>
      </p:sp>
      <p:sp>
        <p:nvSpPr>
          <p:cNvPr id="28" name="Rectangle 27"/>
          <p:cNvSpPr/>
          <p:nvPr/>
        </p:nvSpPr>
        <p:spPr>
          <a:xfrm>
            <a:off x="533400" y="3619964"/>
            <a:ext cx="533400" cy="19442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Crystal</a:t>
            </a:r>
            <a:endParaRPr lang="en-US" sz="9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Bandwidth Overhead</a:t>
            </a:r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3657600" y="1143000"/>
            <a:ext cx="1480686" cy="1130542"/>
            <a:chOff x="2209800" y="1240510"/>
            <a:chExt cx="1480686" cy="1130542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9800" y="1240510"/>
              <a:ext cx="767700" cy="1130542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2874172" y="1591158"/>
              <a:ext cx="8163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Crystal</a:t>
              </a:r>
              <a:endParaRPr lang="en-US" baseline="-25000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7196047" y="2235200"/>
            <a:ext cx="788987" cy="1422400"/>
            <a:chOff x="457200" y="4724400"/>
            <a:chExt cx="788987" cy="1422400"/>
          </a:xfrm>
        </p:grpSpPr>
        <p:pic>
          <p:nvPicPr>
            <p:cNvPr id="14" name="Picture 1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5" name="TextBox 14"/>
            <p:cNvSpPr txBox="1"/>
            <p:nvPr/>
          </p:nvSpPr>
          <p:spPr>
            <a:xfrm>
              <a:off x="546893" y="5777468"/>
              <a:ext cx="6719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Anna</a:t>
              </a:r>
              <a:endParaRPr lang="en-US" baseline="-25000" dirty="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2209800" y="2286000"/>
            <a:ext cx="693737" cy="1436132"/>
            <a:chOff x="5486400" y="4191000"/>
            <a:chExt cx="693737" cy="1436132"/>
          </a:xfrm>
        </p:grpSpPr>
        <p:pic>
          <p:nvPicPr>
            <p:cNvPr id="17" name="Picture 1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5562600" y="5257800"/>
              <a:ext cx="5469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Ben</a:t>
              </a:r>
              <a:endParaRPr lang="en-US" baseline="-25000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3995647" y="5283200"/>
            <a:ext cx="788987" cy="1422400"/>
            <a:chOff x="457200" y="4724400"/>
            <a:chExt cx="788987" cy="1422400"/>
          </a:xfrm>
        </p:grpSpPr>
        <p:pic>
          <p:nvPicPr>
            <p:cNvPr id="23" name="Picture 1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4" name="TextBox 23"/>
            <p:cNvSpPr txBox="1"/>
            <p:nvPr/>
          </p:nvSpPr>
          <p:spPr>
            <a:xfrm>
              <a:off x="546893" y="5777468"/>
              <a:ext cx="6019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Amy</a:t>
              </a:r>
              <a:endParaRPr lang="en-US" baseline="-25000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7010400" y="3886200"/>
            <a:ext cx="693737" cy="1436132"/>
            <a:chOff x="5486400" y="4191000"/>
            <a:chExt cx="693737" cy="1436132"/>
          </a:xfrm>
        </p:grpSpPr>
        <p:pic>
          <p:nvPicPr>
            <p:cNvPr id="8" name="Picture 1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5562600" y="5257800"/>
              <a:ext cx="5533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Bob</a:t>
              </a:r>
              <a:endParaRPr lang="en-US" baseline="-25000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547847" y="4267200"/>
            <a:ext cx="788987" cy="1422400"/>
            <a:chOff x="457200" y="4724400"/>
            <a:chExt cx="788987" cy="1422400"/>
          </a:xfrm>
        </p:grpSpPr>
        <p:pic>
          <p:nvPicPr>
            <p:cNvPr id="5" name="Picture 1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546893" y="5777468"/>
              <a:ext cx="636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Alice</a:t>
              </a:r>
              <a:endParaRPr lang="en-US" baseline="-25000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666647" y="5269468"/>
            <a:ext cx="767700" cy="1436132"/>
            <a:chOff x="2209800" y="1240510"/>
            <a:chExt cx="767700" cy="1436132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9800" y="1240510"/>
              <a:ext cx="767700" cy="1130542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2271743" y="2307310"/>
              <a:ext cx="6698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Carol</a:t>
              </a:r>
              <a:endParaRPr lang="en-US" baseline="-25000" dirty="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489250" y="1177454"/>
            <a:ext cx="1201396" cy="1173163"/>
            <a:chOff x="5486400" y="4191000"/>
            <a:chExt cx="1201396" cy="1173163"/>
          </a:xfrm>
        </p:grpSpPr>
        <p:pic>
          <p:nvPicPr>
            <p:cNvPr id="26" name="Picture 1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7" name="TextBox 26"/>
            <p:cNvSpPr txBox="1"/>
            <p:nvPr/>
          </p:nvSpPr>
          <p:spPr>
            <a:xfrm>
              <a:off x="6036143" y="4676950"/>
              <a:ext cx="6516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Brett</a:t>
              </a:r>
              <a:endParaRPr lang="en-US" baseline="-25000" dirty="0"/>
            </a:p>
          </p:txBody>
        </p:sp>
      </p:grpSp>
      <p:sp>
        <p:nvSpPr>
          <p:cNvPr id="69" name="Rounded Rectangle 68"/>
          <p:cNvSpPr/>
          <p:nvPr/>
        </p:nvSpPr>
        <p:spPr>
          <a:xfrm>
            <a:off x="119153" y="1907735"/>
            <a:ext cx="2014447" cy="75653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dirty="0" smtClean="0"/>
              <a:t>Bandwidth overhead due to O(N</a:t>
            </a:r>
            <a:r>
              <a:rPr lang="en-US" baseline="30000" dirty="0" smtClean="0"/>
              <a:t>2</a:t>
            </a:r>
            <a:r>
              <a:rPr lang="en-US" dirty="0" smtClean="0"/>
              <a:t>) communication</a:t>
            </a:r>
            <a:endParaRPr lang="en-US" dirty="0"/>
          </a:p>
        </p:txBody>
      </p:sp>
      <p:sp>
        <p:nvSpPr>
          <p:cNvPr id="73" name="Rounded Rectangle 72"/>
          <p:cNvSpPr/>
          <p:nvPr/>
        </p:nvSpPr>
        <p:spPr>
          <a:xfrm>
            <a:off x="796636" y="1007505"/>
            <a:ext cx="1946564" cy="75653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dirty="0" smtClean="0"/>
              <a:t>Computation overhead due to O(N</a:t>
            </a:r>
            <a:r>
              <a:rPr lang="en-US" baseline="30000" dirty="0" smtClean="0"/>
              <a:t>2</a:t>
            </a:r>
            <a:r>
              <a:rPr lang="en-US" dirty="0" smtClean="0"/>
              <a:t>) secret shares</a:t>
            </a:r>
            <a:endParaRPr lang="en-US" dirty="0"/>
          </a:p>
        </p:txBody>
      </p:sp>
      <p:cxnSp>
        <p:nvCxnSpPr>
          <p:cNvPr id="211" name="Straight Arrow Connector 210"/>
          <p:cNvCxnSpPr>
            <a:stCxn id="17" idx="3"/>
            <a:endCxn id="11" idx="2"/>
          </p:cNvCxnSpPr>
          <p:nvPr/>
        </p:nvCxnSpPr>
        <p:spPr>
          <a:xfrm flipV="1">
            <a:off x="2903537" y="2273542"/>
            <a:ext cx="1137913" cy="59904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Straight Arrow Connector 212"/>
          <p:cNvCxnSpPr>
            <a:stCxn id="17" idx="3"/>
            <a:endCxn id="26" idx="2"/>
          </p:cNvCxnSpPr>
          <p:nvPr/>
        </p:nvCxnSpPr>
        <p:spPr>
          <a:xfrm flipV="1">
            <a:off x="2903537" y="2350617"/>
            <a:ext cx="2932582" cy="52196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Straight Arrow Connector 214"/>
          <p:cNvCxnSpPr>
            <a:stCxn id="17" idx="3"/>
            <a:endCxn id="14" idx="1"/>
          </p:cNvCxnSpPr>
          <p:nvPr/>
        </p:nvCxnSpPr>
        <p:spPr>
          <a:xfrm flipV="1">
            <a:off x="2903537" y="2809082"/>
            <a:ext cx="4292510" cy="635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Straight Arrow Connector 216"/>
          <p:cNvCxnSpPr>
            <a:stCxn id="17" idx="3"/>
            <a:endCxn id="8" idx="1"/>
          </p:cNvCxnSpPr>
          <p:nvPr/>
        </p:nvCxnSpPr>
        <p:spPr>
          <a:xfrm>
            <a:off x="2903537" y="2872582"/>
            <a:ext cx="4106863" cy="16002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Straight Arrow Connector 218"/>
          <p:cNvCxnSpPr>
            <a:stCxn id="17" idx="3"/>
            <a:endCxn id="20" idx="0"/>
          </p:cNvCxnSpPr>
          <p:nvPr/>
        </p:nvCxnSpPr>
        <p:spPr>
          <a:xfrm>
            <a:off x="2903537" y="2872582"/>
            <a:ext cx="3146960" cy="239688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Straight Arrow Connector 220"/>
          <p:cNvCxnSpPr>
            <a:stCxn id="17" idx="3"/>
            <a:endCxn id="23" idx="0"/>
          </p:cNvCxnSpPr>
          <p:nvPr/>
        </p:nvCxnSpPr>
        <p:spPr>
          <a:xfrm>
            <a:off x="2903537" y="2872582"/>
            <a:ext cx="1486604" cy="241061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Straight Arrow Connector 222"/>
          <p:cNvCxnSpPr>
            <a:stCxn id="17" idx="3"/>
            <a:endCxn id="5" idx="0"/>
          </p:cNvCxnSpPr>
          <p:nvPr/>
        </p:nvCxnSpPr>
        <p:spPr>
          <a:xfrm>
            <a:off x="2903537" y="2872582"/>
            <a:ext cx="38804" cy="139461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Straight Arrow Connector 226"/>
          <p:cNvCxnSpPr>
            <a:stCxn id="11" idx="2"/>
            <a:endCxn id="5" idx="0"/>
          </p:cNvCxnSpPr>
          <p:nvPr/>
        </p:nvCxnSpPr>
        <p:spPr>
          <a:xfrm flipH="1">
            <a:off x="2942341" y="2273542"/>
            <a:ext cx="1099109" cy="199365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Straight Arrow Connector 228"/>
          <p:cNvCxnSpPr>
            <a:stCxn id="11" idx="2"/>
            <a:endCxn id="23" idx="0"/>
          </p:cNvCxnSpPr>
          <p:nvPr/>
        </p:nvCxnSpPr>
        <p:spPr>
          <a:xfrm>
            <a:off x="4041450" y="2273542"/>
            <a:ext cx="348691" cy="300965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1" name="Straight Arrow Connector 230"/>
          <p:cNvCxnSpPr>
            <a:stCxn id="11" idx="2"/>
            <a:endCxn id="20" idx="0"/>
          </p:cNvCxnSpPr>
          <p:nvPr/>
        </p:nvCxnSpPr>
        <p:spPr>
          <a:xfrm>
            <a:off x="4041450" y="2273542"/>
            <a:ext cx="2009047" cy="299592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Straight Arrow Connector 232"/>
          <p:cNvCxnSpPr>
            <a:stCxn id="11" idx="2"/>
            <a:endCxn id="17" idx="3"/>
          </p:cNvCxnSpPr>
          <p:nvPr/>
        </p:nvCxnSpPr>
        <p:spPr>
          <a:xfrm flipH="1">
            <a:off x="2903537" y="2273542"/>
            <a:ext cx="1137913" cy="59904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Straight Arrow Connector 234"/>
          <p:cNvCxnSpPr>
            <a:stCxn id="11" idx="2"/>
            <a:endCxn id="8" idx="1"/>
          </p:cNvCxnSpPr>
          <p:nvPr/>
        </p:nvCxnSpPr>
        <p:spPr>
          <a:xfrm>
            <a:off x="4041450" y="2273542"/>
            <a:ext cx="2968950" cy="219924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Straight Arrow Connector 236"/>
          <p:cNvCxnSpPr>
            <a:stCxn id="11" idx="2"/>
            <a:endCxn id="14" idx="1"/>
          </p:cNvCxnSpPr>
          <p:nvPr/>
        </p:nvCxnSpPr>
        <p:spPr>
          <a:xfrm>
            <a:off x="4041450" y="2273542"/>
            <a:ext cx="3154597" cy="53554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Straight Arrow Connector 238"/>
          <p:cNvCxnSpPr>
            <a:stCxn id="11" idx="2"/>
            <a:endCxn id="26" idx="2"/>
          </p:cNvCxnSpPr>
          <p:nvPr/>
        </p:nvCxnSpPr>
        <p:spPr>
          <a:xfrm>
            <a:off x="4041450" y="2273542"/>
            <a:ext cx="1794669" cy="7707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Straight Arrow Connector 240"/>
          <p:cNvCxnSpPr>
            <a:stCxn id="26" idx="2"/>
            <a:endCxn id="17" idx="3"/>
          </p:cNvCxnSpPr>
          <p:nvPr/>
        </p:nvCxnSpPr>
        <p:spPr>
          <a:xfrm flipH="1">
            <a:off x="2903537" y="2350617"/>
            <a:ext cx="2932582" cy="52196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3" name="Straight Arrow Connector 242"/>
          <p:cNvCxnSpPr>
            <a:stCxn id="26" idx="2"/>
            <a:endCxn id="11" idx="2"/>
          </p:cNvCxnSpPr>
          <p:nvPr/>
        </p:nvCxnSpPr>
        <p:spPr>
          <a:xfrm flipH="1" flipV="1">
            <a:off x="4041450" y="2273542"/>
            <a:ext cx="1794669" cy="7707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Straight Arrow Connector 244"/>
          <p:cNvCxnSpPr>
            <a:stCxn id="26" idx="2"/>
            <a:endCxn id="5" idx="0"/>
          </p:cNvCxnSpPr>
          <p:nvPr/>
        </p:nvCxnSpPr>
        <p:spPr>
          <a:xfrm flipH="1">
            <a:off x="2942341" y="2350617"/>
            <a:ext cx="2893778" cy="191658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7" name="Straight Arrow Connector 246"/>
          <p:cNvCxnSpPr>
            <a:stCxn id="26" idx="2"/>
            <a:endCxn id="23" idx="0"/>
          </p:cNvCxnSpPr>
          <p:nvPr/>
        </p:nvCxnSpPr>
        <p:spPr>
          <a:xfrm flipH="1">
            <a:off x="4390141" y="2350617"/>
            <a:ext cx="1445978" cy="293258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9" name="Straight Arrow Connector 248"/>
          <p:cNvCxnSpPr>
            <a:endCxn id="20" idx="0"/>
          </p:cNvCxnSpPr>
          <p:nvPr/>
        </p:nvCxnSpPr>
        <p:spPr>
          <a:xfrm>
            <a:off x="5836119" y="2350617"/>
            <a:ext cx="214378" cy="291885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1" name="Straight Arrow Connector 250"/>
          <p:cNvCxnSpPr>
            <a:stCxn id="26" idx="2"/>
            <a:endCxn id="8" idx="1"/>
          </p:cNvCxnSpPr>
          <p:nvPr/>
        </p:nvCxnSpPr>
        <p:spPr>
          <a:xfrm>
            <a:off x="5836119" y="2350617"/>
            <a:ext cx="1174281" cy="212216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3" name="Straight Arrow Connector 252"/>
          <p:cNvCxnSpPr>
            <a:stCxn id="26" idx="2"/>
            <a:endCxn id="14" idx="1"/>
          </p:cNvCxnSpPr>
          <p:nvPr/>
        </p:nvCxnSpPr>
        <p:spPr>
          <a:xfrm>
            <a:off x="5836119" y="2350617"/>
            <a:ext cx="1359928" cy="45846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5" name="Straight Arrow Connector 254"/>
          <p:cNvCxnSpPr>
            <a:stCxn id="14" idx="1"/>
            <a:endCxn id="8" idx="1"/>
          </p:cNvCxnSpPr>
          <p:nvPr/>
        </p:nvCxnSpPr>
        <p:spPr>
          <a:xfrm flipH="1">
            <a:off x="7010400" y="2809082"/>
            <a:ext cx="185647" cy="16637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1" name="Straight Arrow Connector 260"/>
          <p:cNvCxnSpPr>
            <a:stCxn id="23" idx="0"/>
            <a:endCxn id="5" idx="0"/>
          </p:cNvCxnSpPr>
          <p:nvPr/>
        </p:nvCxnSpPr>
        <p:spPr>
          <a:xfrm flipH="1" flipV="1">
            <a:off x="2942341" y="4267200"/>
            <a:ext cx="1447800" cy="10160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Straight Arrow Connector 264"/>
          <p:cNvCxnSpPr>
            <a:stCxn id="14" idx="1"/>
            <a:endCxn id="26" idx="2"/>
          </p:cNvCxnSpPr>
          <p:nvPr/>
        </p:nvCxnSpPr>
        <p:spPr>
          <a:xfrm flipH="1" flipV="1">
            <a:off x="5836119" y="2350617"/>
            <a:ext cx="1359928" cy="45846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Straight Arrow Connector 266"/>
          <p:cNvCxnSpPr>
            <a:stCxn id="14" idx="1"/>
            <a:endCxn id="11" idx="2"/>
          </p:cNvCxnSpPr>
          <p:nvPr/>
        </p:nvCxnSpPr>
        <p:spPr>
          <a:xfrm flipH="1" flipV="1">
            <a:off x="4041450" y="2273542"/>
            <a:ext cx="3154597" cy="53554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9" name="Straight Arrow Connector 268"/>
          <p:cNvCxnSpPr>
            <a:stCxn id="14" idx="1"/>
            <a:endCxn id="17" idx="3"/>
          </p:cNvCxnSpPr>
          <p:nvPr/>
        </p:nvCxnSpPr>
        <p:spPr>
          <a:xfrm flipH="1">
            <a:off x="2903537" y="2809082"/>
            <a:ext cx="4292510" cy="635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1" name="Straight Arrow Connector 270"/>
          <p:cNvCxnSpPr>
            <a:stCxn id="14" idx="1"/>
            <a:endCxn id="20" idx="0"/>
          </p:cNvCxnSpPr>
          <p:nvPr/>
        </p:nvCxnSpPr>
        <p:spPr>
          <a:xfrm flipH="1">
            <a:off x="6050497" y="2809082"/>
            <a:ext cx="1145550" cy="246038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3" name="Straight Arrow Connector 272"/>
          <p:cNvCxnSpPr>
            <a:stCxn id="14" idx="1"/>
            <a:endCxn id="23" idx="0"/>
          </p:cNvCxnSpPr>
          <p:nvPr/>
        </p:nvCxnSpPr>
        <p:spPr>
          <a:xfrm flipH="1">
            <a:off x="4390141" y="2809082"/>
            <a:ext cx="2805906" cy="247411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5" name="Straight Arrow Connector 274"/>
          <p:cNvCxnSpPr>
            <a:stCxn id="14" idx="1"/>
            <a:endCxn id="5" idx="0"/>
          </p:cNvCxnSpPr>
          <p:nvPr/>
        </p:nvCxnSpPr>
        <p:spPr>
          <a:xfrm flipH="1">
            <a:off x="2942341" y="2809082"/>
            <a:ext cx="4253706" cy="145811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7" name="Straight Arrow Connector 276"/>
          <p:cNvCxnSpPr>
            <a:stCxn id="8" idx="1"/>
            <a:endCxn id="26" idx="2"/>
          </p:cNvCxnSpPr>
          <p:nvPr/>
        </p:nvCxnSpPr>
        <p:spPr>
          <a:xfrm flipH="1" flipV="1">
            <a:off x="5836119" y="2350617"/>
            <a:ext cx="1174281" cy="212216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9" name="Straight Arrow Connector 278"/>
          <p:cNvCxnSpPr>
            <a:stCxn id="8" idx="1"/>
            <a:endCxn id="11" idx="2"/>
          </p:cNvCxnSpPr>
          <p:nvPr/>
        </p:nvCxnSpPr>
        <p:spPr>
          <a:xfrm flipH="1" flipV="1">
            <a:off x="4041450" y="2273542"/>
            <a:ext cx="2968950" cy="219924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1" name="Straight Arrow Connector 280"/>
          <p:cNvCxnSpPr>
            <a:stCxn id="8" idx="1"/>
            <a:endCxn id="17" idx="3"/>
          </p:cNvCxnSpPr>
          <p:nvPr/>
        </p:nvCxnSpPr>
        <p:spPr>
          <a:xfrm flipH="1" flipV="1">
            <a:off x="2903537" y="2872582"/>
            <a:ext cx="4106863" cy="16002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3" name="Straight Arrow Connector 282"/>
          <p:cNvCxnSpPr>
            <a:stCxn id="8" idx="1"/>
            <a:endCxn id="5" idx="0"/>
          </p:cNvCxnSpPr>
          <p:nvPr/>
        </p:nvCxnSpPr>
        <p:spPr>
          <a:xfrm flipH="1" flipV="1">
            <a:off x="2942341" y="4267200"/>
            <a:ext cx="4068059" cy="20558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5" name="Straight Arrow Connector 284"/>
          <p:cNvCxnSpPr>
            <a:stCxn id="8" idx="1"/>
            <a:endCxn id="23" idx="0"/>
          </p:cNvCxnSpPr>
          <p:nvPr/>
        </p:nvCxnSpPr>
        <p:spPr>
          <a:xfrm flipH="1">
            <a:off x="4390141" y="4472782"/>
            <a:ext cx="2620259" cy="81041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7" name="Straight Arrow Connector 286"/>
          <p:cNvCxnSpPr>
            <a:stCxn id="8" idx="1"/>
            <a:endCxn id="20" idx="0"/>
          </p:cNvCxnSpPr>
          <p:nvPr/>
        </p:nvCxnSpPr>
        <p:spPr>
          <a:xfrm flipH="1">
            <a:off x="6050497" y="4472782"/>
            <a:ext cx="959903" cy="79668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9" name="Straight Arrow Connector 288"/>
          <p:cNvCxnSpPr>
            <a:stCxn id="20" idx="0"/>
            <a:endCxn id="23" idx="0"/>
          </p:cNvCxnSpPr>
          <p:nvPr/>
        </p:nvCxnSpPr>
        <p:spPr>
          <a:xfrm flipH="1">
            <a:off x="4390141" y="5269468"/>
            <a:ext cx="1660356" cy="1373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1" name="Straight Arrow Connector 290"/>
          <p:cNvCxnSpPr>
            <a:stCxn id="20" idx="0"/>
            <a:endCxn id="5" idx="0"/>
          </p:cNvCxnSpPr>
          <p:nvPr/>
        </p:nvCxnSpPr>
        <p:spPr>
          <a:xfrm flipH="1" flipV="1">
            <a:off x="2942341" y="4267200"/>
            <a:ext cx="3108156" cy="100226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3" name="Straight Arrow Connector 292"/>
          <p:cNvCxnSpPr>
            <a:stCxn id="20" idx="0"/>
            <a:endCxn id="17" idx="3"/>
          </p:cNvCxnSpPr>
          <p:nvPr/>
        </p:nvCxnSpPr>
        <p:spPr>
          <a:xfrm flipH="1" flipV="1">
            <a:off x="2903537" y="2872582"/>
            <a:ext cx="3146960" cy="239688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5" name="Straight Arrow Connector 294"/>
          <p:cNvCxnSpPr>
            <a:stCxn id="20" idx="0"/>
            <a:endCxn id="11" idx="2"/>
          </p:cNvCxnSpPr>
          <p:nvPr/>
        </p:nvCxnSpPr>
        <p:spPr>
          <a:xfrm flipH="1" flipV="1">
            <a:off x="4041450" y="2273542"/>
            <a:ext cx="2009047" cy="299592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7" name="Straight Arrow Connector 296"/>
          <p:cNvCxnSpPr>
            <a:stCxn id="20" idx="0"/>
            <a:endCxn id="26" idx="2"/>
          </p:cNvCxnSpPr>
          <p:nvPr/>
        </p:nvCxnSpPr>
        <p:spPr>
          <a:xfrm flipH="1" flipV="1">
            <a:off x="5836119" y="2350617"/>
            <a:ext cx="214378" cy="291885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0" name="Straight Arrow Connector 299"/>
          <p:cNvCxnSpPr>
            <a:stCxn id="8" idx="1"/>
            <a:endCxn id="14" idx="1"/>
          </p:cNvCxnSpPr>
          <p:nvPr/>
        </p:nvCxnSpPr>
        <p:spPr>
          <a:xfrm flipV="1">
            <a:off x="7010400" y="2809082"/>
            <a:ext cx="185647" cy="16637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2" name="Straight Arrow Connector 301"/>
          <p:cNvCxnSpPr>
            <a:stCxn id="20" idx="0"/>
            <a:endCxn id="8" idx="1"/>
          </p:cNvCxnSpPr>
          <p:nvPr/>
        </p:nvCxnSpPr>
        <p:spPr>
          <a:xfrm flipV="1">
            <a:off x="6050497" y="4472782"/>
            <a:ext cx="959903" cy="79668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5" name="Straight Arrow Connector 304"/>
          <p:cNvCxnSpPr>
            <a:stCxn id="20" idx="0"/>
            <a:endCxn id="14" idx="1"/>
          </p:cNvCxnSpPr>
          <p:nvPr/>
        </p:nvCxnSpPr>
        <p:spPr>
          <a:xfrm flipV="1">
            <a:off x="6050497" y="2809082"/>
            <a:ext cx="1145550" cy="246038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7" name="Straight Arrow Connector 306"/>
          <p:cNvCxnSpPr>
            <a:stCxn id="23" idx="0"/>
            <a:endCxn id="20" idx="0"/>
          </p:cNvCxnSpPr>
          <p:nvPr/>
        </p:nvCxnSpPr>
        <p:spPr>
          <a:xfrm flipV="1">
            <a:off x="4390141" y="5269468"/>
            <a:ext cx="1660356" cy="1373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0" name="Straight Arrow Connector 309"/>
          <p:cNvCxnSpPr>
            <a:stCxn id="23" idx="0"/>
            <a:endCxn id="8" idx="1"/>
          </p:cNvCxnSpPr>
          <p:nvPr/>
        </p:nvCxnSpPr>
        <p:spPr>
          <a:xfrm flipV="1">
            <a:off x="4390141" y="4472782"/>
            <a:ext cx="2620259" cy="81041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2" name="Straight Arrow Connector 311"/>
          <p:cNvCxnSpPr>
            <a:stCxn id="23" idx="0"/>
            <a:endCxn id="14" idx="1"/>
          </p:cNvCxnSpPr>
          <p:nvPr/>
        </p:nvCxnSpPr>
        <p:spPr>
          <a:xfrm flipV="1">
            <a:off x="4390141" y="2809082"/>
            <a:ext cx="2805906" cy="247411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" name="Straight Arrow Connector 313"/>
          <p:cNvCxnSpPr>
            <a:stCxn id="23" idx="0"/>
            <a:endCxn id="26" idx="2"/>
          </p:cNvCxnSpPr>
          <p:nvPr/>
        </p:nvCxnSpPr>
        <p:spPr>
          <a:xfrm flipV="1">
            <a:off x="4390141" y="2350617"/>
            <a:ext cx="1445978" cy="293258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6" name="Straight Arrow Connector 315"/>
          <p:cNvCxnSpPr>
            <a:stCxn id="23" idx="0"/>
            <a:endCxn id="11" idx="2"/>
          </p:cNvCxnSpPr>
          <p:nvPr/>
        </p:nvCxnSpPr>
        <p:spPr>
          <a:xfrm flipH="1" flipV="1">
            <a:off x="4041450" y="2273542"/>
            <a:ext cx="348691" cy="300965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8" name="Straight Arrow Connector 317"/>
          <p:cNvCxnSpPr>
            <a:stCxn id="23" idx="0"/>
            <a:endCxn id="17" idx="3"/>
          </p:cNvCxnSpPr>
          <p:nvPr/>
        </p:nvCxnSpPr>
        <p:spPr>
          <a:xfrm flipH="1" flipV="1">
            <a:off x="2903537" y="2872582"/>
            <a:ext cx="1486604" cy="241061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0" name="Straight Arrow Connector 319"/>
          <p:cNvCxnSpPr>
            <a:stCxn id="5" idx="0"/>
            <a:endCxn id="17" idx="3"/>
          </p:cNvCxnSpPr>
          <p:nvPr/>
        </p:nvCxnSpPr>
        <p:spPr>
          <a:xfrm flipH="1" flipV="1">
            <a:off x="2903537" y="2872582"/>
            <a:ext cx="38804" cy="139461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2" name="Straight Arrow Connector 321"/>
          <p:cNvCxnSpPr>
            <a:stCxn id="5" idx="0"/>
            <a:endCxn id="11" idx="2"/>
          </p:cNvCxnSpPr>
          <p:nvPr/>
        </p:nvCxnSpPr>
        <p:spPr>
          <a:xfrm flipV="1">
            <a:off x="2942341" y="2273542"/>
            <a:ext cx="1099109" cy="199365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4" name="Straight Arrow Connector 323"/>
          <p:cNvCxnSpPr>
            <a:stCxn id="5" idx="0"/>
            <a:endCxn id="26" idx="2"/>
          </p:cNvCxnSpPr>
          <p:nvPr/>
        </p:nvCxnSpPr>
        <p:spPr>
          <a:xfrm flipV="1">
            <a:off x="2942341" y="2350617"/>
            <a:ext cx="2893778" cy="191658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6" name="Straight Arrow Connector 325"/>
          <p:cNvCxnSpPr>
            <a:stCxn id="5" idx="0"/>
            <a:endCxn id="14" idx="1"/>
          </p:cNvCxnSpPr>
          <p:nvPr/>
        </p:nvCxnSpPr>
        <p:spPr>
          <a:xfrm flipV="1">
            <a:off x="2942341" y="2809082"/>
            <a:ext cx="4253706" cy="145811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8" name="Straight Arrow Connector 327"/>
          <p:cNvCxnSpPr>
            <a:stCxn id="5" idx="0"/>
            <a:endCxn id="8" idx="1"/>
          </p:cNvCxnSpPr>
          <p:nvPr/>
        </p:nvCxnSpPr>
        <p:spPr>
          <a:xfrm>
            <a:off x="2942341" y="4267200"/>
            <a:ext cx="4068059" cy="20558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0" name="Straight Arrow Connector 329"/>
          <p:cNvCxnSpPr>
            <a:stCxn id="5" idx="0"/>
            <a:endCxn id="20" idx="0"/>
          </p:cNvCxnSpPr>
          <p:nvPr/>
        </p:nvCxnSpPr>
        <p:spPr>
          <a:xfrm>
            <a:off x="2942341" y="4267200"/>
            <a:ext cx="3108156" cy="100226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2" name="Straight Arrow Connector 331"/>
          <p:cNvCxnSpPr>
            <a:stCxn id="5" idx="0"/>
            <a:endCxn id="23" idx="0"/>
          </p:cNvCxnSpPr>
          <p:nvPr/>
        </p:nvCxnSpPr>
        <p:spPr>
          <a:xfrm>
            <a:off x="2942341" y="4267200"/>
            <a:ext cx="1447800" cy="10160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1" name="Rectangle 340"/>
          <p:cNvSpPr/>
          <p:nvPr/>
        </p:nvSpPr>
        <p:spPr>
          <a:xfrm>
            <a:off x="529936" y="4917370"/>
            <a:ext cx="533400" cy="19442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Alice</a:t>
            </a:r>
            <a:endParaRPr lang="en-US" sz="900" dirty="0"/>
          </a:p>
        </p:txBody>
      </p:sp>
      <p:pic>
        <p:nvPicPr>
          <p:cNvPr id="342" name="Picture 34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336" y="4928236"/>
            <a:ext cx="213280" cy="213280"/>
          </a:xfrm>
          <a:prstGeom prst="rect">
            <a:avLst/>
          </a:prstGeom>
        </p:spPr>
      </p:pic>
      <p:sp>
        <p:nvSpPr>
          <p:cNvPr id="343" name="Rectangle 342"/>
          <p:cNvSpPr/>
          <p:nvPr/>
        </p:nvSpPr>
        <p:spPr>
          <a:xfrm>
            <a:off x="341449" y="3537466"/>
            <a:ext cx="1169367" cy="1967468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4" name="Straight Connector 343"/>
          <p:cNvCxnSpPr/>
          <p:nvPr/>
        </p:nvCxnSpPr>
        <p:spPr>
          <a:xfrm flipH="1">
            <a:off x="493848" y="5189977"/>
            <a:ext cx="94076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5" name="Rectangle 344"/>
          <p:cNvSpPr/>
          <p:nvPr/>
        </p:nvSpPr>
        <p:spPr>
          <a:xfrm>
            <a:off x="545327" y="5269468"/>
            <a:ext cx="676656" cy="19442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Cleartext</a:t>
            </a:r>
            <a:endParaRPr lang="en-US" sz="900" dirty="0"/>
          </a:p>
        </p:txBody>
      </p:sp>
      <p:sp>
        <p:nvSpPr>
          <p:cNvPr id="99" name="Rounded Rectangle 98"/>
          <p:cNvSpPr/>
          <p:nvPr/>
        </p:nvSpPr>
        <p:spPr>
          <a:xfrm>
            <a:off x="5915058" y="405898"/>
            <a:ext cx="2601945" cy="75653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dirty="0" smtClean="0"/>
              <a:t>N = 100,</a:t>
            </a:r>
          </a:p>
          <a:p>
            <a:pPr algn="ctr"/>
            <a:r>
              <a:rPr lang="en-US" dirty="0" smtClean="0"/>
              <a:t>Ciphertexts exchanged in</a:t>
            </a:r>
          </a:p>
          <a:p>
            <a:pPr algn="ctr"/>
            <a:r>
              <a:rPr lang="en-US" dirty="0" smtClean="0"/>
              <a:t>DC-nets: 9900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861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9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2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500"/>
                            </p:stCondLst>
                            <p:childTnLst>
                              <p:par>
                                <p:cTn id="10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500"/>
                            </p:stCondLst>
                            <p:childTnLst>
                              <p:par>
                                <p:cTn id="1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9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2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5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8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1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4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2000"/>
                            </p:stCondLst>
                            <p:childTnLst>
                              <p:par>
                                <p:cTn id="1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2000"/>
                            </p:stCondLst>
                            <p:childTnLst>
                              <p:par>
                                <p:cTn id="14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5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8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1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4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7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0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3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2500"/>
                            </p:stCondLst>
                            <p:childTnLst>
                              <p:par>
                                <p:cTn id="18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4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7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0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3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6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9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2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2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3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6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9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2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5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8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1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2" fill="hold">
                            <p:stCondLst>
                              <p:cond delay="3500"/>
                            </p:stCondLst>
                            <p:childTnLst>
                              <p:par>
                                <p:cTn id="2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0" fill="hold">
                            <p:stCondLst>
                              <p:cond delay="3500"/>
                            </p:stCondLst>
                            <p:childTnLst>
                              <p:par>
                                <p:cTn id="2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3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6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9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2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5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8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1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2" fill="hold">
                            <p:stCondLst>
                              <p:cond delay="4000"/>
                            </p:stCondLst>
                            <p:childTnLst>
                              <p:par>
                                <p:cTn id="30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5" fill="hold">
                            <p:stCondLst>
                              <p:cond delay="4000"/>
                            </p:stCondLst>
                            <p:childTnLst>
                              <p:par>
                                <p:cTn id="30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0" fill="hold">
                      <p:stCondLst>
                        <p:cond delay="indefinite"/>
                      </p:stCondLst>
                      <p:childTnLst>
                        <p:par>
                          <p:cTn id="321" fill="hold">
                            <p:stCondLst>
                              <p:cond delay="0"/>
                            </p:stCondLst>
                            <p:childTnLst>
                              <p:par>
                                <p:cTn id="3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6" fill="hold">
                      <p:stCondLst>
                        <p:cond delay="indefinite"/>
                      </p:stCondLst>
                      <p:childTnLst>
                        <p:par>
                          <p:cTn id="327" fill="hold">
                            <p:stCondLst>
                              <p:cond delay="0"/>
                            </p:stCondLst>
                            <p:childTnLst>
                              <p:par>
                                <p:cTn id="3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0" fill="hold">
                      <p:stCondLst>
                        <p:cond delay="indefinite"/>
                      </p:stCondLst>
                      <p:childTnLst>
                        <p:par>
                          <p:cTn id="331" fill="hold">
                            <p:stCondLst>
                              <p:cond delay="0"/>
                            </p:stCondLst>
                            <p:childTnLst>
                              <p:par>
                                <p:cTn id="3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4" fill="hold">
                      <p:stCondLst>
                        <p:cond delay="indefinite"/>
                      </p:stCondLst>
                      <p:childTnLst>
                        <p:par>
                          <p:cTn id="335" fill="hold">
                            <p:stCondLst>
                              <p:cond delay="0"/>
                            </p:stCondLst>
                            <p:childTnLst>
                              <p:par>
                                <p:cTn id="3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63" grpId="0" animBg="1"/>
      <p:bldP spid="61" grpId="0" animBg="1"/>
      <p:bldP spid="60" grpId="0" animBg="1"/>
      <p:bldP spid="59" grpId="0" animBg="1"/>
      <p:bldP spid="57" grpId="0" animBg="1"/>
      <p:bldP spid="28" grpId="0" animBg="1"/>
      <p:bldP spid="69" grpId="0" animBg="1"/>
      <p:bldP spid="341" grpId="0" animBg="1"/>
      <p:bldP spid="343" grpId="0" animBg="1"/>
      <p:bldP spid="345" grpId="0" animBg="1"/>
      <p:bldP spid="9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Bandwidth Efficiency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1344613" y="3983117"/>
            <a:ext cx="788987" cy="1422400"/>
            <a:chOff x="457200" y="4724400"/>
            <a:chExt cx="788987" cy="1422400"/>
          </a:xfrm>
        </p:grpSpPr>
        <p:pic>
          <p:nvPicPr>
            <p:cNvPr id="9" name="Picture 1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546893" y="5777468"/>
              <a:ext cx="636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Alice</a:t>
              </a:r>
              <a:endParaRPr lang="en-US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2133600" y="4096583"/>
            <a:ext cx="767700" cy="1436132"/>
            <a:chOff x="2209800" y="1240510"/>
            <a:chExt cx="767700" cy="1436132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9800" y="1240510"/>
              <a:ext cx="767700" cy="1130542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2271743" y="2307310"/>
              <a:ext cx="6698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Carol</a:t>
              </a:r>
              <a:endParaRPr lang="en-US" dirty="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973731" y="1447800"/>
            <a:ext cx="1036669" cy="974725"/>
            <a:chOff x="2941606" y="3017838"/>
            <a:chExt cx="1036669" cy="974725"/>
          </a:xfrm>
        </p:grpSpPr>
        <p:pic>
          <p:nvPicPr>
            <p:cNvPr id="26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7" name="TextBox 26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3850290" y="4159603"/>
            <a:ext cx="874110" cy="1499874"/>
            <a:chOff x="2287771" y="1240510"/>
            <a:chExt cx="874110" cy="1499874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94181" y="1240510"/>
              <a:ext cx="767700" cy="1130542"/>
            </a:xfrm>
            <a:prstGeom prst="rect">
              <a:avLst/>
            </a:prstGeom>
          </p:spPr>
        </p:pic>
        <p:sp>
          <p:nvSpPr>
            <p:cNvPr id="31" name="TextBox 30"/>
            <p:cNvSpPr txBox="1"/>
            <p:nvPr/>
          </p:nvSpPr>
          <p:spPr>
            <a:xfrm>
              <a:off x="2287771" y="2371052"/>
              <a:ext cx="8163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Crystal</a:t>
              </a:r>
              <a:endParaRPr lang="en-US" baseline="-25000" dirty="0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7772400" y="2921000"/>
            <a:ext cx="788987" cy="1422400"/>
            <a:chOff x="457200" y="4724400"/>
            <a:chExt cx="788987" cy="1422400"/>
          </a:xfrm>
        </p:grpSpPr>
        <p:pic>
          <p:nvPicPr>
            <p:cNvPr id="33" name="Picture 1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4" name="TextBox 33"/>
            <p:cNvSpPr txBox="1"/>
            <p:nvPr/>
          </p:nvSpPr>
          <p:spPr>
            <a:xfrm>
              <a:off x="546893" y="5777468"/>
              <a:ext cx="6719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Anna</a:t>
              </a:r>
              <a:endParaRPr lang="en-US" baseline="-25000" dirty="0"/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677863" y="3697294"/>
            <a:ext cx="693737" cy="1436132"/>
            <a:chOff x="5486400" y="4191000"/>
            <a:chExt cx="693737" cy="1436132"/>
          </a:xfrm>
        </p:grpSpPr>
        <p:pic>
          <p:nvPicPr>
            <p:cNvPr id="36" name="Picture 1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7" name="TextBox 36"/>
            <p:cNvSpPr txBox="1"/>
            <p:nvPr/>
          </p:nvSpPr>
          <p:spPr>
            <a:xfrm>
              <a:off x="5562600" y="5257800"/>
              <a:ext cx="5469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Ben</a:t>
              </a:r>
              <a:endParaRPr lang="en-US" baseline="-25000" dirty="0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3021013" y="4216400"/>
            <a:ext cx="788987" cy="1422400"/>
            <a:chOff x="457200" y="4724400"/>
            <a:chExt cx="788987" cy="1422400"/>
          </a:xfrm>
        </p:grpSpPr>
        <p:pic>
          <p:nvPicPr>
            <p:cNvPr id="39" name="Picture 1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0" name="TextBox 39"/>
            <p:cNvSpPr txBox="1"/>
            <p:nvPr/>
          </p:nvSpPr>
          <p:spPr>
            <a:xfrm>
              <a:off x="546893" y="5777468"/>
              <a:ext cx="5819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Alex</a:t>
              </a:r>
              <a:endParaRPr lang="en-US" baseline="-25000" dirty="0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43967" y="2802750"/>
            <a:ext cx="762157" cy="1436132"/>
            <a:chOff x="5486400" y="4191000"/>
            <a:chExt cx="762157" cy="1436132"/>
          </a:xfrm>
        </p:grpSpPr>
        <p:pic>
          <p:nvPicPr>
            <p:cNvPr id="42" name="Picture 1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3" name="TextBox 42"/>
            <p:cNvSpPr txBox="1"/>
            <p:nvPr/>
          </p:nvSpPr>
          <p:spPr>
            <a:xfrm>
              <a:off x="5562600" y="5257800"/>
              <a:ext cx="6859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Barry</a:t>
              </a:r>
              <a:endParaRPr lang="en-US" baseline="-25000" dirty="0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4876800" y="4323040"/>
            <a:ext cx="788987" cy="1422400"/>
            <a:chOff x="457200" y="4724400"/>
            <a:chExt cx="788987" cy="1422400"/>
          </a:xfrm>
        </p:grpSpPr>
        <p:pic>
          <p:nvPicPr>
            <p:cNvPr id="45" name="Picture 1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6" name="TextBox 45"/>
            <p:cNvSpPr txBox="1"/>
            <p:nvPr/>
          </p:nvSpPr>
          <p:spPr>
            <a:xfrm>
              <a:off x="546893" y="5777468"/>
              <a:ext cx="6019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Amy</a:t>
              </a:r>
              <a:endParaRPr lang="en-US" baseline="-25000" dirty="0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7162800" y="3897868"/>
            <a:ext cx="1079209" cy="1436132"/>
            <a:chOff x="2209800" y="1240510"/>
            <a:chExt cx="1079209" cy="1436132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9800" y="1240510"/>
              <a:ext cx="767700" cy="1130542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2271743" y="2307310"/>
              <a:ext cx="10172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Christine</a:t>
              </a:r>
              <a:endParaRPr lang="en-US" baseline="-25000" dirty="0"/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5707063" y="4238882"/>
            <a:ext cx="693737" cy="1506558"/>
            <a:chOff x="5735356" y="4191000"/>
            <a:chExt cx="693737" cy="1506558"/>
          </a:xfrm>
        </p:grpSpPr>
        <p:pic>
          <p:nvPicPr>
            <p:cNvPr id="51" name="Picture 1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35356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2" name="TextBox 51"/>
            <p:cNvSpPr txBox="1"/>
            <p:nvPr/>
          </p:nvSpPr>
          <p:spPr>
            <a:xfrm>
              <a:off x="5756709" y="5328226"/>
              <a:ext cx="6516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Brett</a:t>
              </a:r>
              <a:endParaRPr lang="en-US" baseline="-25000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352800" y="838200"/>
            <a:ext cx="1036669" cy="974725"/>
            <a:chOff x="2941606" y="3017838"/>
            <a:chExt cx="1036669" cy="974725"/>
          </a:xfrm>
        </p:grpSpPr>
        <p:pic>
          <p:nvPicPr>
            <p:cNvPr id="9220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1325531" y="1616075"/>
            <a:ext cx="1036669" cy="974725"/>
            <a:chOff x="2941606" y="3017838"/>
            <a:chExt cx="1036669" cy="974725"/>
          </a:xfrm>
        </p:grpSpPr>
        <p:pic>
          <p:nvPicPr>
            <p:cNvPr id="23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4" name="TextBox 23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0</a:t>
              </a:r>
              <a:endParaRPr lang="en-US" baseline="-25000" dirty="0"/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6469063" y="4228068"/>
            <a:ext cx="693737" cy="1436132"/>
            <a:chOff x="5486400" y="4191000"/>
            <a:chExt cx="693737" cy="1436132"/>
          </a:xfrm>
        </p:grpSpPr>
        <p:pic>
          <p:nvPicPr>
            <p:cNvPr id="112" name="Picture 1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3" name="TextBox 112"/>
            <p:cNvSpPr txBox="1"/>
            <p:nvPr/>
          </p:nvSpPr>
          <p:spPr>
            <a:xfrm>
              <a:off x="5562600" y="5257800"/>
              <a:ext cx="5533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Bob</a:t>
              </a:r>
              <a:endParaRPr lang="en-US" dirty="0"/>
            </a:p>
          </p:txBody>
        </p:sp>
      </p:grpSp>
      <p:sp>
        <p:nvSpPr>
          <p:cNvPr id="151" name="Rounded Rectangle 150"/>
          <p:cNvSpPr/>
          <p:nvPr/>
        </p:nvSpPr>
        <p:spPr>
          <a:xfrm>
            <a:off x="7098620" y="1453124"/>
            <a:ext cx="1892980" cy="9144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We can construct a DC-net aware multicast tree!</a:t>
            </a:r>
            <a:endParaRPr lang="en-US" dirty="0"/>
          </a:p>
        </p:txBody>
      </p:sp>
      <p:sp>
        <p:nvSpPr>
          <p:cNvPr id="81" name="Rounded Rectangle 80"/>
          <p:cNvSpPr/>
          <p:nvPr/>
        </p:nvSpPr>
        <p:spPr>
          <a:xfrm>
            <a:off x="5898211" y="337801"/>
            <a:ext cx="2529178" cy="75653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dirty="0" smtClean="0"/>
              <a:t>Earlier DC-nets had O(N</a:t>
            </a:r>
            <a:r>
              <a:rPr lang="en-US" baseline="30000" dirty="0" smtClean="0"/>
              <a:t>2</a:t>
            </a:r>
            <a:r>
              <a:rPr lang="en-US" dirty="0" smtClean="0"/>
              <a:t>) communication cost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120167" y="5550307"/>
            <a:ext cx="2514600" cy="75653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dirty="0" smtClean="0"/>
              <a:t>Clients submit their ciphertext upstream to one server</a:t>
            </a:r>
            <a:endParaRPr lang="en-US" dirty="0"/>
          </a:p>
        </p:txBody>
      </p:sp>
      <p:cxnSp>
        <p:nvCxnSpPr>
          <p:cNvPr id="5" name="Straight Connector 4"/>
          <p:cNvCxnSpPr>
            <a:stCxn id="42" idx="3"/>
            <a:endCxn id="23" idx="2"/>
          </p:cNvCxnSpPr>
          <p:nvPr/>
        </p:nvCxnSpPr>
        <p:spPr>
          <a:xfrm flipV="1">
            <a:off x="737704" y="2590800"/>
            <a:ext cx="1273659" cy="798532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36" idx="0"/>
            <a:endCxn id="23" idx="2"/>
          </p:cNvCxnSpPr>
          <p:nvPr/>
        </p:nvCxnSpPr>
        <p:spPr>
          <a:xfrm flipV="1">
            <a:off x="1024732" y="2590800"/>
            <a:ext cx="986631" cy="1106494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9" idx="0"/>
            <a:endCxn id="23" idx="2"/>
          </p:cNvCxnSpPr>
          <p:nvPr/>
        </p:nvCxnSpPr>
        <p:spPr>
          <a:xfrm flipV="1">
            <a:off x="1739107" y="2590800"/>
            <a:ext cx="272256" cy="1392317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8" idx="0"/>
            <a:endCxn id="23" idx="2"/>
          </p:cNvCxnSpPr>
          <p:nvPr/>
        </p:nvCxnSpPr>
        <p:spPr>
          <a:xfrm flipH="1" flipV="1">
            <a:off x="2011363" y="2590800"/>
            <a:ext cx="506087" cy="1505783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9" idx="0"/>
            <a:endCxn id="9220" idx="2"/>
          </p:cNvCxnSpPr>
          <p:nvPr/>
        </p:nvCxnSpPr>
        <p:spPr>
          <a:xfrm flipV="1">
            <a:off x="3415507" y="1812925"/>
            <a:ext cx="623125" cy="2403475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30" idx="0"/>
            <a:endCxn id="9220" idx="2"/>
          </p:cNvCxnSpPr>
          <p:nvPr/>
        </p:nvCxnSpPr>
        <p:spPr>
          <a:xfrm flipH="1" flipV="1">
            <a:off x="4038632" y="1812925"/>
            <a:ext cx="301918" cy="2346678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17" name="Straight Connector 9216"/>
          <p:cNvCxnSpPr>
            <a:stCxn id="45" idx="0"/>
            <a:endCxn id="9220" idx="2"/>
          </p:cNvCxnSpPr>
          <p:nvPr/>
        </p:nvCxnSpPr>
        <p:spPr>
          <a:xfrm flipH="1" flipV="1">
            <a:off x="4038632" y="1812925"/>
            <a:ext cx="1232662" cy="2510115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19" name="Straight Connector 9218"/>
          <p:cNvCxnSpPr>
            <a:stCxn id="51" idx="0"/>
            <a:endCxn id="26" idx="2"/>
          </p:cNvCxnSpPr>
          <p:nvPr/>
        </p:nvCxnSpPr>
        <p:spPr>
          <a:xfrm flipV="1">
            <a:off x="6053932" y="2422525"/>
            <a:ext cx="605631" cy="1816357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22" name="Straight Connector 9221"/>
          <p:cNvCxnSpPr>
            <a:stCxn id="112" idx="0"/>
            <a:endCxn id="26" idx="2"/>
          </p:cNvCxnSpPr>
          <p:nvPr/>
        </p:nvCxnSpPr>
        <p:spPr>
          <a:xfrm flipH="1" flipV="1">
            <a:off x="6659563" y="2422525"/>
            <a:ext cx="156369" cy="1805543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24" name="Straight Connector 9223"/>
          <p:cNvCxnSpPr>
            <a:stCxn id="48" idx="0"/>
            <a:endCxn id="26" idx="2"/>
          </p:cNvCxnSpPr>
          <p:nvPr/>
        </p:nvCxnSpPr>
        <p:spPr>
          <a:xfrm flipH="1" flipV="1">
            <a:off x="6659563" y="2422525"/>
            <a:ext cx="887087" cy="1475343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26" name="Straight Connector 9225"/>
          <p:cNvCxnSpPr>
            <a:stCxn id="33" idx="0"/>
            <a:endCxn id="26" idx="2"/>
          </p:cNvCxnSpPr>
          <p:nvPr/>
        </p:nvCxnSpPr>
        <p:spPr>
          <a:xfrm flipH="1" flipV="1">
            <a:off x="6659563" y="2422525"/>
            <a:ext cx="1507331" cy="498475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Rectangle 75"/>
          <p:cNvSpPr/>
          <p:nvPr/>
        </p:nvSpPr>
        <p:spPr>
          <a:xfrm>
            <a:off x="494135" y="1311400"/>
            <a:ext cx="533400" cy="19442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/>
              <a:t>Carol</a:t>
            </a:r>
            <a:endParaRPr lang="en-US" sz="900" dirty="0"/>
          </a:p>
        </p:txBody>
      </p:sp>
      <p:sp>
        <p:nvSpPr>
          <p:cNvPr id="77" name="Rectangle 76"/>
          <p:cNvSpPr/>
          <p:nvPr/>
        </p:nvSpPr>
        <p:spPr>
          <a:xfrm>
            <a:off x="494135" y="1116980"/>
            <a:ext cx="533400" cy="19442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Ben</a:t>
            </a:r>
            <a:endParaRPr lang="en-US" sz="900" dirty="0"/>
          </a:p>
        </p:txBody>
      </p:sp>
      <p:sp>
        <p:nvSpPr>
          <p:cNvPr id="78" name="Rectangle 77"/>
          <p:cNvSpPr/>
          <p:nvPr/>
        </p:nvSpPr>
        <p:spPr>
          <a:xfrm>
            <a:off x="494135" y="922560"/>
            <a:ext cx="533400" cy="19442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Barry</a:t>
            </a:r>
            <a:endParaRPr lang="en-US" sz="900" dirty="0"/>
          </a:p>
        </p:txBody>
      </p:sp>
      <p:sp>
        <p:nvSpPr>
          <p:cNvPr id="79" name="Rectangle 78"/>
          <p:cNvSpPr/>
          <p:nvPr/>
        </p:nvSpPr>
        <p:spPr>
          <a:xfrm>
            <a:off x="494135" y="1518865"/>
            <a:ext cx="533400" cy="19442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Alice</a:t>
            </a:r>
            <a:endParaRPr lang="en-US" sz="900" dirty="0"/>
          </a:p>
        </p:txBody>
      </p:sp>
      <p:sp>
        <p:nvSpPr>
          <p:cNvPr id="80" name="Rectangle 79"/>
          <p:cNvSpPr/>
          <p:nvPr/>
        </p:nvSpPr>
        <p:spPr>
          <a:xfrm>
            <a:off x="2564761" y="972671"/>
            <a:ext cx="533400" cy="19442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/>
              <a:t>Amy</a:t>
            </a:r>
            <a:endParaRPr lang="en-US" sz="900" dirty="0"/>
          </a:p>
        </p:txBody>
      </p:sp>
      <p:sp>
        <p:nvSpPr>
          <p:cNvPr id="84" name="Rectangle 83"/>
          <p:cNvSpPr/>
          <p:nvPr/>
        </p:nvSpPr>
        <p:spPr>
          <a:xfrm>
            <a:off x="2564761" y="778251"/>
            <a:ext cx="533400" cy="19442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Crystal</a:t>
            </a:r>
            <a:endParaRPr lang="en-US" sz="900" dirty="0"/>
          </a:p>
        </p:txBody>
      </p:sp>
      <p:sp>
        <p:nvSpPr>
          <p:cNvPr id="85" name="Rectangle 84"/>
          <p:cNvSpPr/>
          <p:nvPr/>
        </p:nvSpPr>
        <p:spPr>
          <a:xfrm>
            <a:off x="2564761" y="583831"/>
            <a:ext cx="533400" cy="19442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Alex</a:t>
            </a:r>
            <a:endParaRPr lang="en-US" sz="900" dirty="0"/>
          </a:p>
        </p:txBody>
      </p:sp>
      <p:sp>
        <p:nvSpPr>
          <p:cNvPr id="86" name="Rectangle 85"/>
          <p:cNvSpPr/>
          <p:nvPr/>
        </p:nvSpPr>
        <p:spPr>
          <a:xfrm>
            <a:off x="2564761" y="1180136"/>
            <a:ext cx="533400" cy="19442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Server</a:t>
            </a:r>
            <a:r>
              <a:rPr lang="en-US" sz="900" baseline="-25000" dirty="0" smtClean="0"/>
              <a:t>1</a:t>
            </a:r>
            <a:endParaRPr lang="en-US" sz="900" baseline="-25000" dirty="0"/>
          </a:p>
        </p:txBody>
      </p:sp>
      <p:sp>
        <p:nvSpPr>
          <p:cNvPr id="87" name="Rectangle 86"/>
          <p:cNvSpPr/>
          <p:nvPr/>
        </p:nvSpPr>
        <p:spPr>
          <a:xfrm>
            <a:off x="5133422" y="700845"/>
            <a:ext cx="533400" cy="19442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/>
              <a:t>Christine</a:t>
            </a:r>
            <a:endParaRPr lang="en-US" sz="900" dirty="0"/>
          </a:p>
        </p:txBody>
      </p:sp>
      <p:sp>
        <p:nvSpPr>
          <p:cNvPr id="88" name="Rectangle 87"/>
          <p:cNvSpPr/>
          <p:nvPr/>
        </p:nvSpPr>
        <p:spPr>
          <a:xfrm>
            <a:off x="5133422" y="506425"/>
            <a:ext cx="533400" cy="19442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Bob</a:t>
            </a:r>
            <a:endParaRPr lang="en-US" sz="900" dirty="0"/>
          </a:p>
        </p:txBody>
      </p:sp>
      <p:sp>
        <p:nvSpPr>
          <p:cNvPr id="89" name="Rectangle 88"/>
          <p:cNvSpPr/>
          <p:nvPr/>
        </p:nvSpPr>
        <p:spPr>
          <a:xfrm>
            <a:off x="5133422" y="312005"/>
            <a:ext cx="533400" cy="19442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Brett</a:t>
            </a:r>
            <a:endParaRPr lang="en-US" sz="900" dirty="0"/>
          </a:p>
        </p:txBody>
      </p:sp>
      <p:sp>
        <p:nvSpPr>
          <p:cNvPr id="90" name="Rectangle 89"/>
          <p:cNvSpPr/>
          <p:nvPr/>
        </p:nvSpPr>
        <p:spPr>
          <a:xfrm>
            <a:off x="5133422" y="908310"/>
            <a:ext cx="533400" cy="19442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Anna</a:t>
            </a:r>
            <a:endParaRPr lang="en-US" sz="900" dirty="0"/>
          </a:p>
        </p:txBody>
      </p:sp>
      <p:sp>
        <p:nvSpPr>
          <p:cNvPr id="91" name="Rectangle 90"/>
          <p:cNvSpPr/>
          <p:nvPr/>
        </p:nvSpPr>
        <p:spPr>
          <a:xfrm>
            <a:off x="5133422" y="1102730"/>
            <a:ext cx="533400" cy="19442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Server</a:t>
            </a:r>
            <a:r>
              <a:rPr lang="en-US" sz="900" baseline="-25000" dirty="0" smtClean="0"/>
              <a:t>2</a:t>
            </a:r>
            <a:endParaRPr lang="en-US" sz="900" baseline="-25000" dirty="0"/>
          </a:p>
        </p:txBody>
      </p:sp>
      <p:sp>
        <p:nvSpPr>
          <p:cNvPr id="92" name="Rectangle 91"/>
          <p:cNvSpPr/>
          <p:nvPr/>
        </p:nvSpPr>
        <p:spPr>
          <a:xfrm>
            <a:off x="494135" y="1731312"/>
            <a:ext cx="533400" cy="19442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Server</a:t>
            </a:r>
            <a:r>
              <a:rPr lang="en-US" sz="900" baseline="-25000" dirty="0" smtClean="0"/>
              <a:t>0</a:t>
            </a:r>
            <a:endParaRPr lang="en-US" sz="900" baseline="-25000" dirty="0"/>
          </a:p>
        </p:txBody>
      </p:sp>
      <p:pic>
        <p:nvPicPr>
          <p:cNvPr id="93" name="Picture 9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333" y="1758708"/>
            <a:ext cx="213280" cy="213280"/>
          </a:xfrm>
          <a:prstGeom prst="rect">
            <a:avLst/>
          </a:prstGeom>
        </p:spPr>
      </p:pic>
      <p:cxnSp>
        <p:nvCxnSpPr>
          <p:cNvPr id="94" name="Straight Connector 93"/>
          <p:cNvCxnSpPr/>
          <p:nvPr/>
        </p:nvCxnSpPr>
        <p:spPr>
          <a:xfrm flipH="1">
            <a:off x="403845" y="2020449"/>
            <a:ext cx="94076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Rectangle 94"/>
          <p:cNvSpPr/>
          <p:nvPr/>
        </p:nvSpPr>
        <p:spPr>
          <a:xfrm>
            <a:off x="494135" y="2104652"/>
            <a:ext cx="533400" cy="19442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Server</a:t>
            </a:r>
            <a:r>
              <a:rPr lang="en-US" sz="900" baseline="-25000" dirty="0" smtClean="0"/>
              <a:t>0</a:t>
            </a:r>
            <a:endParaRPr lang="en-US" sz="900" baseline="-25000" dirty="0"/>
          </a:p>
        </p:txBody>
      </p:sp>
      <p:pic>
        <p:nvPicPr>
          <p:cNvPr id="96" name="Picture 9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3021" y="1209324"/>
            <a:ext cx="213280" cy="213280"/>
          </a:xfrm>
          <a:prstGeom prst="rect">
            <a:avLst/>
          </a:prstGeom>
        </p:spPr>
      </p:pic>
      <p:cxnSp>
        <p:nvCxnSpPr>
          <p:cNvPr id="97" name="Straight Connector 96"/>
          <p:cNvCxnSpPr/>
          <p:nvPr/>
        </p:nvCxnSpPr>
        <p:spPr>
          <a:xfrm flipH="1">
            <a:off x="2445533" y="1471065"/>
            <a:ext cx="94076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Rectangle 97"/>
          <p:cNvSpPr/>
          <p:nvPr/>
        </p:nvSpPr>
        <p:spPr>
          <a:xfrm>
            <a:off x="2535823" y="1555268"/>
            <a:ext cx="533400" cy="19442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Server</a:t>
            </a:r>
            <a:r>
              <a:rPr lang="en-US" sz="900" baseline="-25000" dirty="0" smtClean="0"/>
              <a:t>1</a:t>
            </a:r>
            <a:endParaRPr lang="en-US" sz="900" baseline="-25000" dirty="0"/>
          </a:p>
        </p:txBody>
      </p:sp>
      <p:pic>
        <p:nvPicPr>
          <p:cNvPr id="99" name="Picture 9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4848" y="1114355"/>
            <a:ext cx="213280" cy="213280"/>
          </a:xfrm>
          <a:prstGeom prst="rect">
            <a:avLst/>
          </a:prstGeom>
        </p:spPr>
      </p:pic>
      <p:cxnSp>
        <p:nvCxnSpPr>
          <p:cNvPr id="100" name="Straight Connector 99"/>
          <p:cNvCxnSpPr/>
          <p:nvPr/>
        </p:nvCxnSpPr>
        <p:spPr>
          <a:xfrm flipH="1">
            <a:off x="5017360" y="1376096"/>
            <a:ext cx="94076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Rectangle 100"/>
          <p:cNvSpPr/>
          <p:nvPr/>
        </p:nvSpPr>
        <p:spPr>
          <a:xfrm>
            <a:off x="5107650" y="1460299"/>
            <a:ext cx="533400" cy="19442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Server</a:t>
            </a:r>
            <a:r>
              <a:rPr lang="en-US" sz="900" baseline="-25000" dirty="0" smtClean="0"/>
              <a:t>2</a:t>
            </a:r>
            <a:endParaRPr lang="en-US" sz="900" baseline="-25000" dirty="0"/>
          </a:p>
        </p:txBody>
      </p:sp>
      <p:sp>
        <p:nvSpPr>
          <p:cNvPr id="102" name="Rectangle 101"/>
          <p:cNvSpPr/>
          <p:nvPr/>
        </p:nvSpPr>
        <p:spPr>
          <a:xfrm>
            <a:off x="384153" y="838200"/>
            <a:ext cx="1050153" cy="1554144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Rectangle 102"/>
          <p:cNvSpPr/>
          <p:nvPr/>
        </p:nvSpPr>
        <p:spPr>
          <a:xfrm>
            <a:off x="2429581" y="497300"/>
            <a:ext cx="1050153" cy="1388482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Rectangle 103"/>
          <p:cNvSpPr/>
          <p:nvPr/>
        </p:nvSpPr>
        <p:spPr>
          <a:xfrm>
            <a:off x="4983281" y="204564"/>
            <a:ext cx="1050153" cy="1554144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513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" grpId="0" animBg="1"/>
      <p:bldP spid="82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5" grpId="0" animBg="1"/>
      <p:bldP spid="98" grpId="0" animBg="1"/>
      <p:bldP spid="101" grpId="0" animBg="1"/>
      <p:bldP spid="102" grpId="0" animBg="1"/>
      <p:bldP spid="103" grpId="0" animBg="1"/>
      <p:bldP spid="10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Bandwidth Efficiency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1344613" y="3983117"/>
            <a:ext cx="788987" cy="1422400"/>
            <a:chOff x="457200" y="4724400"/>
            <a:chExt cx="788987" cy="1422400"/>
          </a:xfrm>
        </p:grpSpPr>
        <p:pic>
          <p:nvPicPr>
            <p:cNvPr id="9" name="Picture 1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546893" y="5777468"/>
              <a:ext cx="636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Alice</a:t>
              </a:r>
              <a:endParaRPr lang="en-US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2133600" y="4096583"/>
            <a:ext cx="767700" cy="1436132"/>
            <a:chOff x="2209800" y="1240510"/>
            <a:chExt cx="767700" cy="1436132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9800" y="1240510"/>
              <a:ext cx="767700" cy="1130542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2271743" y="2307310"/>
              <a:ext cx="6698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Carol</a:t>
              </a:r>
              <a:endParaRPr lang="en-US" dirty="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973731" y="1447800"/>
            <a:ext cx="1036669" cy="974725"/>
            <a:chOff x="2941606" y="3017838"/>
            <a:chExt cx="1036669" cy="974725"/>
          </a:xfrm>
        </p:grpSpPr>
        <p:pic>
          <p:nvPicPr>
            <p:cNvPr id="26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7" name="TextBox 26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3850290" y="4159603"/>
            <a:ext cx="874110" cy="1499874"/>
            <a:chOff x="2287771" y="1240510"/>
            <a:chExt cx="874110" cy="1499874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94181" y="1240510"/>
              <a:ext cx="767700" cy="1130542"/>
            </a:xfrm>
            <a:prstGeom prst="rect">
              <a:avLst/>
            </a:prstGeom>
          </p:spPr>
        </p:pic>
        <p:sp>
          <p:nvSpPr>
            <p:cNvPr id="31" name="TextBox 30"/>
            <p:cNvSpPr txBox="1"/>
            <p:nvPr/>
          </p:nvSpPr>
          <p:spPr>
            <a:xfrm>
              <a:off x="2287771" y="2371052"/>
              <a:ext cx="8163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Crystal</a:t>
              </a:r>
              <a:endParaRPr lang="en-US" baseline="-25000" dirty="0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7772400" y="2921000"/>
            <a:ext cx="788987" cy="1422400"/>
            <a:chOff x="457200" y="4724400"/>
            <a:chExt cx="788987" cy="1422400"/>
          </a:xfrm>
        </p:grpSpPr>
        <p:pic>
          <p:nvPicPr>
            <p:cNvPr id="33" name="Picture 1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4" name="TextBox 33"/>
            <p:cNvSpPr txBox="1"/>
            <p:nvPr/>
          </p:nvSpPr>
          <p:spPr>
            <a:xfrm>
              <a:off x="546893" y="5777468"/>
              <a:ext cx="6719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Anna</a:t>
              </a:r>
              <a:endParaRPr lang="en-US" baseline="-25000" dirty="0"/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677863" y="3697294"/>
            <a:ext cx="693737" cy="1436132"/>
            <a:chOff x="5486400" y="4191000"/>
            <a:chExt cx="693737" cy="1436132"/>
          </a:xfrm>
        </p:grpSpPr>
        <p:pic>
          <p:nvPicPr>
            <p:cNvPr id="36" name="Picture 1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7" name="TextBox 36"/>
            <p:cNvSpPr txBox="1"/>
            <p:nvPr/>
          </p:nvSpPr>
          <p:spPr>
            <a:xfrm>
              <a:off x="5562600" y="5257800"/>
              <a:ext cx="5469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Ben</a:t>
              </a:r>
              <a:endParaRPr lang="en-US" baseline="-25000" dirty="0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3021013" y="4216400"/>
            <a:ext cx="788987" cy="1422400"/>
            <a:chOff x="457200" y="4724400"/>
            <a:chExt cx="788987" cy="1422400"/>
          </a:xfrm>
        </p:grpSpPr>
        <p:pic>
          <p:nvPicPr>
            <p:cNvPr id="39" name="Picture 1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0" name="TextBox 39"/>
            <p:cNvSpPr txBox="1"/>
            <p:nvPr/>
          </p:nvSpPr>
          <p:spPr>
            <a:xfrm>
              <a:off x="546893" y="5777468"/>
              <a:ext cx="5819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Alex</a:t>
              </a:r>
              <a:endParaRPr lang="en-US" baseline="-25000" dirty="0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43967" y="2802750"/>
            <a:ext cx="762157" cy="1436132"/>
            <a:chOff x="5486400" y="4191000"/>
            <a:chExt cx="762157" cy="1436132"/>
          </a:xfrm>
        </p:grpSpPr>
        <p:pic>
          <p:nvPicPr>
            <p:cNvPr id="42" name="Picture 1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3" name="TextBox 42"/>
            <p:cNvSpPr txBox="1"/>
            <p:nvPr/>
          </p:nvSpPr>
          <p:spPr>
            <a:xfrm>
              <a:off x="5562600" y="5257800"/>
              <a:ext cx="6859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Barry</a:t>
              </a:r>
              <a:endParaRPr lang="en-US" baseline="-25000" dirty="0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4876800" y="4323040"/>
            <a:ext cx="788987" cy="1422400"/>
            <a:chOff x="457200" y="4724400"/>
            <a:chExt cx="788987" cy="1422400"/>
          </a:xfrm>
        </p:grpSpPr>
        <p:pic>
          <p:nvPicPr>
            <p:cNvPr id="45" name="Picture 1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6" name="TextBox 45"/>
            <p:cNvSpPr txBox="1"/>
            <p:nvPr/>
          </p:nvSpPr>
          <p:spPr>
            <a:xfrm>
              <a:off x="546893" y="5777468"/>
              <a:ext cx="6019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Amy</a:t>
              </a:r>
              <a:endParaRPr lang="en-US" baseline="-25000" dirty="0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7162800" y="3897868"/>
            <a:ext cx="1079209" cy="1436132"/>
            <a:chOff x="2209800" y="1240510"/>
            <a:chExt cx="1079209" cy="1436132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9800" y="1240510"/>
              <a:ext cx="767700" cy="1130542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2271743" y="2307310"/>
              <a:ext cx="10172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Christine</a:t>
              </a:r>
              <a:endParaRPr lang="en-US" baseline="-25000" dirty="0"/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5707063" y="4238882"/>
            <a:ext cx="693737" cy="1506558"/>
            <a:chOff x="5735356" y="4191000"/>
            <a:chExt cx="693737" cy="1506558"/>
          </a:xfrm>
        </p:grpSpPr>
        <p:pic>
          <p:nvPicPr>
            <p:cNvPr id="51" name="Picture 1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35356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2" name="TextBox 51"/>
            <p:cNvSpPr txBox="1"/>
            <p:nvPr/>
          </p:nvSpPr>
          <p:spPr>
            <a:xfrm>
              <a:off x="5756709" y="5328226"/>
              <a:ext cx="6516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Brett</a:t>
              </a:r>
              <a:endParaRPr lang="en-US" baseline="-25000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352800" y="838200"/>
            <a:ext cx="1036669" cy="974725"/>
            <a:chOff x="2941606" y="3017838"/>
            <a:chExt cx="1036669" cy="974725"/>
          </a:xfrm>
        </p:grpSpPr>
        <p:pic>
          <p:nvPicPr>
            <p:cNvPr id="9220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1325531" y="1616075"/>
            <a:ext cx="1036669" cy="974725"/>
            <a:chOff x="2941606" y="3017838"/>
            <a:chExt cx="1036669" cy="974725"/>
          </a:xfrm>
        </p:grpSpPr>
        <p:pic>
          <p:nvPicPr>
            <p:cNvPr id="23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4" name="TextBox 23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0</a:t>
              </a:r>
              <a:endParaRPr lang="en-US" baseline="-25000" dirty="0"/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6469063" y="4228068"/>
            <a:ext cx="693737" cy="1436132"/>
            <a:chOff x="5486400" y="4191000"/>
            <a:chExt cx="693737" cy="1436132"/>
          </a:xfrm>
        </p:grpSpPr>
        <p:pic>
          <p:nvPicPr>
            <p:cNvPr id="112" name="Picture 1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3" name="TextBox 112"/>
            <p:cNvSpPr txBox="1"/>
            <p:nvPr/>
          </p:nvSpPr>
          <p:spPr>
            <a:xfrm>
              <a:off x="5562600" y="5257800"/>
              <a:ext cx="5533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Bob</a:t>
              </a:r>
              <a:endParaRPr lang="en-US" dirty="0"/>
            </a:p>
          </p:txBody>
        </p:sp>
      </p:grpSp>
      <p:sp>
        <p:nvSpPr>
          <p:cNvPr id="151" name="Rounded Rectangle 150"/>
          <p:cNvSpPr/>
          <p:nvPr/>
        </p:nvSpPr>
        <p:spPr>
          <a:xfrm>
            <a:off x="7098620" y="1453124"/>
            <a:ext cx="1892980" cy="9144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We can construct a DC-net aware multicast tree!</a:t>
            </a:r>
            <a:endParaRPr lang="en-US" dirty="0"/>
          </a:p>
        </p:txBody>
      </p:sp>
      <p:sp>
        <p:nvSpPr>
          <p:cNvPr id="81" name="Rounded Rectangle 80"/>
          <p:cNvSpPr/>
          <p:nvPr/>
        </p:nvSpPr>
        <p:spPr>
          <a:xfrm>
            <a:off x="5898211" y="337801"/>
            <a:ext cx="2529178" cy="75653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dirty="0" smtClean="0"/>
              <a:t>Earlier DC-nets had O(N</a:t>
            </a:r>
            <a:r>
              <a:rPr lang="en-US" baseline="30000" dirty="0" smtClean="0"/>
              <a:t>2</a:t>
            </a:r>
            <a:r>
              <a:rPr lang="en-US" dirty="0" smtClean="0"/>
              <a:t>) communication cost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120167" y="5550307"/>
            <a:ext cx="2514600" cy="75653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dirty="0" smtClean="0"/>
              <a:t>Clients submit their ciphertext upstream to one server</a:t>
            </a:r>
            <a:endParaRPr lang="en-US" dirty="0"/>
          </a:p>
        </p:txBody>
      </p:sp>
      <p:sp>
        <p:nvSpPr>
          <p:cNvPr id="83" name="Rounded Rectangle 82"/>
          <p:cNvSpPr/>
          <p:nvPr/>
        </p:nvSpPr>
        <p:spPr>
          <a:xfrm>
            <a:off x="2699400" y="5745440"/>
            <a:ext cx="2514600" cy="75653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dirty="0" smtClean="0"/>
              <a:t>Servers XOR these messages together and share with each other</a:t>
            </a:r>
            <a:endParaRPr lang="en-US" dirty="0"/>
          </a:p>
        </p:txBody>
      </p:sp>
      <p:cxnSp>
        <p:nvCxnSpPr>
          <p:cNvPr id="5" name="Straight Connector 4"/>
          <p:cNvCxnSpPr>
            <a:stCxn id="42" idx="3"/>
            <a:endCxn id="23" idx="2"/>
          </p:cNvCxnSpPr>
          <p:nvPr/>
        </p:nvCxnSpPr>
        <p:spPr>
          <a:xfrm flipV="1">
            <a:off x="737704" y="2590800"/>
            <a:ext cx="1273659" cy="798532"/>
          </a:xfrm>
          <a:prstGeom prst="line">
            <a:avLst/>
          </a:prstGeom>
          <a:ln w="190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36" idx="0"/>
            <a:endCxn id="23" idx="2"/>
          </p:cNvCxnSpPr>
          <p:nvPr/>
        </p:nvCxnSpPr>
        <p:spPr>
          <a:xfrm flipV="1">
            <a:off x="1024732" y="2590800"/>
            <a:ext cx="986631" cy="1106494"/>
          </a:xfrm>
          <a:prstGeom prst="line">
            <a:avLst/>
          </a:prstGeom>
          <a:ln w="190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9" idx="0"/>
            <a:endCxn id="23" idx="2"/>
          </p:cNvCxnSpPr>
          <p:nvPr/>
        </p:nvCxnSpPr>
        <p:spPr>
          <a:xfrm flipV="1">
            <a:off x="1739107" y="2590800"/>
            <a:ext cx="272256" cy="1392317"/>
          </a:xfrm>
          <a:prstGeom prst="line">
            <a:avLst/>
          </a:prstGeom>
          <a:ln w="190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8" idx="0"/>
            <a:endCxn id="23" idx="2"/>
          </p:cNvCxnSpPr>
          <p:nvPr/>
        </p:nvCxnSpPr>
        <p:spPr>
          <a:xfrm flipH="1" flipV="1">
            <a:off x="2011363" y="2590800"/>
            <a:ext cx="506087" cy="1505783"/>
          </a:xfrm>
          <a:prstGeom prst="line">
            <a:avLst/>
          </a:prstGeom>
          <a:ln w="190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9" idx="0"/>
            <a:endCxn id="9220" idx="2"/>
          </p:cNvCxnSpPr>
          <p:nvPr/>
        </p:nvCxnSpPr>
        <p:spPr>
          <a:xfrm flipV="1">
            <a:off x="3415507" y="1812925"/>
            <a:ext cx="623125" cy="2403475"/>
          </a:xfrm>
          <a:prstGeom prst="line">
            <a:avLst/>
          </a:prstGeom>
          <a:ln w="190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30" idx="0"/>
            <a:endCxn id="9220" idx="2"/>
          </p:cNvCxnSpPr>
          <p:nvPr/>
        </p:nvCxnSpPr>
        <p:spPr>
          <a:xfrm flipH="1" flipV="1">
            <a:off x="4038632" y="1812925"/>
            <a:ext cx="301918" cy="2346678"/>
          </a:xfrm>
          <a:prstGeom prst="line">
            <a:avLst/>
          </a:prstGeom>
          <a:ln w="190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17" name="Straight Connector 9216"/>
          <p:cNvCxnSpPr>
            <a:stCxn id="45" idx="0"/>
            <a:endCxn id="9220" idx="2"/>
          </p:cNvCxnSpPr>
          <p:nvPr/>
        </p:nvCxnSpPr>
        <p:spPr>
          <a:xfrm flipH="1" flipV="1">
            <a:off x="4038632" y="1812925"/>
            <a:ext cx="1232662" cy="2510115"/>
          </a:xfrm>
          <a:prstGeom prst="line">
            <a:avLst/>
          </a:prstGeom>
          <a:ln w="190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19" name="Straight Connector 9218"/>
          <p:cNvCxnSpPr>
            <a:stCxn id="51" idx="0"/>
            <a:endCxn id="26" idx="2"/>
          </p:cNvCxnSpPr>
          <p:nvPr/>
        </p:nvCxnSpPr>
        <p:spPr>
          <a:xfrm flipV="1">
            <a:off x="6053932" y="2422525"/>
            <a:ext cx="605631" cy="1816357"/>
          </a:xfrm>
          <a:prstGeom prst="line">
            <a:avLst/>
          </a:prstGeom>
          <a:ln w="190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22" name="Straight Connector 9221"/>
          <p:cNvCxnSpPr>
            <a:stCxn id="112" idx="0"/>
            <a:endCxn id="26" idx="2"/>
          </p:cNvCxnSpPr>
          <p:nvPr/>
        </p:nvCxnSpPr>
        <p:spPr>
          <a:xfrm flipH="1" flipV="1">
            <a:off x="6659563" y="2422525"/>
            <a:ext cx="156369" cy="1805543"/>
          </a:xfrm>
          <a:prstGeom prst="line">
            <a:avLst/>
          </a:prstGeom>
          <a:ln w="190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24" name="Straight Connector 9223"/>
          <p:cNvCxnSpPr>
            <a:stCxn id="48" idx="0"/>
            <a:endCxn id="26" idx="2"/>
          </p:cNvCxnSpPr>
          <p:nvPr/>
        </p:nvCxnSpPr>
        <p:spPr>
          <a:xfrm flipH="1" flipV="1">
            <a:off x="6659563" y="2422525"/>
            <a:ext cx="887087" cy="1475343"/>
          </a:xfrm>
          <a:prstGeom prst="line">
            <a:avLst/>
          </a:prstGeom>
          <a:ln w="190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26" name="Straight Connector 9225"/>
          <p:cNvCxnSpPr>
            <a:stCxn id="33" idx="0"/>
            <a:endCxn id="26" idx="2"/>
          </p:cNvCxnSpPr>
          <p:nvPr/>
        </p:nvCxnSpPr>
        <p:spPr>
          <a:xfrm flipH="1" flipV="1">
            <a:off x="6659563" y="2422525"/>
            <a:ext cx="1507331" cy="498475"/>
          </a:xfrm>
          <a:prstGeom prst="line">
            <a:avLst/>
          </a:prstGeom>
          <a:ln w="190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28" name="Straight Connector 9227"/>
          <p:cNvCxnSpPr>
            <a:stCxn id="23" idx="3"/>
            <a:endCxn id="9220" idx="2"/>
          </p:cNvCxnSpPr>
          <p:nvPr/>
        </p:nvCxnSpPr>
        <p:spPr>
          <a:xfrm flipV="1">
            <a:off x="2362200" y="1812925"/>
            <a:ext cx="1676432" cy="290513"/>
          </a:xfrm>
          <a:prstGeom prst="line">
            <a:avLst/>
          </a:prstGeom>
          <a:ln w="38100">
            <a:solidFill>
              <a:schemeClr val="tx1"/>
            </a:solidFill>
            <a:prstDash val="solid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30" name="Straight Connector 9229"/>
          <p:cNvCxnSpPr>
            <a:stCxn id="26" idx="1"/>
            <a:endCxn id="9220" idx="2"/>
          </p:cNvCxnSpPr>
          <p:nvPr/>
        </p:nvCxnSpPr>
        <p:spPr>
          <a:xfrm flipH="1" flipV="1">
            <a:off x="4038632" y="1812925"/>
            <a:ext cx="2270093" cy="122238"/>
          </a:xfrm>
          <a:prstGeom prst="line">
            <a:avLst/>
          </a:prstGeom>
          <a:ln w="38100">
            <a:solidFill>
              <a:schemeClr val="tx1"/>
            </a:solidFill>
            <a:prstDash val="solid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32" name="Straight Connector 9231"/>
          <p:cNvCxnSpPr>
            <a:stCxn id="26" idx="1"/>
            <a:endCxn id="23" idx="3"/>
          </p:cNvCxnSpPr>
          <p:nvPr/>
        </p:nvCxnSpPr>
        <p:spPr>
          <a:xfrm flipH="1">
            <a:off x="2362200" y="1935163"/>
            <a:ext cx="3946525" cy="168275"/>
          </a:xfrm>
          <a:prstGeom prst="line">
            <a:avLst/>
          </a:prstGeom>
          <a:ln w="38100">
            <a:solidFill>
              <a:schemeClr val="tx1"/>
            </a:solidFill>
            <a:prstDash val="solid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Rounded Rectangle 113"/>
          <p:cNvSpPr/>
          <p:nvPr/>
        </p:nvSpPr>
        <p:spPr>
          <a:xfrm>
            <a:off x="5302371" y="5696264"/>
            <a:ext cx="2714382" cy="1052676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dirty="0" smtClean="0"/>
              <a:t>Servers XOR these messages to compute the cleartext and distribute it to their downstream clients</a:t>
            </a:r>
            <a:endParaRPr lang="en-US" dirty="0"/>
          </a:p>
        </p:txBody>
      </p:sp>
      <p:sp>
        <p:nvSpPr>
          <p:cNvPr id="115" name="Rounded Rectangle 114"/>
          <p:cNvSpPr/>
          <p:nvPr/>
        </p:nvSpPr>
        <p:spPr>
          <a:xfrm>
            <a:off x="3024997" y="2632801"/>
            <a:ext cx="2781363" cy="75653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dirty="0" smtClean="0"/>
              <a:t>N = 100 and M = 5</a:t>
            </a:r>
          </a:p>
          <a:p>
            <a:pPr algn="ctr"/>
            <a:r>
              <a:rPr lang="en-US" dirty="0" smtClean="0"/>
              <a:t>Ciphertexts exchanged in</a:t>
            </a:r>
          </a:p>
          <a:p>
            <a:pPr algn="ctr"/>
            <a:r>
              <a:rPr lang="en-US" dirty="0" smtClean="0"/>
              <a:t>DC-nets: 9900, Dissent: 205</a:t>
            </a:r>
            <a:endParaRPr lang="en-US" dirty="0"/>
          </a:p>
        </p:txBody>
      </p:sp>
      <p:sp>
        <p:nvSpPr>
          <p:cNvPr id="76" name="Rectangle 75"/>
          <p:cNvSpPr/>
          <p:nvPr/>
        </p:nvSpPr>
        <p:spPr>
          <a:xfrm>
            <a:off x="494135" y="1311400"/>
            <a:ext cx="533400" cy="19442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/>
              <a:t>Server</a:t>
            </a:r>
            <a:r>
              <a:rPr lang="en-US" sz="900" baseline="-25000" dirty="0" smtClean="0"/>
              <a:t>0</a:t>
            </a:r>
            <a:endParaRPr lang="en-US" sz="900" baseline="-25000" dirty="0"/>
          </a:p>
        </p:txBody>
      </p:sp>
      <p:sp>
        <p:nvSpPr>
          <p:cNvPr id="79" name="Rectangle 78"/>
          <p:cNvSpPr/>
          <p:nvPr/>
        </p:nvSpPr>
        <p:spPr>
          <a:xfrm>
            <a:off x="494135" y="1518865"/>
            <a:ext cx="533400" cy="19442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Server</a:t>
            </a:r>
            <a:r>
              <a:rPr lang="en-US" sz="900" baseline="-25000" dirty="0" smtClean="0"/>
              <a:t>1</a:t>
            </a:r>
            <a:endParaRPr lang="en-US" sz="900" baseline="-25000" dirty="0"/>
          </a:p>
        </p:txBody>
      </p:sp>
      <p:sp>
        <p:nvSpPr>
          <p:cNvPr id="92" name="Rectangle 91"/>
          <p:cNvSpPr/>
          <p:nvPr/>
        </p:nvSpPr>
        <p:spPr>
          <a:xfrm>
            <a:off x="494135" y="1731312"/>
            <a:ext cx="533400" cy="19442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Server</a:t>
            </a:r>
            <a:r>
              <a:rPr lang="en-US" sz="900" baseline="-25000" dirty="0" smtClean="0"/>
              <a:t>2</a:t>
            </a:r>
            <a:endParaRPr lang="en-US" sz="900" baseline="-25000" dirty="0"/>
          </a:p>
        </p:txBody>
      </p:sp>
      <p:pic>
        <p:nvPicPr>
          <p:cNvPr id="93" name="Picture 9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333" y="1758708"/>
            <a:ext cx="213280" cy="213280"/>
          </a:xfrm>
          <a:prstGeom prst="rect">
            <a:avLst/>
          </a:prstGeom>
        </p:spPr>
      </p:pic>
      <p:cxnSp>
        <p:nvCxnSpPr>
          <p:cNvPr id="94" name="Straight Connector 93"/>
          <p:cNvCxnSpPr/>
          <p:nvPr/>
        </p:nvCxnSpPr>
        <p:spPr>
          <a:xfrm flipH="1">
            <a:off x="403845" y="2020449"/>
            <a:ext cx="94076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Rectangle 94"/>
          <p:cNvSpPr/>
          <p:nvPr/>
        </p:nvSpPr>
        <p:spPr>
          <a:xfrm>
            <a:off x="494135" y="2104652"/>
            <a:ext cx="637198" cy="1944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Cleartext</a:t>
            </a:r>
            <a:endParaRPr lang="en-US" sz="900" baseline="-25000" dirty="0"/>
          </a:p>
        </p:txBody>
      </p:sp>
      <p:sp>
        <p:nvSpPr>
          <p:cNvPr id="102" name="Rectangle 101"/>
          <p:cNvSpPr/>
          <p:nvPr/>
        </p:nvSpPr>
        <p:spPr>
          <a:xfrm>
            <a:off x="384153" y="1220994"/>
            <a:ext cx="1050153" cy="1171349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2654028" y="1010551"/>
            <a:ext cx="533400" cy="19442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/>
              <a:t>Server</a:t>
            </a:r>
            <a:r>
              <a:rPr lang="en-US" sz="900" baseline="-25000" dirty="0" smtClean="0"/>
              <a:t>0</a:t>
            </a:r>
            <a:endParaRPr lang="en-US" sz="900" baseline="-25000" dirty="0"/>
          </a:p>
        </p:txBody>
      </p:sp>
      <p:sp>
        <p:nvSpPr>
          <p:cNvPr id="106" name="Rectangle 105"/>
          <p:cNvSpPr/>
          <p:nvPr/>
        </p:nvSpPr>
        <p:spPr>
          <a:xfrm>
            <a:off x="2654028" y="1218016"/>
            <a:ext cx="533400" cy="19442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Server</a:t>
            </a:r>
            <a:r>
              <a:rPr lang="en-US" sz="900" baseline="-25000" dirty="0" smtClean="0"/>
              <a:t>1</a:t>
            </a:r>
            <a:endParaRPr lang="en-US" sz="900" baseline="-25000" dirty="0"/>
          </a:p>
        </p:txBody>
      </p:sp>
      <p:sp>
        <p:nvSpPr>
          <p:cNvPr id="107" name="Rectangle 106"/>
          <p:cNvSpPr/>
          <p:nvPr/>
        </p:nvSpPr>
        <p:spPr>
          <a:xfrm>
            <a:off x="2654028" y="1430463"/>
            <a:ext cx="533400" cy="19442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Server</a:t>
            </a:r>
            <a:r>
              <a:rPr lang="en-US" sz="900" baseline="-25000" dirty="0" smtClean="0"/>
              <a:t>2</a:t>
            </a:r>
            <a:endParaRPr lang="en-US" sz="900" baseline="-25000" dirty="0"/>
          </a:p>
        </p:txBody>
      </p:sp>
      <p:pic>
        <p:nvPicPr>
          <p:cNvPr id="108" name="Picture 10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226" y="1457859"/>
            <a:ext cx="213280" cy="213280"/>
          </a:xfrm>
          <a:prstGeom prst="rect">
            <a:avLst/>
          </a:prstGeom>
        </p:spPr>
      </p:pic>
      <p:cxnSp>
        <p:nvCxnSpPr>
          <p:cNvPr id="109" name="Straight Connector 108"/>
          <p:cNvCxnSpPr/>
          <p:nvPr/>
        </p:nvCxnSpPr>
        <p:spPr>
          <a:xfrm flipH="1">
            <a:off x="2563738" y="1719600"/>
            <a:ext cx="94076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Rectangle 109"/>
          <p:cNvSpPr/>
          <p:nvPr/>
        </p:nvSpPr>
        <p:spPr>
          <a:xfrm>
            <a:off x="2654028" y="1803803"/>
            <a:ext cx="637198" cy="1944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Cleartext</a:t>
            </a:r>
            <a:endParaRPr lang="en-US" sz="900" baseline="-25000" dirty="0"/>
          </a:p>
        </p:txBody>
      </p:sp>
      <p:sp>
        <p:nvSpPr>
          <p:cNvPr id="116" name="Rectangle 115"/>
          <p:cNvSpPr/>
          <p:nvPr/>
        </p:nvSpPr>
        <p:spPr>
          <a:xfrm>
            <a:off x="2544046" y="920145"/>
            <a:ext cx="1050153" cy="1171349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ectangle 116"/>
          <p:cNvSpPr/>
          <p:nvPr/>
        </p:nvSpPr>
        <p:spPr>
          <a:xfrm>
            <a:off x="5076475" y="1069230"/>
            <a:ext cx="533400" cy="19442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/>
              <a:t>Server</a:t>
            </a:r>
            <a:r>
              <a:rPr lang="en-US" sz="900" baseline="-25000" dirty="0" smtClean="0"/>
              <a:t>0</a:t>
            </a:r>
            <a:endParaRPr lang="en-US" sz="900" baseline="-25000" dirty="0"/>
          </a:p>
        </p:txBody>
      </p:sp>
      <p:sp>
        <p:nvSpPr>
          <p:cNvPr id="118" name="Rectangle 117"/>
          <p:cNvSpPr/>
          <p:nvPr/>
        </p:nvSpPr>
        <p:spPr>
          <a:xfrm>
            <a:off x="5076475" y="1276695"/>
            <a:ext cx="533400" cy="19442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Server</a:t>
            </a:r>
            <a:r>
              <a:rPr lang="en-US" sz="900" baseline="-25000" dirty="0" smtClean="0"/>
              <a:t>1</a:t>
            </a:r>
            <a:endParaRPr lang="en-US" sz="900" baseline="-25000" dirty="0"/>
          </a:p>
        </p:txBody>
      </p:sp>
      <p:sp>
        <p:nvSpPr>
          <p:cNvPr id="119" name="Rectangle 118"/>
          <p:cNvSpPr/>
          <p:nvPr/>
        </p:nvSpPr>
        <p:spPr>
          <a:xfrm>
            <a:off x="5076475" y="1489142"/>
            <a:ext cx="533400" cy="19442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Server</a:t>
            </a:r>
            <a:r>
              <a:rPr lang="en-US" sz="900" baseline="-25000" dirty="0" smtClean="0"/>
              <a:t>2</a:t>
            </a:r>
            <a:endParaRPr lang="en-US" sz="900" baseline="-25000" dirty="0"/>
          </a:p>
        </p:txBody>
      </p:sp>
      <p:pic>
        <p:nvPicPr>
          <p:cNvPr id="120" name="Picture 1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3673" y="1516538"/>
            <a:ext cx="213280" cy="213280"/>
          </a:xfrm>
          <a:prstGeom prst="rect">
            <a:avLst/>
          </a:prstGeom>
        </p:spPr>
      </p:pic>
      <p:cxnSp>
        <p:nvCxnSpPr>
          <p:cNvPr id="121" name="Straight Connector 120"/>
          <p:cNvCxnSpPr/>
          <p:nvPr/>
        </p:nvCxnSpPr>
        <p:spPr>
          <a:xfrm flipH="1">
            <a:off x="4986185" y="1778279"/>
            <a:ext cx="94076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Rectangle 121"/>
          <p:cNvSpPr/>
          <p:nvPr/>
        </p:nvSpPr>
        <p:spPr>
          <a:xfrm>
            <a:off x="5076475" y="1862482"/>
            <a:ext cx="637198" cy="1944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Cleartext</a:t>
            </a:r>
            <a:endParaRPr lang="en-US" sz="900" baseline="-25000" dirty="0"/>
          </a:p>
        </p:txBody>
      </p:sp>
      <p:sp>
        <p:nvSpPr>
          <p:cNvPr id="123" name="Rectangle 122"/>
          <p:cNvSpPr/>
          <p:nvPr/>
        </p:nvSpPr>
        <p:spPr>
          <a:xfrm>
            <a:off x="4966493" y="978824"/>
            <a:ext cx="1050153" cy="1171349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711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9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9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nimBg="1"/>
      <p:bldP spid="114" grpId="0" animBg="1"/>
      <p:bldP spid="115" grpId="0" animBg="1"/>
      <p:bldP spid="76" grpId="0" animBg="1"/>
      <p:bldP spid="79" grpId="0" animBg="1"/>
      <p:bldP spid="92" grpId="0" animBg="1"/>
      <p:bldP spid="95" grpId="0" animBg="1"/>
      <p:bldP spid="102" grpId="0" animBg="1"/>
      <p:bldP spid="105" grpId="0" animBg="1"/>
      <p:bldP spid="106" grpId="0" animBg="1"/>
      <p:bldP spid="107" grpId="0" animBg="1"/>
      <p:bldP spid="110" grpId="0" animBg="1"/>
      <p:bldP spid="116" grpId="0" animBg="1"/>
      <p:bldP spid="117" grpId="0" animBg="1"/>
      <p:bldP spid="118" grpId="0" animBg="1"/>
      <p:bldP spid="119" grpId="0" animBg="1"/>
      <p:bldP spid="122" grpId="0" animBg="1"/>
      <p:bldP spid="12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 algn="ctr">
              <a:buNone/>
            </a:pPr>
            <a:endParaRPr lang="en-US" sz="6000" dirty="0" smtClean="0"/>
          </a:p>
          <a:p>
            <a:pPr marL="114300" indent="0" algn="ctr">
              <a:buNone/>
            </a:pPr>
            <a:r>
              <a:rPr lang="en-US" sz="6000" dirty="0" smtClean="0"/>
              <a:t>Creating Churn Tolerance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683964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ctangle 63"/>
          <p:cNvSpPr/>
          <p:nvPr/>
        </p:nvSpPr>
        <p:spPr>
          <a:xfrm>
            <a:off x="533400" y="4728784"/>
            <a:ext cx="533400" cy="19442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Amy</a:t>
            </a:r>
            <a:endParaRPr lang="en-US" sz="900" dirty="0"/>
          </a:p>
        </p:txBody>
      </p:sp>
      <p:sp>
        <p:nvSpPr>
          <p:cNvPr id="63" name="Rectangle 62"/>
          <p:cNvSpPr/>
          <p:nvPr/>
        </p:nvSpPr>
        <p:spPr>
          <a:xfrm>
            <a:off x="533400" y="4542204"/>
            <a:ext cx="533400" cy="19442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/>
              <a:t>Carol</a:t>
            </a:r>
            <a:endParaRPr lang="en-US" sz="900" dirty="0"/>
          </a:p>
        </p:txBody>
      </p:sp>
      <p:sp>
        <p:nvSpPr>
          <p:cNvPr id="61" name="Rectangle 60"/>
          <p:cNvSpPr/>
          <p:nvPr/>
        </p:nvSpPr>
        <p:spPr>
          <a:xfrm>
            <a:off x="533400" y="4347784"/>
            <a:ext cx="533400" cy="19442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Brett</a:t>
            </a:r>
            <a:endParaRPr lang="en-US" sz="900" dirty="0"/>
          </a:p>
        </p:txBody>
      </p:sp>
      <p:sp>
        <p:nvSpPr>
          <p:cNvPr id="60" name="Rectangle 59"/>
          <p:cNvSpPr/>
          <p:nvPr/>
        </p:nvSpPr>
        <p:spPr>
          <a:xfrm>
            <a:off x="533400" y="4178028"/>
            <a:ext cx="533400" cy="19442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Bob</a:t>
            </a:r>
            <a:endParaRPr lang="en-US" sz="900" dirty="0"/>
          </a:p>
        </p:txBody>
      </p:sp>
      <p:sp>
        <p:nvSpPr>
          <p:cNvPr id="59" name="Rectangle 58"/>
          <p:cNvSpPr/>
          <p:nvPr/>
        </p:nvSpPr>
        <p:spPr>
          <a:xfrm>
            <a:off x="533400" y="3983608"/>
            <a:ext cx="533400" cy="19442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Anna</a:t>
            </a:r>
          </a:p>
        </p:txBody>
      </p:sp>
      <p:sp>
        <p:nvSpPr>
          <p:cNvPr id="57" name="Rectangle 56"/>
          <p:cNvSpPr/>
          <p:nvPr/>
        </p:nvSpPr>
        <p:spPr>
          <a:xfrm>
            <a:off x="533400" y="3814384"/>
            <a:ext cx="533400" cy="19442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Ben</a:t>
            </a:r>
            <a:endParaRPr lang="en-US" sz="900" dirty="0"/>
          </a:p>
        </p:txBody>
      </p:sp>
      <p:sp>
        <p:nvSpPr>
          <p:cNvPr id="28" name="Rectangle 27"/>
          <p:cNvSpPr/>
          <p:nvPr/>
        </p:nvSpPr>
        <p:spPr>
          <a:xfrm>
            <a:off x="533400" y="3619964"/>
            <a:ext cx="533400" cy="19442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Crystal</a:t>
            </a:r>
            <a:endParaRPr lang="en-US" sz="9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Churn Intolerance</a:t>
            </a:r>
            <a:endParaRPr lang="en-US" dirty="0"/>
          </a:p>
        </p:txBody>
      </p:sp>
      <p:sp>
        <p:nvSpPr>
          <p:cNvPr id="69" name="Rounded Rectangle 68"/>
          <p:cNvSpPr/>
          <p:nvPr/>
        </p:nvSpPr>
        <p:spPr>
          <a:xfrm>
            <a:off x="119153" y="1907735"/>
            <a:ext cx="2014447" cy="75653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dirty="0" smtClean="0"/>
              <a:t>Bandwidth overhead due to O(N</a:t>
            </a:r>
            <a:r>
              <a:rPr lang="en-US" baseline="30000" dirty="0" smtClean="0"/>
              <a:t>2</a:t>
            </a:r>
            <a:r>
              <a:rPr lang="en-US" dirty="0" smtClean="0"/>
              <a:t>) communication</a:t>
            </a:r>
            <a:endParaRPr lang="en-US" dirty="0"/>
          </a:p>
        </p:txBody>
      </p:sp>
      <p:sp>
        <p:nvSpPr>
          <p:cNvPr id="73" name="Rounded Rectangle 72"/>
          <p:cNvSpPr/>
          <p:nvPr/>
        </p:nvSpPr>
        <p:spPr>
          <a:xfrm>
            <a:off x="796636" y="1007505"/>
            <a:ext cx="1946564" cy="75653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dirty="0" smtClean="0"/>
              <a:t>Computation overhead due to O(N</a:t>
            </a:r>
            <a:r>
              <a:rPr lang="en-US" baseline="30000" dirty="0" smtClean="0"/>
              <a:t>2</a:t>
            </a:r>
            <a:r>
              <a:rPr lang="en-US" dirty="0" smtClean="0"/>
              <a:t>) secret shares</a:t>
            </a:r>
            <a:endParaRPr lang="en-US" dirty="0"/>
          </a:p>
        </p:txBody>
      </p:sp>
      <p:pic>
        <p:nvPicPr>
          <p:cNvPr id="342" name="Picture 3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336" y="4928236"/>
            <a:ext cx="213280" cy="213280"/>
          </a:xfrm>
          <a:prstGeom prst="rect">
            <a:avLst/>
          </a:prstGeom>
        </p:spPr>
      </p:pic>
      <p:sp>
        <p:nvSpPr>
          <p:cNvPr id="343" name="Rectangle 342"/>
          <p:cNvSpPr/>
          <p:nvPr/>
        </p:nvSpPr>
        <p:spPr>
          <a:xfrm>
            <a:off x="341449" y="3537466"/>
            <a:ext cx="1169367" cy="1967468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4" name="Straight Connector 343"/>
          <p:cNvCxnSpPr/>
          <p:nvPr/>
        </p:nvCxnSpPr>
        <p:spPr>
          <a:xfrm flipH="1">
            <a:off x="493848" y="5189977"/>
            <a:ext cx="94076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5" name="Rectangle 344"/>
          <p:cNvSpPr/>
          <p:nvPr/>
        </p:nvSpPr>
        <p:spPr>
          <a:xfrm>
            <a:off x="545327" y="5269468"/>
            <a:ext cx="676656" cy="194420"/>
          </a:xfrm>
          <a:prstGeom prst="rect">
            <a:avLst/>
          </a:prstGeom>
          <a:solidFill>
            <a:srgbClr val="FF0000"/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Garbage</a:t>
            </a:r>
            <a:endParaRPr lang="en-US" sz="900" dirty="0"/>
          </a:p>
        </p:txBody>
      </p:sp>
      <p:sp>
        <p:nvSpPr>
          <p:cNvPr id="98" name="Rectangle 97"/>
          <p:cNvSpPr/>
          <p:nvPr/>
        </p:nvSpPr>
        <p:spPr>
          <a:xfrm>
            <a:off x="533400" y="4915364"/>
            <a:ext cx="533400" cy="194420"/>
          </a:xfrm>
          <a:prstGeom prst="rect">
            <a:avLst/>
          </a:prstGeom>
          <a:solidFill>
            <a:srgbClr val="C00000"/>
          </a:solidFill>
          <a:ln>
            <a:solidFill>
              <a:srgbClr val="9E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Alice</a:t>
            </a:r>
            <a:endParaRPr lang="en-US" sz="900" dirty="0"/>
          </a:p>
        </p:txBody>
      </p:sp>
      <p:sp>
        <p:nvSpPr>
          <p:cNvPr id="99" name="Rounded Rectangle 98"/>
          <p:cNvSpPr/>
          <p:nvPr/>
        </p:nvSpPr>
        <p:spPr>
          <a:xfrm>
            <a:off x="76200" y="2829355"/>
            <a:ext cx="2133600" cy="553608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dirty="0" smtClean="0"/>
              <a:t>What if Alice left without transferring?</a:t>
            </a:r>
            <a:endParaRPr lang="en-US" dirty="0"/>
          </a:p>
        </p:txBody>
      </p:sp>
      <p:grpSp>
        <p:nvGrpSpPr>
          <p:cNvPr id="128" name="Group 127"/>
          <p:cNvGrpSpPr/>
          <p:nvPr/>
        </p:nvGrpSpPr>
        <p:grpSpPr>
          <a:xfrm>
            <a:off x="3657600" y="1143000"/>
            <a:ext cx="1480686" cy="1130542"/>
            <a:chOff x="2209800" y="1240510"/>
            <a:chExt cx="1480686" cy="1130542"/>
          </a:xfrm>
        </p:grpSpPr>
        <p:pic>
          <p:nvPicPr>
            <p:cNvPr id="129" name="Picture 12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9800" y="1240510"/>
              <a:ext cx="767700" cy="1130542"/>
            </a:xfrm>
            <a:prstGeom prst="rect">
              <a:avLst/>
            </a:prstGeom>
          </p:spPr>
        </p:pic>
        <p:sp>
          <p:nvSpPr>
            <p:cNvPr id="130" name="TextBox 129"/>
            <p:cNvSpPr txBox="1"/>
            <p:nvPr/>
          </p:nvSpPr>
          <p:spPr>
            <a:xfrm>
              <a:off x="2874172" y="1591158"/>
              <a:ext cx="8163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Crystal</a:t>
              </a:r>
              <a:endParaRPr lang="en-US" baseline="-25000" dirty="0"/>
            </a:p>
          </p:txBody>
        </p:sp>
      </p:grpSp>
      <p:grpSp>
        <p:nvGrpSpPr>
          <p:cNvPr id="131" name="Group 130"/>
          <p:cNvGrpSpPr/>
          <p:nvPr/>
        </p:nvGrpSpPr>
        <p:grpSpPr>
          <a:xfrm>
            <a:off x="7196047" y="2235200"/>
            <a:ext cx="788987" cy="1422400"/>
            <a:chOff x="457200" y="4724400"/>
            <a:chExt cx="788987" cy="1422400"/>
          </a:xfrm>
        </p:grpSpPr>
        <p:pic>
          <p:nvPicPr>
            <p:cNvPr id="132" name="Picture 1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3" name="TextBox 132"/>
            <p:cNvSpPr txBox="1"/>
            <p:nvPr/>
          </p:nvSpPr>
          <p:spPr>
            <a:xfrm>
              <a:off x="546893" y="5777468"/>
              <a:ext cx="6719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Anna</a:t>
              </a:r>
              <a:endParaRPr lang="en-US" baseline="-25000" dirty="0"/>
            </a:p>
          </p:txBody>
        </p:sp>
      </p:grpSp>
      <p:grpSp>
        <p:nvGrpSpPr>
          <p:cNvPr id="134" name="Group 133"/>
          <p:cNvGrpSpPr/>
          <p:nvPr/>
        </p:nvGrpSpPr>
        <p:grpSpPr>
          <a:xfrm>
            <a:off x="2209800" y="2286000"/>
            <a:ext cx="693737" cy="1436132"/>
            <a:chOff x="5486400" y="4191000"/>
            <a:chExt cx="693737" cy="1436132"/>
          </a:xfrm>
        </p:grpSpPr>
        <p:pic>
          <p:nvPicPr>
            <p:cNvPr id="135" name="Picture 1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6" name="TextBox 135"/>
            <p:cNvSpPr txBox="1"/>
            <p:nvPr/>
          </p:nvSpPr>
          <p:spPr>
            <a:xfrm>
              <a:off x="5562600" y="5257800"/>
              <a:ext cx="5469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Ben</a:t>
              </a:r>
              <a:endParaRPr lang="en-US" baseline="-25000" dirty="0"/>
            </a:p>
          </p:txBody>
        </p:sp>
      </p:grpSp>
      <p:grpSp>
        <p:nvGrpSpPr>
          <p:cNvPr id="137" name="Group 136"/>
          <p:cNvGrpSpPr/>
          <p:nvPr/>
        </p:nvGrpSpPr>
        <p:grpSpPr>
          <a:xfrm>
            <a:off x="3995647" y="5283200"/>
            <a:ext cx="788987" cy="1422400"/>
            <a:chOff x="457200" y="4724400"/>
            <a:chExt cx="788987" cy="1422400"/>
          </a:xfrm>
        </p:grpSpPr>
        <p:pic>
          <p:nvPicPr>
            <p:cNvPr id="138" name="Picture 1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9" name="TextBox 138"/>
            <p:cNvSpPr txBox="1"/>
            <p:nvPr/>
          </p:nvSpPr>
          <p:spPr>
            <a:xfrm>
              <a:off x="546893" y="5777468"/>
              <a:ext cx="6019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Amy</a:t>
              </a:r>
              <a:endParaRPr lang="en-US" baseline="-25000" dirty="0"/>
            </a:p>
          </p:txBody>
        </p:sp>
      </p:grpSp>
      <p:cxnSp>
        <p:nvCxnSpPr>
          <p:cNvPr id="140" name="Straight Connector 139"/>
          <p:cNvCxnSpPr>
            <a:stCxn id="135" idx="3"/>
            <a:endCxn id="129" idx="2"/>
          </p:cNvCxnSpPr>
          <p:nvPr/>
        </p:nvCxnSpPr>
        <p:spPr>
          <a:xfrm flipV="1">
            <a:off x="2903537" y="2273542"/>
            <a:ext cx="1137913" cy="599040"/>
          </a:xfrm>
          <a:prstGeom prst="line">
            <a:avLst/>
          </a:prstGeom>
          <a:ln w="19050">
            <a:solidFill>
              <a:schemeClr val="accent2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/>
          <p:cNvCxnSpPr>
            <a:stCxn id="129" idx="2"/>
            <a:endCxn id="178" idx="2"/>
          </p:cNvCxnSpPr>
          <p:nvPr/>
        </p:nvCxnSpPr>
        <p:spPr>
          <a:xfrm>
            <a:off x="4041450" y="2273542"/>
            <a:ext cx="1794669" cy="77075"/>
          </a:xfrm>
          <a:prstGeom prst="line">
            <a:avLst/>
          </a:prstGeom>
          <a:ln w="19050">
            <a:solidFill>
              <a:schemeClr val="accent2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/>
          <p:cNvCxnSpPr>
            <a:stCxn id="135" idx="3"/>
            <a:endCxn id="178" idx="2"/>
          </p:cNvCxnSpPr>
          <p:nvPr/>
        </p:nvCxnSpPr>
        <p:spPr>
          <a:xfrm flipV="1">
            <a:off x="2903537" y="2350617"/>
            <a:ext cx="2932582" cy="521965"/>
          </a:xfrm>
          <a:prstGeom prst="line">
            <a:avLst/>
          </a:prstGeom>
          <a:ln w="19050">
            <a:solidFill>
              <a:schemeClr val="accent2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/>
          <p:cNvCxnSpPr>
            <a:stCxn id="135" idx="3"/>
            <a:endCxn id="132" idx="1"/>
          </p:cNvCxnSpPr>
          <p:nvPr/>
        </p:nvCxnSpPr>
        <p:spPr>
          <a:xfrm flipV="1">
            <a:off x="2903537" y="2809082"/>
            <a:ext cx="4292510" cy="63500"/>
          </a:xfrm>
          <a:prstGeom prst="line">
            <a:avLst/>
          </a:prstGeom>
          <a:ln w="19050">
            <a:solidFill>
              <a:schemeClr val="accent2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/>
          <p:cNvCxnSpPr>
            <a:stCxn id="135" idx="3"/>
            <a:endCxn id="169" idx="1"/>
          </p:cNvCxnSpPr>
          <p:nvPr/>
        </p:nvCxnSpPr>
        <p:spPr>
          <a:xfrm>
            <a:off x="2903537" y="2872582"/>
            <a:ext cx="4106863" cy="1600200"/>
          </a:xfrm>
          <a:prstGeom prst="line">
            <a:avLst/>
          </a:prstGeom>
          <a:ln w="19050">
            <a:solidFill>
              <a:schemeClr val="accent2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/>
          <p:cNvCxnSpPr>
            <a:stCxn id="135" idx="3"/>
            <a:endCxn id="175" idx="0"/>
          </p:cNvCxnSpPr>
          <p:nvPr/>
        </p:nvCxnSpPr>
        <p:spPr>
          <a:xfrm>
            <a:off x="2903537" y="2872582"/>
            <a:ext cx="3146960" cy="2396886"/>
          </a:xfrm>
          <a:prstGeom prst="line">
            <a:avLst/>
          </a:prstGeom>
          <a:ln w="19050">
            <a:solidFill>
              <a:schemeClr val="accent2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>
            <a:stCxn id="135" idx="3"/>
            <a:endCxn id="138" idx="0"/>
          </p:cNvCxnSpPr>
          <p:nvPr/>
        </p:nvCxnSpPr>
        <p:spPr>
          <a:xfrm>
            <a:off x="2903537" y="2872582"/>
            <a:ext cx="1486604" cy="2410618"/>
          </a:xfrm>
          <a:prstGeom prst="line">
            <a:avLst/>
          </a:prstGeom>
          <a:ln w="19050">
            <a:solidFill>
              <a:schemeClr val="accent2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/>
          <p:cNvCxnSpPr>
            <a:stCxn id="129" idx="2"/>
            <a:endCxn id="132" idx="1"/>
          </p:cNvCxnSpPr>
          <p:nvPr/>
        </p:nvCxnSpPr>
        <p:spPr>
          <a:xfrm>
            <a:off x="4041450" y="2273542"/>
            <a:ext cx="3154597" cy="535540"/>
          </a:xfrm>
          <a:prstGeom prst="line">
            <a:avLst/>
          </a:prstGeom>
          <a:ln w="19050">
            <a:solidFill>
              <a:schemeClr val="accent2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>
            <a:stCxn id="129" idx="2"/>
            <a:endCxn id="169" idx="1"/>
          </p:cNvCxnSpPr>
          <p:nvPr/>
        </p:nvCxnSpPr>
        <p:spPr>
          <a:xfrm>
            <a:off x="4041450" y="2273542"/>
            <a:ext cx="2968950" cy="2199240"/>
          </a:xfrm>
          <a:prstGeom prst="line">
            <a:avLst/>
          </a:prstGeom>
          <a:ln w="19050">
            <a:solidFill>
              <a:schemeClr val="accent2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>
            <a:stCxn id="129" idx="2"/>
            <a:endCxn id="175" idx="0"/>
          </p:cNvCxnSpPr>
          <p:nvPr/>
        </p:nvCxnSpPr>
        <p:spPr>
          <a:xfrm>
            <a:off x="4041450" y="2273542"/>
            <a:ext cx="2009047" cy="2995926"/>
          </a:xfrm>
          <a:prstGeom prst="line">
            <a:avLst/>
          </a:prstGeom>
          <a:ln w="19050">
            <a:solidFill>
              <a:schemeClr val="accent2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/>
          <p:cNvCxnSpPr>
            <a:stCxn id="129" idx="2"/>
            <a:endCxn id="138" idx="0"/>
          </p:cNvCxnSpPr>
          <p:nvPr/>
        </p:nvCxnSpPr>
        <p:spPr>
          <a:xfrm>
            <a:off x="4041450" y="2273542"/>
            <a:ext cx="348691" cy="3009658"/>
          </a:xfrm>
          <a:prstGeom prst="line">
            <a:avLst/>
          </a:prstGeom>
          <a:ln w="19050">
            <a:solidFill>
              <a:schemeClr val="accent2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/>
          <p:cNvCxnSpPr>
            <a:stCxn id="178" idx="2"/>
            <a:endCxn id="132" idx="1"/>
          </p:cNvCxnSpPr>
          <p:nvPr/>
        </p:nvCxnSpPr>
        <p:spPr>
          <a:xfrm>
            <a:off x="5836119" y="2350617"/>
            <a:ext cx="1359928" cy="458465"/>
          </a:xfrm>
          <a:prstGeom prst="line">
            <a:avLst/>
          </a:prstGeom>
          <a:ln w="19050">
            <a:solidFill>
              <a:schemeClr val="accent2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/>
          <p:cNvCxnSpPr>
            <a:stCxn id="178" idx="2"/>
            <a:endCxn id="169" idx="1"/>
          </p:cNvCxnSpPr>
          <p:nvPr/>
        </p:nvCxnSpPr>
        <p:spPr>
          <a:xfrm>
            <a:off x="5836119" y="2350617"/>
            <a:ext cx="1174281" cy="2122165"/>
          </a:xfrm>
          <a:prstGeom prst="line">
            <a:avLst/>
          </a:prstGeom>
          <a:ln w="19050">
            <a:solidFill>
              <a:schemeClr val="accent2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/>
          <p:cNvCxnSpPr>
            <a:stCxn id="178" idx="2"/>
            <a:endCxn id="175" idx="0"/>
          </p:cNvCxnSpPr>
          <p:nvPr/>
        </p:nvCxnSpPr>
        <p:spPr>
          <a:xfrm>
            <a:off x="5836119" y="2350617"/>
            <a:ext cx="214378" cy="2918851"/>
          </a:xfrm>
          <a:prstGeom prst="line">
            <a:avLst/>
          </a:prstGeom>
          <a:ln w="19050">
            <a:solidFill>
              <a:schemeClr val="accent2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/>
          <p:cNvCxnSpPr>
            <a:stCxn id="178" idx="2"/>
            <a:endCxn id="138" idx="0"/>
          </p:cNvCxnSpPr>
          <p:nvPr/>
        </p:nvCxnSpPr>
        <p:spPr>
          <a:xfrm flipH="1">
            <a:off x="4390141" y="2350617"/>
            <a:ext cx="1445978" cy="2932583"/>
          </a:xfrm>
          <a:prstGeom prst="line">
            <a:avLst/>
          </a:prstGeom>
          <a:ln w="19050">
            <a:solidFill>
              <a:schemeClr val="accent2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/>
          <p:cNvCxnSpPr>
            <a:stCxn id="132" idx="1"/>
            <a:endCxn id="169" idx="1"/>
          </p:cNvCxnSpPr>
          <p:nvPr/>
        </p:nvCxnSpPr>
        <p:spPr>
          <a:xfrm flipH="1">
            <a:off x="7010400" y="2809082"/>
            <a:ext cx="185647" cy="1663700"/>
          </a:xfrm>
          <a:prstGeom prst="line">
            <a:avLst/>
          </a:prstGeom>
          <a:ln w="19050">
            <a:solidFill>
              <a:schemeClr val="accent2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/>
          <p:cNvCxnSpPr>
            <a:stCxn id="132" idx="1"/>
            <a:endCxn id="175" idx="0"/>
          </p:cNvCxnSpPr>
          <p:nvPr/>
        </p:nvCxnSpPr>
        <p:spPr>
          <a:xfrm flipH="1">
            <a:off x="6050497" y="2809082"/>
            <a:ext cx="1145550" cy="2460386"/>
          </a:xfrm>
          <a:prstGeom prst="line">
            <a:avLst/>
          </a:prstGeom>
          <a:ln w="19050">
            <a:solidFill>
              <a:schemeClr val="accent2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/>
          <p:cNvCxnSpPr>
            <a:stCxn id="132" idx="1"/>
            <a:endCxn id="138" idx="0"/>
          </p:cNvCxnSpPr>
          <p:nvPr/>
        </p:nvCxnSpPr>
        <p:spPr>
          <a:xfrm flipH="1">
            <a:off x="4390141" y="2809082"/>
            <a:ext cx="2805906" cy="2474118"/>
          </a:xfrm>
          <a:prstGeom prst="line">
            <a:avLst/>
          </a:prstGeom>
          <a:ln w="19050">
            <a:solidFill>
              <a:schemeClr val="accent2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/>
          <p:cNvCxnSpPr>
            <a:stCxn id="169" idx="1"/>
            <a:endCxn id="175" idx="0"/>
          </p:cNvCxnSpPr>
          <p:nvPr/>
        </p:nvCxnSpPr>
        <p:spPr>
          <a:xfrm flipH="1">
            <a:off x="6050497" y="4472782"/>
            <a:ext cx="959903" cy="796686"/>
          </a:xfrm>
          <a:prstGeom prst="line">
            <a:avLst/>
          </a:prstGeom>
          <a:ln w="19050">
            <a:solidFill>
              <a:schemeClr val="accent2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>
            <a:stCxn id="169" idx="1"/>
            <a:endCxn id="138" idx="0"/>
          </p:cNvCxnSpPr>
          <p:nvPr/>
        </p:nvCxnSpPr>
        <p:spPr>
          <a:xfrm flipH="1">
            <a:off x="4390141" y="4472782"/>
            <a:ext cx="2620259" cy="810418"/>
          </a:xfrm>
          <a:prstGeom prst="line">
            <a:avLst/>
          </a:prstGeom>
          <a:ln w="19050">
            <a:solidFill>
              <a:schemeClr val="accent2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/>
          <p:cNvCxnSpPr>
            <a:stCxn id="175" idx="0"/>
            <a:endCxn id="138" idx="0"/>
          </p:cNvCxnSpPr>
          <p:nvPr/>
        </p:nvCxnSpPr>
        <p:spPr>
          <a:xfrm flipH="1">
            <a:off x="4390141" y="5269468"/>
            <a:ext cx="1660356" cy="13732"/>
          </a:xfrm>
          <a:prstGeom prst="line">
            <a:avLst/>
          </a:prstGeom>
          <a:ln w="19050">
            <a:solidFill>
              <a:schemeClr val="accent2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8" name="Group 167"/>
          <p:cNvGrpSpPr/>
          <p:nvPr/>
        </p:nvGrpSpPr>
        <p:grpSpPr>
          <a:xfrm>
            <a:off x="7010400" y="3886200"/>
            <a:ext cx="693737" cy="1436132"/>
            <a:chOff x="5486400" y="4191000"/>
            <a:chExt cx="693737" cy="1436132"/>
          </a:xfrm>
        </p:grpSpPr>
        <p:pic>
          <p:nvPicPr>
            <p:cNvPr id="169" name="Picture 1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0" name="TextBox 169"/>
            <p:cNvSpPr txBox="1"/>
            <p:nvPr/>
          </p:nvSpPr>
          <p:spPr>
            <a:xfrm>
              <a:off x="5562600" y="5257800"/>
              <a:ext cx="5533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Bob</a:t>
              </a:r>
              <a:endParaRPr lang="en-US" baseline="-25000" dirty="0"/>
            </a:p>
          </p:txBody>
        </p:sp>
      </p:grpSp>
      <p:grpSp>
        <p:nvGrpSpPr>
          <p:cNvPr id="171" name="Group 170"/>
          <p:cNvGrpSpPr/>
          <p:nvPr/>
        </p:nvGrpSpPr>
        <p:grpSpPr>
          <a:xfrm>
            <a:off x="2547847" y="4267200"/>
            <a:ext cx="788987" cy="1422400"/>
            <a:chOff x="457200" y="4724400"/>
            <a:chExt cx="788987" cy="1422400"/>
          </a:xfrm>
        </p:grpSpPr>
        <p:pic>
          <p:nvPicPr>
            <p:cNvPr id="172" name="Picture 1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3" name="TextBox 172"/>
            <p:cNvSpPr txBox="1"/>
            <p:nvPr/>
          </p:nvSpPr>
          <p:spPr>
            <a:xfrm>
              <a:off x="546893" y="5777468"/>
              <a:ext cx="636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Alice</a:t>
              </a:r>
              <a:endParaRPr lang="en-US" baseline="-25000" dirty="0"/>
            </a:p>
          </p:txBody>
        </p:sp>
      </p:grpSp>
      <p:grpSp>
        <p:nvGrpSpPr>
          <p:cNvPr id="174" name="Group 173"/>
          <p:cNvGrpSpPr/>
          <p:nvPr/>
        </p:nvGrpSpPr>
        <p:grpSpPr>
          <a:xfrm>
            <a:off x="5666647" y="5269468"/>
            <a:ext cx="767700" cy="1436132"/>
            <a:chOff x="2209800" y="1240510"/>
            <a:chExt cx="767700" cy="1436132"/>
          </a:xfrm>
        </p:grpSpPr>
        <p:pic>
          <p:nvPicPr>
            <p:cNvPr id="175" name="Picture 17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9800" y="1240510"/>
              <a:ext cx="767700" cy="1130542"/>
            </a:xfrm>
            <a:prstGeom prst="rect">
              <a:avLst/>
            </a:prstGeom>
          </p:spPr>
        </p:pic>
        <p:sp>
          <p:nvSpPr>
            <p:cNvPr id="176" name="TextBox 175"/>
            <p:cNvSpPr txBox="1"/>
            <p:nvPr/>
          </p:nvSpPr>
          <p:spPr>
            <a:xfrm>
              <a:off x="2271743" y="2307310"/>
              <a:ext cx="6698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Carol</a:t>
              </a:r>
              <a:endParaRPr lang="en-US" baseline="-25000" dirty="0"/>
            </a:p>
          </p:txBody>
        </p:sp>
      </p:grpSp>
      <p:grpSp>
        <p:nvGrpSpPr>
          <p:cNvPr id="177" name="Group 176"/>
          <p:cNvGrpSpPr/>
          <p:nvPr/>
        </p:nvGrpSpPr>
        <p:grpSpPr>
          <a:xfrm>
            <a:off x="5489250" y="1177454"/>
            <a:ext cx="1201396" cy="1173163"/>
            <a:chOff x="5486400" y="4191000"/>
            <a:chExt cx="1201396" cy="1173163"/>
          </a:xfrm>
        </p:grpSpPr>
        <p:pic>
          <p:nvPicPr>
            <p:cNvPr id="178" name="Picture 1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9" name="TextBox 178"/>
            <p:cNvSpPr txBox="1"/>
            <p:nvPr/>
          </p:nvSpPr>
          <p:spPr>
            <a:xfrm>
              <a:off x="6036143" y="4676950"/>
              <a:ext cx="6516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Brett</a:t>
              </a:r>
              <a:endParaRPr lang="en-US" baseline="-25000" dirty="0"/>
            </a:p>
          </p:txBody>
        </p:sp>
      </p:grpSp>
      <p:sp>
        <p:nvSpPr>
          <p:cNvPr id="180" name="Rounded Rectangle 179"/>
          <p:cNvSpPr/>
          <p:nvPr/>
        </p:nvSpPr>
        <p:spPr>
          <a:xfrm>
            <a:off x="6128010" y="228600"/>
            <a:ext cx="2315460" cy="1010808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dirty="0" smtClean="0"/>
              <a:t>The resulting cleartext is garbage due to the dependency on Alice’s secret shares</a:t>
            </a:r>
            <a:endParaRPr lang="en-US" dirty="0"/>
          </a:p>
        </p:txBody>
      </p:sp>
      <p:cxnSp>
        <p:nvCxnSpPr>
          <p:cNvPr id="147" name="Straight Connector 146"/>
          <p:cNvCxnSpPr>
            <a:stCxn id="135" idx="3"/>
            <a:endCxn id="172" idx="3"/>
          </p:cNvCxnSpPr>
          <p:nvPr/>
        </p:nvCxnSpPr>
        <p:spPr>
          <a:xfrm>
            <a:off x="2903537" y="2872582"/>
            <a:ext cx="433297" cy="1968500"/>
          </a:xfrm>
          <a:prstGeom prst="line">
            <a:avLst/>
          </a:prstGeom>
          <a:ln w="28575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/>
          <p:cNvCxnSpPr>
            <a:stCxn id="129" idx="2"/>
            <a:endCxn id="172" idx="3"/>
          </p:cNvCxnSpPr>
          <p:nvPr/>
        </p:nvCxnSpPr>
        <p:spPr>
          <a:xfrm flipH="1">
            <a:off x="3336834" y="2273542"/>
            <a:ext cx="704616" cy="2567540"/>
          </a:xfrm>
          <a:prstGeom prst="line">
            <a:avLst/>
          </a:prstGeom>
          <a:ln w="28575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/>
          <p:cNvCxnSpPr>
            <a:stCxn id="178" idx="2"/>
            <a:endCxn id="172" idx="3"/>
          </p:cNvCxnSpPr>
          <p:nvPr/>
        </p:nvCxnSpPr>
        <p:spPr>
          <a:xfrm flipH="1">
            <a:off x="3336834" y="2350617"/>
            <a:ext cx="2499285" cy="2490465"/>
          </a:xfrm>
          <a:prstGeom prst="line">
            <a:avLst/>
          </a:prstGeom>
          <a:ln w="28575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/>
          <p:cNvCxnSpPr>
            <a:stCxn id="132" idx="1"/>
            <a:endCxn id="172" idx="3"/>
          </p:cNvCxnSpPr>
          <p:nvPr/>
        </p:nvCxnSpPr>
        <p:spPr>
          <a:xfrm flipH="1">
            <a:off x="3336834" y="2809082"/>
            <a:ext cx="3859213" cy="2032000"/>
          </a:xfrm>
          <a:prstGeom prst="line">
            <a:avLst/>
          </a:prstGeom>
          <a:ln w="28575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/>
          <p:cNvCxnSpPr>
            <a:stCxn id="169" idx="1"/>
            <a:endCxn id="172" idx="3"/>
          </p:cNvCxnSpPr>
          <p:nvPr/>
        </p:nvCxnSpPr>
        <p:spPr>
          <a:xfrm flipH="1">
            <a:off x="3336834" y="4472782"/>
            <a:ext cx="3673566" cy="368300"/>
          </a:xfrm>
          <a:prstGeom prst="line">
            <a:avLst/>
          </a:prstGeom>
          <a:ln w="28575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Connector 165"/>
          <p:cNvCxnSpPr>
            <a:stCxn id="175" idx="0"/>
            <a:endCxn id="172" idx="3"/>
          </p:cNvCxnSpPr>
          <p:nvPr/>
        </p:nvCxnSpPr>
        <p:spPr>
          <a:xfrm flipH="1" flipV="1">
            <a:off x="3336834" y="4841082"/>
            <a:ext cx="2713663" cy="428386"/>
          </a:xfrm>
          <a:prstGeom prst="line">
            <a:avLst/>
          </a:prstGeom>
          <a:ln w="28575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Connector 166"/>
          <p:cNvCxnSpPr>
            <a:stCxn id="138" idx="0"/>
            <a:endCxn id="172" idx="3"/>
          </p:cNvCxnSpPr>
          <p:nvPr/>
        </p:nvCxnSpPr>
        <p:spPr>
          <a:xfrm flipH="1" flipV="1">
            <a:off x="3336834" y="4841082"/>
            <a:ext cx="1053307" cy="442118"/>
          </a:xfrm>
          <a:prstGeom prst="line">
            <a:avLst/>
          </a:prstGeom>
          <a:ln w="28575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8150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" dur="indefinite"/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1" dur="indefinite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5" grpId="0" animBg="1"/>
      <p:bldP spid="98" grpId="0" animBg="1"/>
      <p:bldP spid="99" grpId="0" animBg="1"/>
      <p:bldP spid="18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Tolerating Churn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1344613" y="3983117"/>
            <a:ext cx="788987" cy="1422400"/>
            <a:chOff x="457200" y="4724400"/>
            <a:chExt cx="788987" cy="1422400"/>
          </a:xfrm>
        </p:grpSpPr>
        <p:pic>
          <p:nvPicPr>
            <p:cNvPr id="9" name="Picture 1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546893" y="5777468"/>
              <a:ext cx="636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Alice</a:t>
              </a:r>
              <a:endParaRPr lang="en-US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2133600" y="4096583"/>
            <a:ext cx="767700" cy="1436132"/>
            <a:chOff x="2209800" y="1240510"/>
            <a:chExt cx="767700" cy="1436132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9800" y="1240510"/>
              <a:ext cx="767700" cy="1130542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2271743" y="2307310"/>
              <a:ext cx="6698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Carol</a:t>
              </a:r>
              <a:endParaRPr lang="en-US" dirty="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973731" y="1447800"/>
            <a:ext cx="1036669" cy="974725"/>
            <a:chOff x="2941606" y="3017838"/>
            <a:chExt cx="1036669" cy="974725"/>
          </a:xfrm>
        </p:grpSpPr>
        <p:pic>
          <p:nvPicPr>
            <p:cNvPr id="26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7" name="TextBox 26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3850290" y="4159603"/>
            <a:ext cx="874110" cy="1499874"/>
            <a:chOff x="2287771" y="1240510"/>
            <a:chExt cx="874110" cy="1499874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94181" y="1240510"/>
              <a:ext cx="767700" cy="1130542"/>
            </a:xfrm>
            <a:prstGeom prst="rect">
              <a:avLst/>
            </a:prstGeom>
          </p:spPr>
        </p:pic>
        <p:sp>
          <p:nvSpPr>
            <p:cNvPr id="31" name="TextBox 30"/>
            <p:cNvSpPr txBox="1"/>
            <p:nvPr/>
          </p:nvSpPr>
          <p:spPr>
            <a:xfrm>
              <a:off x="2287771" y="2371052"/>
              <a:ext cx="8163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Crystal</a:t>
              </a:r>
              <a:endParaRPr lang="en-US" baseline="-25000" dirty="0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7772400" y="2921000"/>
            <a:ext cx="788987" cy="1422400"/>
            <a:chOff x="457200" y="4724400"/>
            <a:chExt cx="788987" cy="1422400"/>
          </a:xfrm>
        </p:grpSpPr>
        <p:pic>
          <p:nvPicPr>
            <p:cNvPr id="33" name="Picture 1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4" name="TextBox 33"/>
            <p:cNvSpPr txBox="1"/>
            <p:nvPr/>
          </p:nvSpPr>
          <p:spPr>
            <a:xfrm>
              <a:off x="546893" y="5777468"/>
              <a:ext cx="6719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Anna</a:t>
              </a:r>
              <a:endParaRPr lang="en-US" baseline="-25000" dirty="0"/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677863" y="3697294"/>
            <a:ext cx="693737" cy="1436132"/>
            <a:chOff x="5486400" y="4191000"/>
            <a:chExt cx="693737" cy="1436132"/>
          </a:xfrm>
        </p:grpSpPr>
        <p:pic>
          <p:nvPicPr>
            <p:cNvPr id="36" name="Picture 1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7" name="TextBox 36"/>
            <p:cNvSpPr txBox="1"/>
            <p:nvPr/>
          </p:nvSpPr>
          <p:spPr>
            <a:xfrm>
              <a:off x="5562600" y="5257800"/>
              <a:ext cx="5469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Ben</a:t>
              </a:r>
              <a:endParaRPr lang="en-US" baseline="-25000" dirty="0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3021013" y="4216400"/>
            <a:ext cx="788987" cy="1422400"/>
            <a:chOff x="457200" y="4724400"/>
            <a:chExt cx="788987" cy="1422400"/>
          </a:xfrm>
        </p:grpSpPr>
        <p:pic>
          <p:nvPicPr>
            <p:cNvPr id="39" name="Picture 1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0" name="TextBox 39"/>
            <p:cNvSpPr txBox="1"/>
            <p:nvPr/>
          </p:nvSpPr>
          <p:spPr>
            <a:xfrm>
              <a:off x="546893" y="5777468"/>
              <a:ext cx="5819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Alex</a:t>
              </a:r>
              <a:endParaRPr lang="en-US" baseline="-25000" dirty="0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43967" y="2802750"/>
            <a:ext cx="762157" cy="1436132"/>
            <a:chOff x="5486400" y="4191000"/>
            <a:chExt cx="762157" cy="1436132"/>
          </a:xfrm>
        </p:grpSpPr>
        <p:pic>
          <p:nvPicPr>
            <p:cNvPr id="42" name="Picture 1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3" name="TextBox 42"/>
            <p:cNvSpPr txBox="1"/>
            <p:nvPr/>
          </p:nvSpPr>
          <p:spPr>
            <a:xfrm>
              <a:off x="5562600" y="5257800"/>
              <a:ext cx="6859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Barry</a:t>
              </a:r>
              <a:endParaRPr lang="en-US" baseline="-25000" dirty="0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4876800" y="4323040"/>
            <a:ext cx="788987" cy="1422400"/>
            <a:chOff x="457200" y="4724400"/>
            <a:chExt cx="788987" cy="1422400"/>
          </a:xfrm>
        </p:grpSpPr>
        <p:pic>
          <p:nvPicPr>
            <p:cNvPr id="45" name="Picture 1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6" name="TextBox 45"/>
            <p:cNvSpPr txBox="1"/>
            <p:nvPr/>
          </p:nvSpPr>
          <p:spPr>
            <a:xfrm>
              <a:off x="546893" y="5777468"/>
              <a:ext cx="6019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Amy</a:t>
              </a:r>
              <a:endParaRPr lang="en-US" baseline="-25000" dirty="0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7162800" y="3897868"/>
            <a:ext cx="1079209" cy="1436132"/>
            <a:chOff x="2209800" y="1240510"/>
            <a:chExt cx="1079209" cy="1436132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9800" y="1240510"/>
              <a:ext cx="767700" cy="1130542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2271743" y="2307310"/>
              <a:ext cx="10172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Christine</a:t>
              </a:r>
              <a:endParaRPr lang="en-US" baseline="-25000" dirty="0"/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5707063" y="4238882"/>
            <a:ext cx="693737" cy="1506558"/>
            <a:chOff x="5735356" y="4191000"/>
            <a:chExt cx="693737" cy="1506558"/>
          </a:xfrm>
        </p:grpSpPr>
        <p:pic>
          <p:nvPicPr>
            <p:cNvPr id="51" name="Picture 1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35356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2" name="TextBox 51"/>
            <p:cNvSpPr txBox="1"/>
            <p:nvPr/>
          </p:nvSpPr>
          <p:spPr>
            <a:xfrm>
              <a:off x="5756709" y="5328226"/>
              <a:ext cx="6516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Brett</a:t>
              </a:r>
              <a:endParaRPr lang="en-US" baseline="-25000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352800" y="838200"/>
            <a:ext cx="1036669" cy="974725"/>
            <a:chOff x="2941606" y="3017838"/>
            <a:chExt cx="1036669" cy="974725"/>
          </a:xfrm>
        </p:grpSpPr>
        <p:pic>
          <p:nvPicPr>
            <p:cNvPr id="9220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1325531" y="1616075"/>
            <a:ext cx="1036669" cy="974725"/>
            <a:chOff x="2941606" y="3017838"/>
            <a:chExt cx="1036669" cy="974725"/>
          </a:xfrm>
        </p:grpSpPr>
        <p:pic>
          <p:nvPicPr>
            <p:cNvPr id="23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4" name="TextBox 23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0</a:t>
              </a:r>
              <a:endParaRPr lang="en-US" baseline="-25000" dirty="0"/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6469063" y="4228068"/>
            <a:ext cx="693737" cy="1436132"/>
            <a:chOff x="5486400" y="4191000"/>
            <a:chExt cx="693737" cy="1436132"/>
          </a:xfrm>
        </p:grpSpPr>
        <p:pic>
          <p:nvPicPr>
            <p:cNvPr id="112" name="Picture 1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3" name="TextBox 112"/>
            <p:cNvSpPr txBox="1"/>
            <p:nvPr/>
          </p:nvSpPr>
          <p:spPr>
            <a:xfrm>
              <a:off x="5562600" y="5257800"/>
              <a:ext cx="5533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Bob</a:t>
              </a:r>
              <a:endParaRPr lang="en-US" dirty="0"/>
            </a:p>
          </p:txBody>
        </p:sp>
      </p:grpSp>
      <p:cxnSp>
        <p:nvCxnSpPr>
          <p:cNvPr id="5" name="Straight Connector 4"/>
          <p:cNvCxnSpPr>
            <a:stCxn id="42" idx="3"/>
            <a:endCxn id="23" idx="2"/>
          </p:cNvCxnSpPr>
          <p:nvPr/>
        </p:nvCxnSpPr>
        <p:spPr>
          <a:xfrm flipV="1">
            <a:off x="737704" y="2590800"/>
            <a:ext cx="1273659" cy="798532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36" idx="0"/>
            <a:endCxn id="23" idx="2"/>
          </p:cNvCxnSpPr>
          <p:nvPr/>
        </p:nvCxnSpPr>
        <p:spPr>
          <a:xfrm flipV="1">
            <a:off x="1024732" y="2590800"/>
            <a:ext cx="986631" cy="1106494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9" idx="0"/>
            <a:endCxn id="23" idx="2"/>
          </p:cNvCxnSpPr>
          <p:nvPr/>
        </p:nvCxnSpPr>
        <p:spPr>
          <a:xfrm flipV="1">
            <a:off x="1739107" y="2590800"/>
            <a:ext cx="272256" cy="1392317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8" idx="0"/>
            <a:endCxn id="23" idx="2"/>
          </p:cNvCxnSpPr>
          <p:nvPr/>
        </p:nvCxnSpPr>
        <p:spPr>
          <a:xfrm flipH="1" flipV="1">
            <a:off x="2011363" y="2590800"/>
            <a:ext cx="506087" cy="1505783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30" idx="0"/>
            <a:endCxn id="9220" idx="2"/>
          </p:cNvCxnSpPr>
          <p:nvPr/>
        </p:nvCxnSpPr>
        <p:spPr>
          <a:xfrm flipH="1" flipV="1">
            <a:off x="4038632" y="1812925"/>
            <a:ext cx="301918" cy="2346678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17" name="Straight Connector 9216"/>
          <p:cNvCxnSpPr>
            <a:stCxn id="45" idx="0"/>
            <a:endCxn id="9220" idx="2"/>
          </p:cNvCxnSpPr>
          <p:nvPr/>
        </p:nvCxnSpPr>
        <p:spPr>
          <a:xfrm flipH="1" flipV="1">
            <a:off x="4038632" y="1812925"/>
            <a:ext cx="1232662" cy="2510115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19" name="Straight Connector 9218"/>
          <p:cNvCxnSpPr>
            <a:stCxn id="51" idx="0"/>
            <a:endCxn id="26" idx="2"/>
          </p:cNvCxnSpPr>
          <p:nvPr/>
        </p:nvCxnSpPr>
        <p:spPr>
          <a:xfrm flipV="1">
            <a:off x="6053932" y="2422525"/>
            <a:ext cx="605631" cy="1816357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22" name="Straight Connector 9221"/>
          <p:cNvCxnSpPr>
            <a:stCxn id="112" idx="0"/>
            <a:endCxn id="26" idx="2"/>
          </p:cNvCxnSpPr>
          <p:nvPr/>
        </p:nvCxnSpPr>
        <p:spPr>
          <a:xfrm flipH="1" flipV="1">
            <a:off x="6659563" y="2422525"/>
            <a:ext cx="156369" cy="1805543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24" name="Straight Connector 9223"/>
          <p:cNvCxnSpPr>
            <a:stCxn id="48" idx="0"/>
            <a:endCxn id="26" idx="2"/>
          </p:cNvCxnSpPr>
          <p:nvPr/>
        </p:nvCxnSpPr>
        <p:spPr>
          <a:xfrm flipH="1" flipV="1">
            <a:off x="6659563" y="2422525"/>
            <a:ext cx="887087" cy="1475343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26" name="Straight Connector 9225"/>
          <p:cNvCxnSpPr>
            <a:stCxn id="33" idx="0"/>
            <a:endCxn id="26" idx="2"/>
          </p:cNvCxnSpPr>
          <p:nvPr/>
        </p:nvCxnSpPr>
        <p:spPr>
          <a:xfrm flipH="1" flipV="1">
            <a:off x="6659563" y="2422525"/>
            <a:ext cx="1507331" cy="498475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28" name="Straight Connector 9227"/>
          <p:cNvCxnSpPr>
            <a:stCxn id="23" idx="3"/>
            <a:endCxn id="9220" idx="2"/>
          </p:cNvCxnSpPr>
          <p:nvPr/>
        </p:nvCxnSpPr>
        <p:spPr>
          <a:xfrm flipV="1">
            <a:off x="2362200" y="1812925"/>
            <a:ext cx="1676432" cy="290513"/>
          </a:xfrm>
          <a:prstGeom prst="line">
            <a:avLst/>
          </a:prstGeom>
          <a:ln w="38100">
            <a:solidFill>
              <a:schemeClr val="tx1"/>
            </a:solidFill>
            <a:prstDash val="solid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30" name="Straight Connector 9229"/>
          <p:cNvCxnSpPr>
            <a:stCxn id="26" idx="1"/>
            <a:endCxn id="9220" idx="2"/>
          </p:cNvCxnSpPr>
          <p:nvPr/>
        </p:nvCxnSpPr>
        <p:spPr>
          <a:xfrm flipH="1" flipV="1">
            <a:off x="4038632" y="1812925"/>
            <a:ext cx="2270093" cy="122238"/>
          </a:xfrm>
          <a:prstGeom prst="line">
            <a:avLst/>
          </a:prstGeom>
          <a:ln w="38100">
            <a:solidFill>
              <a:schemeClr val="tx1"/>
            </a:solidFill>
            <a:prstDash val="solid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32" name="Straight Connector 9231"/>
          <p:cNvCxnSpPr>
            <a:stCxn id="26" idx="1"/>
            <a:endCxn id="23" idx="3"/>
          </p:cNvCxnSpPr>
          <p:nvPr/>
        </p:nvCxnSpPr>
        <p:spPr>
          <a:xfrm flipH="1">
            <a:off x="2362200" y="1935163"/>
            <a:ext cx="3946525" cy="168275"/>
          </a:xfrm>
          <a:prstGeom prst="line">
            <a:avLst/>
          </a:prstGeom>
          <a:ln w="38100">
            <a:solidFill>
              <a:schemeClr val="tx1"/>
            </a:solidFill>
            <a:prstDash val="solid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flipV="1">
            <a:off x="737703" y="2590800"/>
            <a:ext cx="1273659" cy="798532"/>
          </a:xfrm>
          <a:prstGeom prst="line">
            <a:avLst/>
          </a:prstGeom>
          <a:ln w="190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flipV="1">
            <a:off x="1024731" y="2590800"/>
            <a:ext cx="986631" cy="1106494"/>
          </a:xfrm>
          <a:prstGeom prst="line">
            <a:avLst/>
          </a:prstGeom>
          <a:ln w="190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 flipV="1">
            <a:off x="1739106" y="2590800"/>
            <a:ext cx="272256" cy="1392317"/>
          </a:xfrm>
          <a:prstGeom prst="line">
            <a:avLst/>
          </a:prstGeom>
          <a:ln w="190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flipH="1" flipV="1">
            <a:off x="2011362" y="2590800"/>
            <a:ext cx="506087" cy="1505783"/>
          </a:xfrm>
          <a:prstGeom prst="line">
            <a:avLst/>
          </a:prstGeom>
          <a:ln w="190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H="1" flipV="1">
            <a:off x="4041394" y="1828522"/>
            <a:ext cx="301918" cy="2346678"/>
          </a:xfrm>
          <a:prstGeom prst="line">
            <a:avLst/>
          </a:prstGeom>
          <a:ln w="190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 flipV="1">
            <a:off x="4041394" y="1828522"/>
            <a:ext cx="1232662" cy="2510115"/>
          </a:xfrm>
          <a:prstGeom prst="line">
            <a:avLst/>
          </a:prstGeom>
          <a:ln w="190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6053931" y="2429482"/>
            <a:ext cx="605631" cy="1816357"/>
          </a:xfrm>
          <a:prstGeom prst="line">
            <a:avLst/>
          </a:prstGeom>
          <a:ln w="190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flipH="1" flipV="1">
            <a:off x="6659562" y="2429482"/>
            <a:ext cx="156369" cy="1805543"/>
          </a:xfrm>
          <a:prstGeom prst="line">
            <a:avLst/>
          </a:prstGeom>
          <a:ln w="190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 flipH="1" flipV="1">
            <a:off x="6659562" y="2429482"/>
            <a:ext cx="887087" cy="1475343"/>
          </a:xfrm>
          <a:prstGeom prst="line">
            <a:avLst/>
          </a:prstGeom>
          <a:ln w="190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 flipH="1" flipV="1">
            <a:off x="6659562" y="2429482"/>
            <a:ext cx="1507331" cy="498475"/>
          </a:xfrm>
          <a:prstGeom prst="line">
            <a:avLst/>
          </a:prstGeom>
          <a:ln w="190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ounded Rectangle 77"/>
          <p:cNvSpPr/>
          <p:nvPr/>
        </p:nvSpPr>
        <p:spPr>
          <a:xfrm>
            <a:off x="2901300" y="251974"/>
            <a:ext cx="1892980" cy="586226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Server</a:t>
            </a:r>
            <a:r>
              <a:rPr lang="en-US" baseline="-25000" dirty="0" smtClean="0"/>
              <a:t>1 </a:t>
            </a:r>
            <a:r>
              <a:rPr lang="en-US" dirty="0" smtClean="0"/>
              <a:t>will timeout on Alex</a:t>
            </a:r>
            <a:endParaRPr lang="en-US" baseline="-25000" dirty="0"/>
          </a:p>
        </p:txBody>
      </p:sp>
      <p:sp>
        <p:nvSpPr>
          <p:cNvPr id="79" name="Rounded Rectangle 78"/>
          <p:cNvSpPr/>
          <p:nvPr/>
        </p:nvSpPr>
        <p:spPr>
          <a:xfrm>
            <a:off x="5825746" y="251974"/>
            <a:ext cx="3174964" cy="1045529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The protocol continues uninterrupted, since the servers have yet to compute their ciphertext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2771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8" dur="indefinite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9" dur="indefinite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2" dur="500"/>
                                        <p:tgtEl>
                                          <p:spTgt spid="9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5" dur="5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8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 algn="ctr">
              <a:buNone/>
            </a:pPr>
            <a:endParaRPr lang="en-US" sz="6000" dirty="0" smtClean="0"/>
          </a:p>
          <a:p>
            <a:pPr marL="114300" indent="0" algn="ctr">
              <a:buNone/>
            </a:pPr>
            <a:r>
              <a:rPr lang="en-US" sz="6000" dirty="0" smtClean="0"/>
              <a:t>Handling Disruptions via Accountability…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651551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/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6639037" y="1981201"/>
            <a:ext cx="685799" cy="6857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DC-net – Disruptions</a:t>
            </a:r>
            <a:endParaRPr lang="en-US" dirty="0"/>
          </a:p>
        </p:txBody>
      </p:sp>
      <p:cxnSp>
        <p:nvCxnSpPr>
          <p:cNvPr id="92" name="Straight Connector 91"/>
          <p:cNvCxnSpPr>
            <a:stCxn id="8" idx="1"/>
            <a:endCxn id="20" idx="0"/>
          </p:cNvCxnSpPr>
          <p:nvPr/>
        </p:nvCxnSpPr>
        <p:spPr>
          <a:xfrm flipH="1">
            <a:off x="4086949" y="2818311"/>
            <a:ext cx="2542110" cy="2442672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>
            <a:stCxn id="8" idx="1"/>
            <a:endCxn id="5" idx="3"/>
          </p:cNvCxnSpPr>
          <p:nvPr/>
        </p:nvCxnSpPr>
        <p:spPr>
          <a:xfrm flipH="1">
            <a:off x="1544839" y="2818311"/>
            <a:ext cx="5084220" cy="1032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>
            <a:stCxn id="20" idx="0"/>
            <a:endCxn id="5" idx="3"/>
          </p:cNvCxnSpPr>
          <p:nvPr/>
        </p:nvCxnSpPr>
        <p:spPr>
          <a:xfrm flipH="1" flipV="1">
            <a:off x="1544839" y="2819343"/>
            <a:ext cx="2542110" cy="244164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9059" y="2231729"/>
            <a:ext cx="693737" cy="1436132"/>
            <a:chOff x="5486400" y="4191000"/>
            <a:chExt cx="693737" cy="1436132"/>
          </a:xfrm>
        </p:grpSpPr>
        <p:pic>
          <p:nvPicPr>
            <p:cNvPr id="8" name="Picture 1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5562600" y="5257800"/>
              <a:ext cx="5533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Bob</a:t>
              </a:r>
              <a:endParaRPr lang="en-US" baseline="-25000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755852" y="2245461"/>
            <a:ext cx="788987" cy="1422400"/>
            <a:chOff x="457200" y="4724400"/>
            <a:chExt cx="788987" cy="1422400"/>
          </a:xfrm>
        </p:grpSpPr>
        <p:pic>
          <p:nvPicPr>
            <p:cNvPr id="5" name="Picture 1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546893" y="5777468"/>
              <a:ext cx="636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Alice</a:t>
              </a:r>
              <a:endParaRPr lang="en-US" baseline="-25000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3703099" y="5260983"/>
            <a:ext cx="767700" cy="1436132"/>
            <a:chOff x="2209800" y="1240510"/>
            <a:chExt cx="767700" cy="1436132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9800" y="1240510"/>
              <a:ext cx="767700" cy="1130542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2271743" y="2307310"/>
              <a:ext cx="6698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Carol</a:t>
              </a:r>
              <a:endParaRPr lang="en-US" baseline="-25000" dirty="0"/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3936105" y="2606756"/>
            <a:ext cx="301686" cy="369332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5207161" y="3854981"/>
            <a:ext cx="301686" cy="369332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2665051" y="3855497"/>
            <a:ext cx="301686" cy="369332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5508847" y="2976088"/>
            <a:ext cx="301686" cy="369332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2263782" y="2976088"/>
            <a:ext cx="301686" cy="369332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54" name="TextBox 53"/>
          <p:cNvSpPr txBox="1"/>
          <p:nvPr/>
        </p:nvSpPr>
        <p:spPr>
          <a:xfrm>
            <a:off x="3934656" y="4648200"/>
            <a:ext cx="301686" cy="369332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8" name="Arc 17"/>
          <p:cNvSpPr/>
          <p:nvPr/>
        </p:nvSpPr>
        <p:spPr>
          <a:xfrm>
            <a:off x="609600" y="1708666"/>
            <a:ext cx="1805025" cy="2515647"/>
          </a:xfrm>
          <a:prstGeom prst="arc">
            <a:avLst/>
          </a:prstGeom>
          <a:ln w="19050">
            <a:solidFill>
              <a:schemeClr val="tx1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55"/>
          <p:cNvSpPr txBox="1"/>
          <p:nvPr/>
        </p:nvSpPr>
        <p:spPr>
          <a:xfrm>
            <a:off x="1243153" y="1524000"/>
            <a:ext cx="301686" cy="3693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58" name="TextBox 57"/>
          <p:cNvSpPr txBox="1"/>
          <p:nvPr/>
        </p:nvSpPr>
        <p:spPr>
          <a:xfrm>
            <a:off x="2263782" y="2976088"/>
            <a:ext cx="301686" cy="369332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cxnSp>
        <p:nvCxnSpPr>
          <p:cNvPr id="23" name="Straight Arrow Connector 22"/>
          <p:cNvCxnSpPr>
            <a:stCxn id="5" idx="3"/>
            <a:endCxn id="58" idx="1"/>
          </p:cNvCxnSpPr>
          <p:nvPr/>
        </p:nvCxnSpPr>
        <p:spPr>
          <a:xfrm>
            <a:off x="1544839" y="2819343"/>
            <a:ext cx="718943" cy="34141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8" idx="1"/>
            <a:endCxn id="52" idx="3"/>
          </p:cNvCxnSpPr>
          <p:nvPr/>
        </p:nvCxnSpPr>
        <p:spPr>
          <a:xfrm flipH="1">
            <a:off x="5810533" y="2818311"/>
            <a:ext cx="818526" cy="34244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20" idx="0"/>
            <a:endCxn id="54" idx="2"/>
          </p:cNvCxnSpPr>
          <p:nvPr/>
        </p:nvCxnSpPr>
        <p:spPr>
          <a:xfrm flipH="1" flipV="1">
            <a:off x="4085499" y="5017532"/>
            <a:ext cx="1450" cy="24345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3934656" y="3513999"/>
            <a:ext cx="301686" cy="3693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cxnSp>
        <p:nvCxnSpPr>
          <p:cNvPr id="32" name="Straight Arrow Connector 31"/>
          <p:cNvCxnSpPr>
            <a:stCxn id="52" idx="1"/>
            <a:endCxn id="65" idx="3"/>
          </p:cNvCxnSpPr>
          <p:nvPr/>
        </p:nvCxnSpPr>
        <p:spPr>
          <a:xfrm flipH="1">
            <a:off x="4236342" y="3160754"/>
            <a:ext cx="1272505" cy="53791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53" idx="3"/>
            <a:endCxn id="65" idx="1"/>
          </p:cNvCxnSpPr>
          <p:nvPr/>
        </p:nvCxnSpPr>
        <p:spPr>
          <a:xfrm>
            <a:off x="2565468" y="3160754"/>
            <a:ext cx="1369188" cy="53791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54" idx="0"/>
            <a:endCxn id="65" idx="2"/>
          </p:cNvCxnSpPr>
          <p:nvPr/>
        </p:nvCxnSpPr>
        <p:spPr>
          <a:xfrm flipV="1">
            <a:off x="4085499" y="3883331"/>
            <a:ext cx="0" cy="76486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Arc 34"/>
          <p:cNvSpPr/>
          <p:nvPr/>
        </p:nvSpPr>
        <p:spPr>
          <a:xfrm>
            <a:off x="-914400" y="1708666"/>
            <a:ext cx="5020397" cy="3430591"/>
          </a:xfrm>
          <a:prstGeom prst="arc">
            <a:avLst>
              <a:gd name="adj1" fmla="val 16200000"/>
              <a:gd name="adj2" fmla="val 71188"/>
            </a:avLst>
          </a:prstGeom>
          <a:ln w="19050">
            <a:solidFill>
              <a:schemeClr val="tx1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ounded Rectangle 37"/>
          <p:cNvSpPr/>
          <p:nvPr/>
        </p:nvSpPr>
        <p:spPr>
          <a:xfrm>
            <a:off x="3200631" y="1203067"/>
            <a:ext cx="1769736" cy="641866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Easily disrupted</a:t>
            </a:r>
            <a:endParaRPr lang="en-US" dirty="0"/>
          </a:p>
        </p:txBody>
      </p:sp>
      <p:sp>
        <p:nvSpPr>
          <p:cNvPr id="39" name="Arc 38"/>
          <p:cNvSpPr/>
          <p:nvPr/>
        </p:nvSpPr>
        <p:spPr>
          <a:xfrm>
            <a:off x="5638800" y="1604594"/>
            <a:ext cx="1805025" cy="2515647"/>
          </a:xfrm>
          <a:prstGeom prst="arc">
            <a:avLst>
              <a:gd name="adj1" fmla="val 10464559"/>
              <a:gd name="adj2" fmla="val 16238807"/>
            </a:avLst>
          </a:prstGeom>
          <a:ln w="19050">
            <a:solidFill>
              <a:schemeClr val="tx1"/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6539287" y="1447800"/>
            <a:ext cx="301686" cy="369332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5508847" y="2976088"/>
            <a:ext cx="301686" cy="369332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934656" y="3513999"/>
            <a:ext cx="301686" cy="3693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2565468" y="1385500"/>
            <a:ext cx="51809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solidFill>
                  <a:srgbClr val="FF0000"/>
                </a:solidFill>
              </a:rPr>
              <a:t>x</a:t>
            </a:r>
            <a:endParaRPr lang="en-US" sz="6000" dirty="0">
              <a:solidFill>
                <a:srgbClr val="FF0000"/>
              </a:solidFill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5496410" y="4554344"/>
            <a:ext cx="2505313" cy="1169825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How can we prove Bob transmitted the wrong ciphertext without losing anonymity?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677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 animBg="1"/>
      <p:bldP spid="41" grpId="0" animBg="1"/>
      <p:bldP spid="42" grpId="0" animBg="1"/>
      <p:bldP spid="43" grpId="0"/>
      <p:bldP spid="4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5500" y="1219200"/>
            <a:ext cx="767700" cy="1130542"/>
          </a:xfrm>
          <a:prstGeom prst="rect">
            <a:avLst/>
          </a:prstGeom>
        </p:spPr>
      </p:pic>
      <p:pic>
        <p:nvPicPr>
          <p:cNvPr id="8209" name="Picture 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3507" y="1244600"/>
            <a:ext cx="788987" cy="1147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7" name="Picture 1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219200"/>
            <a:ext cx="693737" cy="1173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Scheduling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1524000" y="2667000"/>
            <a:ext cx="1600200" cy="762000"/>
          </a:xfrm>
          <a:prstGeom prst="roundRect">
            <a:avLst>
              <a:gd name="adj" fmla="val 50000"/>
            </a:avLst>
          </a:prstGeom>
          <a:solidFill>
            <a:schemeClr val="bg2">
              <a:lumMod val="90000"/>
            </a:schemeClr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1600201" y="2743200"/>
            <a:ext cx="1447800" cy="609600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1676400" y="2819400"/>
            <a:ext cx="1295400" cy="457200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1752600" y="2895600"/>
            <a:ext cx="1167580" cy="304800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Key</a:t>
            </a:r>
            <a:r>
              <a:rPr lang="en-US" baseline="-25000" dirty="0" err="1" smtClean="0">
                <a:solidFill>
                  <a:schemeClr val="tx1"/>
                </a:solidFill>
              </a:rPr>
              <a:t>Alice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1524000" y="3505200"/>
            <a:ext cx="1600200" cy="762000"/>
          </a:xfrm>
          <a:prstGeom prst="roundRect">
            <a:avLst>
              <a:gd name="adj" fmla="val 50000"/>
            </a:avLst>
          </a:prstGeom>
          <a:solidFill>
            <a:schemeClr val="bg2">
              <a:lumMod val="90000"/>
            </a:schemeClr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ounded Rectangle 29"/>
          <p:cNvSpPr/>
          <p:nvPr/>
        </p:nvSpPr>
        <p:spPr>
          <a:xfrm>
            <a:off x="1600201" y="3581400"/>
            <a:ext cx="1447800" cy="609600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/>
          <p:cNvSpPr/>
          <p:nvPr/>
        </p:nvSpPr>
        <p:spPr>
          <a:xfrm>
            <a:off x="1676400" y="3657600"/>
            <a:ext cx="1295400" cy="457200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/>
          <p:cNvSpPr/>
          <p:nvPr/>
        </p:nvSpPr>
        <p:spPr>
          <a:xfrm>
            <a:off x="1752600" y="3733800"/>
            <a:ext cx="1167580" cy="304800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Key</a:t>
            </a:r>
            <a:r>
              <a:rPr lang="en-US" baseline="-25000" dirty="0" err="1" smtClean="0">
                <a:solidFill>
                  <a:schemeClr val="tx1"/>
                </a:solidFill>
              </a:rPr>
              <a:t>Bob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1524000" y="4343400"/>
            <a:ext cx="1600200" cy="762000"/>
          </a:xfrm>
          <a:prstGeom prst="roundRect">
            <a:avLst>
              <a:gd name="adj" fmla="val 50000"/>
            </a:avLst>
          </a:prstGeom>
          <a:solidFill>
            <a:schemeClr val="bg2">
              <a:lumMod val="90000"/>
            </a:schemeClr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ounded Rectangle 33"/>
          <p:cNvSpPr/>
          <p:nvPr/>
        </p:nvSpPr>
        <p:spPr>
          <a:xfrm>
            <a:off x="1600201" y="4419600"/>
            <a:ext cx="1447800" cy="609600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ed Rectangle 34"/>
          <p:cNvSpPr/>
          <p:nvPr/>
        </p:nvSpPr>
        <p:spPr>
          <a:xfrm>
            <a:off x="1676400" y="4495800"/>
            <a:ext cx="1295400" cy="457200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ounded Rectangle 35"/>
          <p:cNvSpPr/>
          <p:nvPr/>
        </p:nvSpPr>
        <p:spPr>
          <a:xfrm>
            <a:off x="1752600" y="4572000"/>
            <a:ext cx="1167580" cy="304800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Key</a:t>
            </a:r>
            <a:r>
              <a:rPr lang="en-US" baseline="-25000" dirty="0" err="1" smtClean="0">
                <a:solidFill>
                  <a:schemeClr val="tx1"/>
                </a:solidFill>
              </a:rPr>
              <a:t>Carol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3733800" y="3429000"/>
            <a:ext cx="2057400" cy="914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Shuffle</a:t>
            </a:r>
            <a:endParaRPr lang="en-US" sz="2400" dirty="0"/>
          </a:p>
        </p:txBody>
      </p:sp>
      <p:sp>
        <p:nvSpPr>
          <p:cNvPr id="38" name="Rounded Rectangle 37"/>
          <p:cNvSpPr/>
          <p:nvPr/>
        </p:nvSpPr>
        <p:spPr>
          <a:xfrm>
            <a:off x="6147620" y="2895600"/>
            <a:ext cx="1167580" cy="304800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Key</a:t>
            </a:r>
            <a:r>
              <a:rPr lang="en-US" baseline="-25000" dirty="0" err="1" smtClean="0">
                <a:solidFill>
                  <a:schemeClr val="tx1"/>
                </a:solidFill>
              </a:rPr>
              <a:t>Carol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6147620" y="3733800"/>
            <a:ext cx="1167580" cy="304800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Key</a:t>
            </a:r>
            <a:r>
              <a:rPr lang="en-US" baseline="-25000" dirty="0" err="1" smtClean="0">
                <a:solidFill>
                  <a:schemeClr val="tx1"/>
                </a:solidFill>
              </a:rPr>
              <a:t>Alice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6147620" y="4572000"/>
            <a:ext cx="1167580" cy="304800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Key</a:t>
            </a:r>
            <a:r>
              <a:rPr lang="en-US" baseline="-25000" dirty="0" err="1" smtClean="0">
                <a:solidFill>
                  <a:schemeClr val="tx1"/>
                </a:solidFill>
              </a:rPr>
              <a:t>Bob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41" name="Right Arrow 40"/>
          <p:cNvSpPr/>
          <p:nvPr/>
        </p:nvSpPr>
        <p:spPr>
          <a:xfrm rot="5400000">
            <a:off x="4191000" y="4191000"/>
            <a:ext cx="990600" cy="1905000"/>
          </a:xfrm>
          <a:prstGeom prst="rightArrow">
            <a:avLst>
              <a:gd name="adj1" fmla="val 50000"/>
              <a:gd name="adj2" fmla="val 377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400" dirty="0" smtClean="0"/>
              <a:t>DC-net</a:t>
            </a:r>
            <a:endParaRPr lang="en-US" sz="2400" dirty="0"/>
          </a:p>
        </p:txBody>
      </p:sp>
      <p:sp>
        <p:nvSpPr>
          <p:cNvPr id="42" name="Rounded Rectangle 41"/>
          <p:cNvSpPr/>
          <p:nvPr/>
        </p:nvSpPr>
        <p:spPr>
          <a:xfrm>
            <a:off x="2247900" y="5867400"/>
            <a:ext cx="1638300" cy="3048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Slot</a:t>
            </a:r>
            <a:r>
              <a:rPr lang="en-US" sz="2000" baseline="-25000" dirty="0" err="1" smtClean="0">
                <a:solidFill>
                  <a:schemeClr val="tx1"/>
                </a:solidFill>
              </a:rPr>
              <a:t>Carol</a:t>
            </a:r>
            <a:endParaRPr lang="en-US" sz="2000" baseline="-25000" dirty="0">
              <a:solidFill>
                <a:schemeClr val="tx1"/>
              </a:solidFill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5486400" y="5867400"/>
            <a:ext cx="1524000" cy="3048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Slot</a:t>
            </a:r>
            <a:r>
              <a:rPr lang="en-US" sz="2000" baseline="-25000" dirty="0" err="1" smtClean="0">
                <a:solidFill>
                  <a:schemeClr val="tx1"/>
                </a:solidFill>
              </a:rPr>
              <a:t>Bob</a:t>
            </a:r>
            <a:endParaRPr lang="en-US" sz="2000" baseline="-25000" dirty="0">
              <a:solidFill>
                <a:schemeClr val="tx1"/>
              </a:solidFill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3886200" y="5867400"/>
            <a:ext cx="1600200" cy="3048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Slot</a:t>
            </a:r>
            <a:r>
              <a:rPr lang="en-US" sz="2000" baseline="-25000" dirty="0" err="1" smtClean="0">
                <a:solidFill>
                  <a:schemeClr val="tx1"/>
                </a:solidFill>
              </a:rPr>
              <a:t>Alice</a:t>
            </a:r>
            <a:endParaRPr lang="en-US" sz="2000" baseline="-25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43200" y="2297668"/>
            <a:ext cx="636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Alice</a:t>
            </a:r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4343400" y="2286000"/>
            <a:ext cx="553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Bob</a:t>
            </a:r>
            <a:endParaRPr lang="en-US" dirty="0"/>
          </a:p>
        </p:txBody>
      </p:sp>
      <p:sp>
        <p:nvSpPr>
          <p:cNvPr id="57" name="TextBox 56"/>
          <p:cNvSpPr txBox="1"/>
          <p:nvPr/>
        </p:nvSpPr>
        <p:spPr>
          <a:xfrm>
            <a:off x="5847443" y="2286000"/>
            <a:ext cx="669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Carol</a:t>
            </a:r>
            <a:endParaRPr lang="en-US" dirty="0"/>
          </a:p>
        </p:txBody>
      </p:sp>
      <p:cxnSp>
        <p:nvCxnSpPr>
          <p:cNvPr id="4" name="Straight Arrow Connector 3"/>
          <p:cNvCxnSpPr>
            <a:stCxn id="38" idx="2"/>
            <a:endCxn id="42" idx="0"/>
          </p:cNvCxnSpPr>
          <p:nvPr/>
        </p:nvCxnSpPr>
        <p:spPr>
          <a:xfrm flipH="1">
            <a:off x="3067050" y="3200400"/>
            <a:ext cx="3664360" cy="2667000"/>
          </a:xfrm>
          <a:prstGeom prst="straightConnector1">
            <a:avLst/>
          </a:prstGeom>
          <a:ln w="5715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>
            <a:stCxn id="39" idx="2"/>
            <a:endCxn id="44" idx="0"/>
          </p:cNvCxnSpPr>
          <p:nvPr/>
        </p:nvCxnSpPr>
        <p:spPr>
          <a:xfrm flipH="1">
            <a:off x="4686300" y="4038600"/>
            <a:ext cx="2045110" cy="1828800"/>
          </a:xfrm>
          <a:prstGeom prst="straightConnector1">
            <a:avLst/>
          </a:prstGeom>
          <a:ln w="5715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40" idx="2"/>
            <a:endCxn id="43" idx="0"/>
          </p:cNvCxnSpPr>
          <p:nvPr/>
        </p:nvCxnSpPr>
        <p:spPr>
          <a:xfrm flipH="1">
            <a:off x="6248400" y="4876800"/>
            <a:ext cx="483010" cy="990600"/>
          </a:xfrm>
          <a:prstGeom prst="straightConnector1">
            <a:avLst/>
          </a:prstGeom>
          <a:ln w="5715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stCxn id="36" idx="3"/>
            <a:endCxn id="38" idx="1"/>
          </p:cNvCxnSpPr>
          <p:nvPr/>
        </p:nvCxnSpPr>
        <p:spPr>
          <a:xfrm flipV="1">
            <a:off x="2920180" y="3048000"/>
            <a:ext cx="3227440" cy="1676400"/>
          </a:xfrm>
          <a:prstGeom prst="straightConnector1">
            <a:avLst/>
          </a:prstGeom>
          <a:ln w="5715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20" idx="3"/>
            <a:endCxn id="39" idx="1"/>
          </p:cNvCxnSpPr>
          <p:nvPr/>
        </p:nvCxnSpPr>
        <p:spPr>
          <a:xfrm>
            <a:off x="2920180" y="3048000"/>
            <a:ext cx="3227440" cy="838200"/>
          </a:xfrm>
          <a:prstGeom prst="straightConnector1">
            <a:avLst/>
          </a:prstGeom>
          <a:ln w="5715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>
            <a:stCxn id="32" idx="3"/>
            <a:endCxn id="40" idx="1"/>
          </p:cNvCxnSpPr>
          <p:nvPr/>
        </p:nvCxnSpPr>
        <p:spPr>
          <a:xfrm>
            <a:off x="2920180" y="3886200"/>
            <a:ext cx="3227440" cy="838200"/>
          </a:xfrm>
          <a:prstGeom prst="straightConnector1">
            <a:avLst/>
          </a:prstGeom>
          <a:ln w="5715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ounded Rectangle 47"/>
          <p:cNvSpPr/>
          <p:nvPr/>
        </p:nvSpPr>
        <p:spPr>
          <a:xfrm>
            <a:off x="152401" y="1056561"/>
            <a:ext cx="2095500" cy="1153239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dirty="0" err="1" smtClean="0"/>
              <a:t>Anonymizing</a:t>
            </a:r>
            <a:r>
              <a:rPr lang="en-US" dirty="0" smtClean="0"/>
              <a:t> shuffle produces random permutation and hence the schedule</a:t>
            </a:r>
            <a:endParaRPr lang="en-US" dirty="0"/>
          </a:p>
        </p:txBody>
      </p:sp>
      <p:sp>
        <p:nvSpPr>
          <p:cNvPr id="50" name="Rounded Rectangle 49"/>
          <p:cNvSpPr/>
          <p:nvPr/>
        </p:nvSpPr>
        <p:spPr>
          <a:xfrm>
            <a:off x="5999843" y="170914"/>
            <a:ext cx="2610757" cy="885647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dirty="0" smtClean="0"/>
              <a:t>How do many members share the DC-net without  disrupting each other?</a:t>
            </a:r>
            <a:endParaRPr lang="en-US" dirty="0"/>
          </a:p>
        </p:txBody>
      </p:sp>
      <p:sp>
        <p:nvSpPr>
          <p:cNvPr id="52" name="Rounded Rectangle 51"/>
          <p:cNvSpPr/>
          <p:nvPr/>
        </p:nvSpPr>
        <p:spPr>
          <a:xfrm>
            <a:off x="7010400" y="1412021"/>
            <a:ext cx="1600200" cy="885647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dirty="0" smtClean="0"/>
              <a:t>Create a transmission schedule!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118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8" grpId="0" animBg="1"/>
      <p:bldP spid="19" grpId="0" animBg="1"/>
      <p:bldP spid="20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13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14" grpId="0"/>
      <p:bldP spid="53" grpId="0"/>
      <p:bldP spid="57" grpId="0"/>
      <p:bldP spid="48" grpId="0" animBg="1"/>
      <p:bldP spid="5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DC-net</a:t>
            </a:r>
            <a:endParaRPr lang="en-US" dirty="0"/>
          </a:p>
        </p:txBody>
      </p:sp>
      <p:cxnSp>
        <p:nvCxnSpPr>
          <p:cNvPr id="92" name="Straight Connector 91"/>
          <p:cNvCxnSpPr>
            <a:stCxn id="8" idx="1"/>
            <a:endCxn id="20" idx="0"/>
          </p:cNvCxnSpPr>
          <p:nvPr/>
        </p:nvCxnSpPr>
        <p:spPr>
          <a:xfrm flipH="1">
            <a:off x="4086949" y="2818311"/>
            <a:ext cx="2542110" cy="2442672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>
            <a:stCxn id="8" idx="1"/>
            <a:endCxn id="5" idx="3"/>
          </p:cNvCxnSpPr>
          <p:nvPr/>
        </p:nvCxnSpPr>
        <p:spPr>
          <a:xfrm flipH="1">
            <a:off x="1544839" y="2818311"/>
            <a:ext cx="5084220" cy="1032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>
            <a:stCxn id="20" idx="0"/>
            <a:endCxn id="5" idx="3"/>
          </p:cNvCxnSpPr>
          <p:nvPr/>
        </p:nvCxnSpPr>
        <p:spPr>
          <a:xfrm flipH="1" flipV="1">
            <a:off x="1544839" y="2819343"/>
            <a:ext cx="2542110" cy="244164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9059" y="2231729"/>
            <a:ext cx="693737" cy="1436132"/>
            <a:chOff x="5486400" y="4191000"/>
            <a:chExt cx="693737" cy="1436132"/>
          </a:xfrm>
        </p:grpSpPr>
        <p:pic>
          <p:nvPicPr>
            <p:cNvPr id="8" name="Picture 1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5562600" y="5257800"/>
              <a:ext cx="5533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Bob</a:t>
              </a:r>
              <a:endParaRPr lang="en-US" baseline="-25000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755852" y="2245461"/>
            <a:ext cx="788987" cy="1422400"/>
            <a:chOff x="457200" y="4724400"/>
            <a:chExt cx="788987" cy="1422400"/>
          </a:xfrm>
        </p:grpSpPr>
        <p:pic>
          <p:nvPicPr>
            <p:cNvPr id="5" name="Picture 1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546893" y="5777468"/>
              <a:ext cx="636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Alice</a:t>
              </a:r>
              <a:endParaRPr lang="en-US" baseline="-25000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3703099" y="5260983"/>
            <a:ext cx="767700" cy="1436132"/>
            <a:chOff x="2209800" y="1240510"/>
            <a:chExt cx="767700" cy="1436132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9800" y="1240510"/>
              <a:ext cx="767700" cy="1130542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2271743" y="2307310"/>
              <a:ext cx="6698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Carol</a:t>
              </a:r>
              <a:endParaRPr lang="en-US" baseline="-25000" dirty="0"/>
            </a:p>
          </p:txBody>
        </p:sp>
      </p:grpSp>
      <p:pic>
        <p:nvPicPr>
          <p:cNvPr id="47" name="Picture 4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8245" y="3771319"/>
            <a:ext cx="539517" cy="537688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6240" y="2522578"/>
            <a:ext cx="539517" cy="537688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135" y="3770803"/>
            <a:ext cx="539517" cy="53768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840033" y="2618528"/>
            <a:ext cx="535724" cy="369332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111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5099473" y="3866890"/>
            <a:ext cx="535724" cy="369332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110</a:t>
            </a:r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2565871" y="3855497"/>
            <a:ext cx="535724" cy="369332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010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5438855" y="2976088"/>
            <a:ext cx="535724" cy="369332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110</a:t>
            </a:r>
            <a:endParaRPr lang="en-US" dirty="0"/>
          </a:p>
        </p:txBody>
      </p:sp>
      <p:sp>
        <p:nvSpPr>
          <p:cNvPr id="54" name="TextBox 53"/>
          <p:cNvSpPr txBox="1"/>
          <p:nvPr/>
        </p:nvSpPr>
        <p:spPr>
          <a:xfrm>
            <a:off x="3819087" y="4648200"/>
            <a:ext cx="535724" cy="369332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100</a:t>
            </a:r>
            <a:endParaRPr lang="en-US" dirty="0"/>
          </a:p>
        </p:txBody>
      </p:sp>
      <p:sp>
        <p:nvSpPr>
          <p:cNvPr id="18" name="Arc 17"/>
          <p:cNvSpPr/>
          <p:nvPr/>
        </p:nvSpPr>
        <p:spPr>
          <a:xfrm>
            <a:off x="609600" y="1708666"/>
            <a:ext cx="1805025" cy="2515647"/>
          </a:xfrm>
          <a:prstGeom prst="arc">
            <a:avLst/>
          </a:prstGeom>
          <a:ln w="19050">
            <a:solidFill>
              <a:schemeClr val="tx1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55"/>
          <p:cNvSpPr txBox="1"/>
          <p:nvPr/>
        </p:nvSpPr>
        <p:spPr>
          <a:xfrm>
            <a:off x="1060074" y="1526766"/>
            <a:ext cx="535724" cy="3693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101</a:t>
            </a:r>
            <a:endParaRPr lang="en-US" dirty="0"/>
          </a:p>
        </p:txBody>
      </p:sp>
      <p:sp>
        <p:nvSpPr>
          <p:cNvPr id="58" name="TextBox 57"/>
          <p:cNvSpPr txBox="1"/>
          <p:nvPr/>
        </p:nvSpPr>
        <p:spPr>
          <a:xfrm>
            <a:off x="2232949" y="2989532"/>
            <a:ext cx="535724" cy="369332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000</a:t>
            </a:r>
            <a:endParaRPr lang="en-US" dirty="0"/>
          </a:p>
        </p:txBody>
      </p:sp>
      <p:cxnSp>
        <p:nvCxnSpPr>
          <p:cNvPr id="23" name="Straight Arrow Connector 22"/>
          <p:cNvCxnSpPr>
            <a:stCxn id="5" idx="3"/>
            <a:endCxn id="58" idx="1"/>
          </p:cNvCxnSpPr>
          <p:nvPr/>
        </p:nvCxnSpPr>
        <p:spPr>
          <a:xfrm>
            <a:off x="1544839" y="2819343"/>
            <a:ext cx="688110" cy="35485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8" idx="1"/>
            <a:endCxn id="52" idx="3"/>
          </p:cNvCxnSpPr>
          <p:nvPr/>
        </p:nvCxnSpPr>
        <p:spPr>
          <a:xfrm flipH="1">
            <a:off x="5974579" y="2818311"/>
            <a:ext cx="654480" cy="34244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20" idx="0"/>
            <a:endCxn id="54" idx="2"/>
          </p:cNvCxnSpPr>
          <p:nvPr/>
        </p:nvCxnSpPr>
        <p:spPr>
          <a:xfrm flipV="1">
            <a:off x="4086949" y="5017532"/>
            <a:ext cx="0" cy="24345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3819087" y="3513999"/>
            <a:ext cx="535724" cy="3693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010</a:t>
            </a:r>
            <a:endParaRPr lang="en-US" dirty="0"/>
          </a:p>
        </p:txBody>
      </p:sp>
      <p:cxnSp>
        <p:nvCxnSpPr>
          <p:cNvPr id="32" name="Straight Arrow Connector 31"/>
          <p:cNvCxnSpPr>
            <a:stCxn id="52" idx="1"/>
            <a:endCxn id="65" idx="3"/>
          </p:cNvCxnSpPr>
          <p:nvPr/>
        </p:nvCxnSpPr>
        <p:spPr>
          <a:xfrm flipH="1">
            <a:off x="4354811" y="3160754"/>
            <a:ext cx="1084044" cy="53791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58" idx="3"/>
            <a:endCxn id="65" idx="1"/>
          </p:cNvCxnSpPr>
          <p:nvPr/>
        </p:nvCxnSpPr>
        <p:spPr>
          <a:xfrm>
            <a:off x="2768673" y="3174198"/>
            <a:ext cx="1050414" cy="52446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54" idx="0"/>
            <a:endCxn id="65" idx="2"/>
          </p:cNvCxnSpPr>
          <p:nvPr/>
        </p:nvCxnSpPr>
        <p:spPr>
          <a:xfrm flipV="1">
            <a:off x="4086949" y="3883331"/>
            <a:ext cx="0" cy="76486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ounded Rectangle 76"/>
          <p:cNvSpPr/>
          <p:nvPr/>
        </p:nvSpPr>
        <p:spPr>
          <a:xfrm>
            <a:off x="2543045" y="521732"/>
            <a:ext cx="2676234" cy="406568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Integrity check (parity bit)</a:t>
            </a:r>
            <a:endParaRPr lang="en-US" dirty="0"/>
          </a:p>
        </p:txBody>
      </p:sp>
      <p:sp>
        <p:nvSpPr>
          <p:cNvPr id="35" name="Arc 34"/>
          <p:cNvSpPr/>
          <p:nvPr/>
        </p:nvSpPr>
        <p:spPr>
          <a:xfrm>
            <a:off x="-914400" y="1708666"/>
            <a:ext cx="5020397" cy="3430591"/>
          </a:xfrm>
          <a:prstGeom prst="arc">
            <a:avLst>
              <a:gd name="adj1" fmla="val 16200000"/>
              <a:gd name="adj2" fmla="val 71188"/>
            </a:avLst>
          </a:prstGeom>
          <a:ln w="19050">
            <a:solidFill>
              <a:schemeClr val="tx1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extBox 61"/>
          <p:cNvSpPr txBox="1"/>
          <p:nvPr/>
        </p:nvSpPr>
        <p:spPr>
          <a:xfrm>
            <a:off x="6629059" y="1420592"/>
            <a:ext cx="535724" cy="369332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111</a:t>
            </a:r>
            <a:endParaRPr lang="en-US" dirty="0"/>
          </a:p>
        </p:txBody>
      </p:sp>
      <p:sp>
        <p:nvSpPr>
          <p:cNvPr id="66" name="Arc 65"/>
          <p:cNvSpPr/>
          <p:nvPr/>
        </p:nvSpPr>
        <p:spPr>
          <a:xfrm>
            <a:off x="5638800" y="1604594"/>
            <a:ext cx="1905000" cy="2515647"/>
          </a:xfrm>
          <a:prstGeom prst="arc">
            <a:avLst>
              <a:gd name="adj1" fmla="val 10464559"/>
              <a:gd name="adj2" fmla="val 16238807"/>
            </a:avLst>
          </a:prstGeom>
          <a:ln w="19050">
            <a:solidFill>
              <a:schemeClr val="tx1"/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TextBox 69"/>
          <p:cNvSpPr txBox="1"/>
          <p:nvPr/>
        </p:nvSpPr>
        <p:spPr>
          <a:xfrm>
            <a:off x="2565468" y="1334868"/>
            <a:ext cx="51809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solidFill>
                  <a:srgbClr val="FF0000"/>
                </a:solidFill>
              </a:rPr>
              <a:t>x</a:t>
            </a:r>
            <a:endParaRPr lang="en-US" sz="6000" dirty="0">
              <a:solidFill>
                <a:srgbClr val="FF0000"/>
              </a:solidFill>
            </a:endParaRPr>
          </a:p>
        </p:txBody>
      </p:sp>
      <p:cxnSp>
        <p:nvCxnSpPr>
          <p:cNvPr id="33" name="Straight Arrow Connector 32"/>
          <p:cNvCxnSpPr>
            <a:stCxn id="77" idx="2"/>
          </p:cNvCxnSpPr>
          <p:nvPr/>
        </p:nvCxnSpPr>
        <p:spPr>
          <a:xfrm flipH="1">
            <a:off x="1544839" y="928300"/>
            <a:ext cx="2336323" cy="676958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ectangle 66"/>
          <p:cNvSpPr/>
          <p:nvPr/>
        </p:nvSpPr>
        <p:spPr>
          <a:xfrm>
            <a:off x="1390568" y="1537774"/>
            <a:ext cx="183379" cy="341784"/>
          </a:xfrm>
          <a:prstGeom prst="rect">
            <a:avLst/>
          </a:prstGeom>
          <a:solidFill>
            <a:srgbClr val="00B050">
              <a:alpha val="4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4" name="Straight Arrow Connector 73"/>
          <p:cNvCxnSpPr>
            <a:stCxn id="78" idx="0"/>
            <a:endCxn id="75" idx="2"/>
          </p:cNvCxnSpPr>
          <p:nvPr/>
        </p:nvCxnSpPr>
        <p:spPr>
          <a:xfrm flipH="1" flipV="1">
            <a:off x="4263122" y="3855783"/>
            <a:ext cx="1764744" cy="1400678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angle 74"/>
          <p:cNvSpPr/>
          <p:nvPr/>
        </p:nvSpPr>
        <p:spPr>
          <a:xfrm>
            <a:off x="4171432" y="3513999"/>
            <a:ext cx="183379" cy="341784"/>
          </a:xfrm>
          <a:prstGeom prst="rect">
            <a:avLst/>
          </a:prstGeom>
          <a:solidFill>
            <a:srgbClr val="00B050">
              <a:alpha val="4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ounded Rectangle 77"/>
          <p:cNvSpPr/>
          <p:nvPr/>
        </p:nvSpPr>
        <p:spPr>
          <a:xfrm>
            <a:off x="4890948" y="5256461"/>
            <a:ext cx="2273835" cy="406568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Integrity check failed!</a:t>
            </a:r>
            <a:endParaRPr lang="en-US" dirty="0"/>
          </a:p>
        </p:txBody>
      </p:sp>
      <p:sp>
        <p:nvSpPr>
          <p:cNvPr id="82" name="Rounded Rectangle 81"/>
          <p:cNvSpPr/>
          <p:nvPr/>
        </p:nvSpPr>
        <p:spPr>
          <a:xfrm>
            <a:off x="209468" y="4265766"/>
            <a:ext cx="2362199" cy="139726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dirty="0" smtClean="0"/>
              <a:t>To determine the disruptor Alice needs to anonymously specify a bit that the disruptor “flipped” from 0 -&gt; 1</a:t>
            </a:r>
            <a:endParaRPr lang="en-US" dirty="0"/>
          </a:p>
        </p:txBody>
      </p:sp>
      <p:cxnSp>
        <p:nvCxnSpPr>
          <p:cNvPr id="83" name="Straight Arrow Connector 82"/>
          <p:cNvCxnSpPr>
            <a:stCxn id="82" idx="0"/>
            <a:endCxn id="84" idx="2"/>
          </p:cNvCxnSpPr>
          <p:nvPr/>
        </p:nvCxnSpPr>
        <p:spPr>
          <a:xfrm flipH="1" flipV="1">
            <a:off x="1327936" y="1901880"/>
            <a:ext cx="62632" cy="2363886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Rectangle 83"/>
          <p:cNvSpPr/>
          <p:nvPr/>
        </p:nvSpPr>
        <p:spPr>
          <a:xfrm>
            <a:off x="1236246" y="1560096"/>
            <a:ext cx="183379" cy="341784"/>
          </a:xfrm>
          <a:prstGeom prst="rect">
            <a:avLst/>
          </a:prstGeom>
          <a:solidFill>
            <a:srgbClr val="00B050">
              <a:alpha val="4000"/>
            </a:srgb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5" name="Straight Arrow Connector 84"/>
          <p:cNvCxnSpPr>
            <a:stCxn id="82" idx="3"/>
            <a:endCxn id="86" idx="2"/>
          </p:cNvCxnSpPr>
          <p:nvPr/>
        </p:nvCxnSpPr>
        <p:spPr>
          <a:xfrm flipV="1">
            <a:off x="2571667" y="3854002"/>
            <a:ext cx="1508662" cy="1110396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Rectangle 85"/>
          <p:cNvSpPr/>
          <p:nvPr/>
        </p:nvSpPr>
        <p:spPr>
          <a:xfrm>
            <a:off x="3988639" y="3512218"/>
            <a:ext cx="183379" cy="341784"/>
          </a:xfrm>
          <a:prstGeom prst="rect">
            <a:avLst/>
          </a:prstGeom>
          <a:solidFill>
            <a:srgbClr val="00B050">
              <a:alpha val="4000"/>
            </a:srgb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914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50" grpId="0" animBg="1"/>
      <p:bldP spid="51" grpId="0" animBg="1"/>
      <p:bldP spid="52" grpId="0" animBg="1"/>
      <p:bldP spid="54" grpId="0" animBg="1"/>
      <p:bldP spid="18" grpId="0" animBg="1"/>
      <p:bldP spid="56" grpId="0" animBg="1"/>
      <p:bldP spid="58" grpId="0" animBg="1"/>
      <p:bldP spid="65" grpId="0" animBg="1"/>
      <p:bldP spid="77" grpId="0" animBg="1"/>
      <p:bldP spid="77" grpId="1" animBg="1"/>
      <p:bldP spid="35" grpId="0" animBg="1"/>
      <p:bldP spid="62" grpId="0" animBg="1"/>
      <p:bldP spid="66" grpId="0" animBg="1"/>
      <p:bldP spid="70" grpId="0"/>
      <p:bldP spid="67" grpId="0" animBg="1"/>
      <p:bldP spid="67" grpId="1" animBg="1"/>
      <p:bldP spid="75" grpId="0" animBg="1"/>
      <p:bldP spid="75" grpId="1" animBg="1"/>
      <p:bldP spid="78" grpId="0" animBg="1"/>
      <p:bldP spid="78" grpId="1" animBg="1"/>
      <p:bldP spid="82" grpId="0" animBg="1"/>
      <p:bldP spid="84" grpId="0" animBg="1"/>
      <p:bldP spid="8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5500" y="1219200"/>
            <a:ext cx="767700" cy="1130542"/>
          </a:xfrm>
          <a:prstGeom prst="rect">
            <a:avLst/>
          </a:prstGeom>
        </p:spPr>
      </p:pic>
      <p:pic>
        <p:nvPicPr>
          <p:cNvPr id="8209" name="Picture 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3507" y="1244600"/>
            <a:ext cx="788987" cy="1147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7" name="Picture 1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219200"/>
            <a:ext cx="693737" cy="1173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Safely </a:t>
            </a:r>
            <a:r>
              <a:rPr lang="en-US" dirty="0" err="1" smtClean="0"/>
              <a:t>Deanonymize</a:t>
            </a:r>
            <a:r>
              <a:rPr lang="en-US" dirty="0" smtClean="0"/>
              <a:t> a Bit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1524000" y="2667000"/>
            <a:ext cx="1600200" cy="762000"/>
          </a:xfrm>
          <a:prstGeom prst="roundRect">
            <a:avLst>
              <a:gd name="adj" fmla="val 50000"/>
            </a:avLst>
          </a:prstGeom>
          <a:solidFill>
            <a:schemeClr val="bg2">
              <a:lumMod val="90000"/>
            </a:schemeClr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1600201" y="2743200"/>
            <a:ext cx="1447800" cy="609600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1676400" y="2819400"/>
            <a:ext cx="1295400" cy="457200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1752600" y="2895600"/>
            <a:ext cx="1167580" cy="304800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{Bit</a:t>
            </a:r>
            <a:r>
              <a:rPr lang="en-US" baseline="-25000" dirty="0" smtClean="0">
                <a:solidFill>
                  <a:schemeClr val="tx1"/>
                </a:solidFill>
              </a:rPr>
              <a:t>1</a:t>
            </a:r>
            <a:r>
              <a:rPr lang="en-US" dirty="0" smtClean="0">
                <a:solidFill>
                  <a:schemeClr val="tx1"/>
                </a:solidFill>
              </a:rPr>
              <a:t>}</a:t>
            </a:r>
            <a:r>
              <a:rPr lang="en-US" baseline="-25000" dirty="0" smtClean="0">
                <a:solidFill>
                  <a:schemeClr val="tx1"/>
                </a:solidFill>
              </a:rPr>
              <a:t>Alice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1524000" y="3505200"/>
            <a:ext cx="1600200" cy="762000"/>
          </a:xfrm>
          <a:prstGeom prst="roundRect">
            <a:avLst>
              <a:gd name="adj" fmla="val 50000"/>
            </a:avLst>
          </a:prstGeom>
          <a:solidFill>
            <a:schemeClr val="bg2">
              <a:lumMod val="90000"/>
            </a:schemeClr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ounded Rectangle 29"/>
          <p:cNvSpPr/>
          <p:nvPr/>
        </p:nvSpPr>
        <p:spPr>
          <a:xfrm>
            <a:off x="1600201" y="3581400"/>
            <a:ext cx="1447800" cy="609600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/>
          <p:cNvSpPr/>
          <p:nvPr/>
        </p:nvSpPr>
        <p:spPr>
          <a:xfrm>
            <a:off x="1676400" y="3657600"/>
            <a:ext cx="1295400" cy="457200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/>
          <p:cNvSpPr/>
          <p:nvPr/>
        </p:nvSpPr>
        <p:spPr>
          <a:xfrm>
            <a:off x="1752600" y="3733800"/>
            <a:ext cx="1167580" cy="304800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0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1524000" y="4343400"/>
            <a:ext cx="1600200" cy="762000"/>
          </a:xfrm>
          <a:prstGeom prst="roundRect">
            <a:avLst>
              <a:gd name="adj" fmla="val 50000"/>
            </a:avLst>
          </a:prstGeom>
          <a:solidFill>
            <a:schemeClr val="bg2">
              <a:lumMod val="90000"/>
            </a:schemeClr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ounded Rectangle 33"/>
          <p:cNvSpPr/>
          <p:nvPr/>
        </p:nvSpPr>
        <p:spPr>
          <a:xfrm>
            <a:off x="1600201" y="4419600"/>
            <a:ext cx="1447800" cy="609600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ed Rectangle 34"/>
          <p:cNvSpPr/>
          <p:nvPr/>
        </p:nvSpPr>
        <p:spPr>
          <a:xfrm>
            <a:off x="1676400" y="4495800"/>
            <a:ext cx="1295400" cy="457200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ounded Rectangle 35"/>
          <p:cNvSpPr/>
          <p:nvPr/>
        </p:nvSpPr>
        <p:spPr>
          <a:xfrm>
            <a:off x="1752600" y="4572000"/>
            <a:ext cx="1167580" cy="304800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0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3733800" y="3429000"/>
            <a:ext cx="2057400" cy="914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Shuffle</a:t>
            </a:r>
            <a:endParaRPr lang="en-US" sz="2400" dirty="0"/>
          </a:p>
        </p:txBody>
      </p:sp>
      <p:sp>
        <p:nvSpPr>
          <p:cNvPr id="38" name="Rounded Rectangle 37"/>
          <p:cNvSpPr/>
          <p:nvPr/>
        </p:nvSpPr>
        <p:spPr>
          <a:xfrm>
            <a:off x="6147620" y="2895600"/>
            <a:ext cx="1167580" cy="304800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0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6147620" y="3733800"/>
            <a:ext cx="1167580" cy="304800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{Bit</a:t>
            </a:r>
            <a:r>
              <a:rPr lang="en-US" baseline="-25000" dirty="0" smtClean="0">
                <a:solidFill>
                  <a:schemeClr val="tx1"/>
                </a:solidFill>
              </a:rPr>
              <a:t>1</a:t>
            </a:r>
            <a:r>
              <a:rPr lang="en-US" dirty="0" smtClean="0">
                <a:solidFill>
                  <a:schemeClr val="tx1"/>
                </a:solidFill>
              </a:rPr>
              <a:t>}</a:t>
            </a:r>
            <a:r>
              <a:rPr lang="en-US" baseline="-25000" dirty="0" smtClean="0">
                <a:solidFill>
                  <a:schemeClr val="tx1"/>
                </a:solidFill>
              </a:rPr>
              <a:t>Alice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6147620" y="4572000"/>
            <a:ext cx="1167580" cy="304800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0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43200" y="2297668"/>
            <a:ext cx="636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Alice</a:t>
            </a:r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4343400" y="2286000"/>
            <a:ext cx="553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Bob</a:t>
            </a:r>
            <a:endParaRPr lang="en-US" dirty="0"/>
          </a:p>
        </p:txBody>
      </p:sp>
      <p:sp>
        <p:nvSpPr>
          <p:cNvPr id="57" name="TextBox 56"/>
          <p:cNvSpPr txBox="1"/>
          <p:nvPr/>
        </p:nvSpPr>
        <p:spPr>
          <a:xfrm>
            <a:off x="5847443" y="2286000"/>
            <a:ext cx="669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Carol</a:t>
            </a:r>
            <a:endParaRPr lang="en-US" dirty="0"/>
          </a:p>
        </p:txBody>
      </p:sp>
      <p:cxnSp>
        <p:nvCxnSpPr>
          <p:cNvPr id="45" name="Straight Arrow Connector 44"/>
          <p:cNvCxnSpPr>
            <a:stCxn id="36" idx="3"/>
            <a:endCxn id="38" idx="1"/>
          </p:cNvCxnSpPr>
          <p:nvPr/>
        </p:nvCxnSpPr>
        <p:spPr>
          <a:xfrm flipV="1">
            <a:off x="2920180" y="3048000"/>
            <a:ext cx="3227440" cy="1676400"/>
          </a:xfrm>
          <a:prstGeom prst="straightConnector1">
            <a:avLst/>
          </a:prstGeom>
          <a:ln w="5715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20" idx="3"/>
            <a:endCxn id="39" idx="1"/>
          </p:cNvCxnSpPr>
          <p:nvPr/>
        </p:nvCxnSpPr>
        <p:spPr>
          <a:xfrm>
            <a:off x="2920180" y="3048000"/>
            <a:ext cx="3227440" cy="838200"/>
          </a:xfrm>
          <a:prstGeom prst="straightConnector1">
            <a:avLst/>
          </a:prstGeom>
          <a:ln w="5715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>
            <a:stCxn id="32" idx="3"/>
            <a:endCxn id="40" idx="1"/>
          </p:cNvCxnSpPr>
          <p:nvPr/>
        </p:nvCxnSpPr>
        <p:spPr>
          <a:xfrm>
            <a:off x="2920180" y="3886200"/>
            <a:ext cx="3227440" cy="838200"/>
          </a:xfrm>
          <a:prstGeom prst="straightConnector1">
            <a:avLst/>
          </a:prstGeom>
          <a:ln w="5715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7700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8" grpId="0" animBg="1"/>
      <p:bldP spid="19" grpId="0" animBg="1"/>
      <p:bldP spid="20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13" grpId="0" animBg="1"/>
      <p:bldP spid="38" grpId="0" animBg="1"/>
      <p:bldP spid="39" grpId="0" animBg="1"/>
      <p:bldP spid="40" grpId="0" animBg="1"/>
      <p:bldP spid="14" grpId="0"/>
      <p:bldP spid="53" grpId="0"/>
      <p:bldP spid="5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DC-net</a:t>
            </a:r>
            <a:endParaRPr lang="en-US" dirty="0"/>
          </a:p>
        </p:txBody>
      </p:sp>
      <p:cxnSp>
        <p:nvCxnSpPr>
          <p:cNvPr id="92" name="Straight Connector 91"/>
          <p:cNvCxnSpPr>
            <a:stCxn id="8" idx="1"/>
            <a:endCxn id="20" idx="0"/>
          </p:cNvCxnSpPr>
          <p:nvPr/>
        </p:nvCxnSpPr>
        <p:spPr>
          <a:xfrm flipH="1">
            <a:off x="4086949" y="2818311"/>
            <a:ext cx="2542110" cy="2442672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>
            <a:stCxn id="8" idx="1"/>
            <a:endCxn id="5" idx="3"/>
          </p:cNvCxnSpPr>
          <p:nvPr/>
        </p:nvCxnSpPr>
        <p:spPr>
          <a:xfrm flipH="1">
            <a:off x="1544839" y="2818311"/>
            <a:ext cx="5084220" cy="1032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>
            <a:stCxn id="20" idx="0"/>
            <a:endCxn id="5" idx="3"/>
          </p:cNvCxnSpPr>
          <p:nvPr/>
        </p:nvCxnSpPr>
        <p:spPr>
          <a:xfrm flipH="1" flipV="1">
            <a:off x="1544839" y="2819343"/>
            <a:ext cx="2542110" cy="244164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9059" y="2231729"/>
            <a:ext cx="693737" cy="1436132"/>
            <a:chOff x="5486400" y="4191000"/>
            <a:chExt cx="693737" cy="1436132"/>
          </a:xfrm>
        </p:grpSpPr>
        <p:pic>
          <p:nvPicPr>
            <p:cNvPr id="8" name="Picture 1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5562600" y="5257800"/>
              <a:ext cx="5533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Bob</a:t>
              </a:r>
              <a:endParaRPr lang="en-US" baseline="-25000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755852" y="2245461"/>
            <a:ext cx="788987" cy="1422400"/>
            <a:chOff x="457200" y="4724400"/>
            <a:chExt cx="788987" cy="1422400"/>
          </a:xfrm>
        </p:grpSpPr>
        <p:pic>
          <p:nvPicPr>
            <p:cNvPr id="5" name="Picture 1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546893" y="5777468"/>
              <a:ext cx="636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Alice</a:t>
              </a:r>
              <a:endParaRPr lang="en-US" baseline="-25000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3703099" y="5260983"/>
            <a:ext cx="767700" cy="1436132"/>
            <a:chOff x="2209800" y="1240510"/>
            <a:chExt cx="767700" cy="1436132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9800" y="1240510"/>
              <a:ext cx="767700" cy="1130542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2271743" y="2307310"/>
              <a:ext cx="6698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Carol</a:t>
              </a:r>
              <a:endParaRPr lang="en-US" baseline="-25000" dirty="0"/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3840033" y="2618528"/>
            <a:ext cx="535724" cy="369332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111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5099473" y="3866890"/>
            <a:ext cx="535724" cy="369332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110</a:t>
            </a:r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2565871" y="3855497"/>
            <a:ext cx="535724" cy="369332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010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5438855" y="2976088"/>
            <a:ext cx="535724" cy="369332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110</a:t>
            </a:r>
            <a:endParaRPr lang="en-US" dirty="0"/>
          </a:p>
        </p:txBody>
      </p:sp>
      <p:sp>
        <p:nvSpPr>
          <p:cNvPr id="54" name="TextBox 53"/>
          <p:cNvSpPr txBox="1"/>
          <p:nvPr/>
        </p:nvSpPr>
        <p:spPr>
          <a:xfrm>
            <a:off x="3819087" y="4648200"/>
            <a:ext cx="535724" cy="369332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100</a:t>
            </a:r>
            <a:endParaRPr lang="en-US" dirty="0"/>
          </a:p>
        </p:txBody>
      </p:sp>
      <p:sp>
        <p:nvSpPr>
          <p:cNvPr id="18" name="Arc 17"/>
          <p:cNvSpPr/>
          <p:nvPr/>
        </p:nvSpPr>
        <p:spPr>
          <a:xfrm>
            <a:off x="609600" y="1708666"/>
            <a:ext cx="1805025" cy="2515647"/>
          </a:xfrm>
          <a:prstGeom prst="arc">
            <a:avLst/>
          </a:prstGeom>
          <a:ln w="19050">
            <a:solidFill>
              <a:schemeClr val="tx1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55"/>
          <p:cNvSpPr txBox="1"/>
          <p:nvPr/>
        </p:nvSpPr>
        <p:spPr>
          <a:xfrm>
            <a:off x="1060074" y="1526766"/>
            <a:ext cx="535724" cy="3693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101</a:t>
            </a:r>
            <a:endParaRPr lang="en-US" dirty="0"/>
          </a:p>
        </p:txBody>
      </p:sp>
      <p:sp>
        <p:nvSpPr>
          <p:cNvPr id="58" name="TextBox 57"/>
          <p:cNvSpPr txBox="1"/>
          <p:nvPr/>
        </p:nvSpPr>
        <p:spPr>
          <a:xfrm>
            <a:off x="2232949" y="2989532"/>
            <a:ext cx="535724" cy="369332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000</a:t>
            </a:r>
            <a:endParaRPr lang="en-US" dirty="0"/>
          </a:p>
        </p:txBody>
      </p:sp>
      <p:cxnSp>
        <p:nvCxnSpPr>
          <p:cNvPr id="23" name="Straight Arrow Connector 22"/>
          <p:cNvCxnSpPr>
            <a:stCxn id="5" idx="3"/>
            <a:endCxn id="58" idx="1"/>
          </p:cNvCxnSpPr>
          <p:nvPr/>
        </p:nvCxnSpPr>
        <p:spPr>
          <a:xfrm>
            <a:off x="1544839" y="2819343"/>
            <a:ext cx="688110" cy="35485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8" idx="1"/>
            <a:endCxn id="52" idx="3"/>
          </p:cNvCxnSpPr>
          <p:nvPr/>
        </p:nvCxnSpPr>
        <p:spPr>
          <a:xfrm flipH="1">
            <a:off x="5974579" y="2818311"/>
            <a:ext cx="654480" cy="34244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20" idx="0"/>
            <a:endCxn id="54" idx="2"/>
          </p:cNvCxnSpPr>
          <p:nvPr/>
        </p:nvCxnSpPr>
        <p:spPr>
          <a:xfrm flipV="1">
            <a:off x="4086949" y="5017532"/>
            <a:ext cx="0" cy="24345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6629059" y="1420592"/>
            <a:ext cx="535724" cy="369332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111</a:t>
            </a:r>
            <a:endParaRPr lang="en-US" dirty="0"/>
          </a:p>
        </p:txBody>
      </p:sp>
      <p:sp>
        <p:nvSpPr>
          <p:cNvPr id="66" name="Arc 65"/>
          <p:cNvSpPr/>
          <p:nvPr/>
        </p:nvSpPr>
        <p:spPr>
          <a:xfrm>
            <a:off x="5638800" y="1604594"/>
            <a:ext cx="1905000" cy="2515647"/>
          </a:xfrm>
          <a:prstGeom prst="arc">
            <a:avLst>
              <a:gd name="adj1" fmla="val 10464559"/>
              <a:gd name="adj2" fmla="val 16238807"/>
            </a:avLst>
          </a:prstGeom>
          <a:ln w="19050">
            <a:solidFill>
              <a:schemeClr val="tx1"/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ular Callout 10"/>
          <p:cNvSpPr/>
          <p:nvPr/>
        </p:nvSpPr>
        <p:spPr>
          <a:xfrm>
            <a:off x="2202852" y="1605258"/>
            <a:ext cx="1500247" cy="716648"/>
          </a:xfrm>
          <a:prstGeom prst="wedgeRoundRectCallout">
            <a:avLst>
              <a:gd name="adj1" fmla="val -107289"/>
              <a:gd name="adj2" fmla="val 118412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 with Bob</a:t>
            </a:r>
          </a:p>
          <a:p>
            <a:pPr algn="ctr"/>
            <a:r>
              <a:rPr lang="en-US" dirty="0" smtClean="0"/>
              <a:t>1 with Carol</a:t>
            </a:r>
            <a:endParaRPr lang="en-US" dirty="0"/>
          </a:p>
        </p:txBody>
      </p:sp>
      <p:sp>
        <p:nvSpPr>
          <p:cNvPr id="53" name="Rounded Rectangular Callout 52"/>
          <p:cNvSpPr/>
          <p:nvPr/>
        </p:nvSpPr>
        <p:spPr>
          <a:xfrm>
            <a:off x="4980446" y="4754832"/>
            <a:ext cx="1452542" cy="716648"/>
          </a:xfrm>
          <a:prstGeom prst="wedgeRoundRectCallout">
            <a:avLst>
              <a:gd name="adj1" fmla="val -96252"/>
              <a:gd name="adj2" fmla="val 106943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 with Alice</a:t>
            </a:r>
          </a:p>
          <a:p>
            <a:pPr algn="ctr"/>
            <a:r>
              <a:rPr lang="en-US" dirty="0" smtClean="0"/>
              <a:t>1 with Bob</a:t>
            </a:r>
            <a:endParaRPr lang="en-US" dirty="0"/>
          </a:p>
        </p:txBody>
      </p:sp>
      <p:sp>
        <p:nvSpPr>
          <p:cNvPr id="55" name="Rounded Rectangle 54"/>
          <p:cNvSpPr/>
          <p:nvPr/>
        </p:nvSpPr>
        <p:spPr>
          <a:xfrm>
            <a:off x="656393" y="3725474"/>
            <a:ext cx="2467515" cy="1249337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dirty="0" smtClean="0"/>
              <a:t>Revealing the shared secret, Alice can confirm that Bob disrupted the previous round</a:t>
            </a:r>
            <a:endParaRPr lang="en-US" dirty="0"/>
          </a:p>
        </p:txBody>
      </p:sp>
      <p:sp>
        <p:nvSpPr>
          <p:cNvPr id="57" name="Rounded Rectangular Callout 56"/>
          <p:cNvSpPr/>
          <p:nvPr/>
        </p:nvSpPr>
        <p:spPr>
          <a:xfrm>
            <a:off x="7597109" y="1711432"/>
            <a:ext cx="1452542" cy="716648"/>
          </a:xfrm>
          <a:prstGeom prst="wedgeRoundRectCallout">
            <a:avLst>
              <a:gd name="adj1" fmla="val -96252"/>
              <a:gd name="adj2" fmla="val 106943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 with Alice</a:t>
            </a:r>
          </a:p>
          <a:p>
            <a:pPr algn="ctr"/>
            <a:r>
              <a:rPr lang="en-US" dirty="0" smtClean="0"/>
              <a:t>0 with Carol</a:t>
            </a:r>
            <a:endParaRPr lang="en-US" dirty="0"/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8245" y="3771319"/>
            <a:ext cx="539517" cy="537688"/>
          </a:xfrm>
          <a:prstGeom prst="rect">
            <a:avLst/>
          </a:prstGeom>
        </p:spPr>
      </p:pic>
      <p:sp>
        <p:nvSpPr>
          <p:cNvPr id="60" name="Rounded Rectangle 59"/>
          <p:cNvSpPr/>
          <p:nvPr/>
        </p:nvSpPr>
        <p:spPr>
          <a:xfrm>
            <a:off x="4347118" y="350905"/>
            <a:ext cx="2739482" cy="944496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dirty="0" smtClean="0"/>
              <a:t>In practice, this is a bit more complicated though the details are in the paper.</a:t>
            </a:r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>
          <a:xfrm flipH="1" flipV="1">
            <a:off x="2500811" y="1896098"/>
            <a:ext cx="1607084" cy="847102"/>
          </a:xfrm>
          <a:prstGeom prst="straightConnector1">
            <a:avLst/>
          </a:prstGeom>
          <a:ln w="38100">
            <a:solidFill>
              <a:srgbClr val="0E57C4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2414625" y="2133600"/>
            <a:ext cx="419108" cy="1906563"/>
          </a:xfrm>
          <a:prstGeom prst="straightConnector1">
            <a:avLst/>
          </a:prstGeom>
          <a:ln w="38100">
            <a:solidFill>
              <a:srgbClr val="0E57C4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2833733" y="4039647"/>
            <a:ext cx="2347867" cy="899420"/>
          </a:xfrm>
          <a:prstGeom prst="straightConnector1">
            <a:avLst/>
          </a:prstGeom>
          <a:ln w="38100">
            <a:solidFill>
              <a:srgbClr val="0E57C4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5274467" y="4039647"/>
            <a:ext cx="92869" cy="1221336"/>
          </a:xfrm>
          <a:prstGeom prst="straightConnector1">
            <a:avLst/>
          </a:prstGeom>
          <a:ln w="38100">
            <a:solidFill>
              <a:srgbClr val="0E57C4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>
            <a:off x="4107895" y="1963582"/>
            <a:ext cx="3740705" cy="779618"/>
          </a:xfrm>
          <a:prstGeom prst="straightConnector1">
            <a:avLst/>
          </a:prstGeom>
          <a:ln w="38100">
            <a:solidFill>
              <a:srgbClr val="0E57C4"/>
            </a:solidFill>
            <a:prstDash val="sysDash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>
            <a:off x="5358003" y="2231729"/>
            <a:ext cx="2414397" cy="181982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2664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54291E-6 L -0.40261 -0.0890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139" y="-4464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53" grpId="0" animBg="1"/>
      <p:bldP spid="55" grpId="0" animBg="1"/>
      <p:bldP spid="57" grpId="0" animBg="1"/>
      <p:bldP spid="6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Progress!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have gained</a:t>
            </a:r>
          </a:p>
          <a:p>
            <a:pPr lvl="1"/>
            <a:r>
              <a:rPr lang="en-US" dirty="0" smtClean="0"/>
              <a:t>Improvements in computation and communication</a:t>
            </a:r>
          </a:p>
          <a:p>
            <a:pPr lvl="1"/>
            <a:r>
              <a:rPr lang="en-US" dirty="0" smtClean="0"/>
              <a:t>Ability to tolerate churn</a:t>
            </a:r>
          </a:p>
          <a:p>
            <a:pPr lvl="1"/>
            <a:r>
              <a:rPr lang="en-US" dirty="0" smtClean="0"/>
              <a:t>Identify disruptors</a:t>
            </a:r>
          </a:p>
          <a:p>
            <a:r>
              <a:rPr lang="en-US" dirty="0" smtClean="0"/>
              <a:t>How does this impact strong anonymity?</a:t>
            </a:r>
          </a:p>
        </p:txBody>
      </p:sp>
    </p:spTree>
    <p:extLst>
      <p:ext uri="{BB962C8B-B14F-4D97-AF65-F5344CB8AC3E}">
        <p14:creationId xmlns:p14="http://schemas.microsoft.com/office/powerpoint/2010/main" val="2883327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28"/>
          <p:cNvSpPr/>
          <p:nvPr/>
        </p:nvSpPr>
        <p:spPr>
          <a:xfrm>
            <a:off x="2028825" y="990600"/>
            <a:ext cx="6019800" cy="5695950"/>
          </a:xfrm>
          <a:custGeom>
            <a:avLst/>
            <a:gdLst>
              <a:gd name="connsiteX0" fmla="*/ 0 w 6019800"/>
              <a:gd name="connsiteY0" fmla="*/ 2752725 h 5695950"/>
              <a:gd name="connsiteX1" fmla="*/ 1409700 w 6019800"/>
              <a:gd name="connsiteY1" fmla="*/ 2924175 h 5695950"/>
              <a:gd name="connsiteX2" fmla="*/ 1866900 w 6019800"/>
              <a:gd name="connsiteY2" fmla="*/ 5657850 h 5695950"/>
              <a:gd name="connsiteX3" fmla="*/ 2962275 w 6019800"/>
              <a:gd name="connsiteY3" fmla="*/ 5695950 h 5695950"/>
              <a:gd name="connsiteX4" fmla="*/ 3314700 w 6019800"/>
              <a:gd name="connsiteY4" fmla="*/ 3648075 h 5695950"/>
              <a:gd name="connsiteX5" fmla="*/ 4657725 w 6019800"/>
              <a:gd name="connsiteY5" fmla="*/ 2533650 h 5695950"/>
              <a:gd name="connsiteX6" fmla="*/ 6019800 w 6019800"/>
              <a:gd name="connsiteY6" fmla="*/ 2628900 h 5695950"/>
              <a:gd name="connsiteX7" fmla="*/ 5981700 w 6019800"/>
              <a:gd name="connsiteY7" fmla="*/ 990600 h 5695950"/>
              <a:gd name="connsiteX8" fmla="*/ 4143375 w 6019800"/>
              <a:gd name="connsiteY8" fmla="*/ 1562100 h 5695950"/>
              <a:gd name="connsiteX9" fmla="*/ 3028950 w 6019800"/>
              <a:gd name="connsiteY9" fmla="*/ 1323975 h 5695950"/>
              <a:gd name="connsiteX10" fmla="*/ 3076575 w 6019800"/>
              <a:gd name="connsiteY10" fmla="*/ 276225 h 5695950"/>
              <a:gd name="connsiteX11" fmla="*/ 1609725 w 6019800"/>
              <a:gd name="connsiteY11" fmla="*/ 0 h 5695950"/>
              <a:gd name="connsiteX12" fmla="*/ 1219200 w 6019800"/>
              <a:gd name="connsiteY12" fmla="*/ 1123950 h 5695950"/>
              <a:gd name="connsiteX13" fmla="*/ 57150 w 6019800"/>
              <a:gd name="connsiteY13" fmla="*/ 1152525 h 5695950"/>
              <a:gd name="connsiteX14" fmla="*/ 0 w 6019800"/>
              <a:gd name="connsiteY14" fmla="*/ 2752725 h 5695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019800" h="5695950">
                <a:moveTo>
                  <a:pt x="0" y="2752725"/>
                </a:moveTo>
                <a:lnTo>
                  <a:pt x="1409700" y="2924175"/>
                </a:lnTo>
                <a:lnTo>
                  <a:pt x="1866900" y="5657850"/>
                </a:lnTo>
                <a:lnTo>
                  <a:pt x="2962275" y="5695950"/>
                </a:lnTo>
                <a:lnTo>
                  <a:pt x="3314700" y="3648075"/>
                </a:lnTo>
                <a:lnTo>
                  <a:pt x="4657725" y="2533650"/>
                </a:lnTo>
                <a:lnTo>
                  <a:pt x="6019800" y="2628900"/>
                </a:lnTo>
                <a:lnTo>
                  <a:pt x="5981700" y="990600"/>
                </a:lnTo>
                <a:lnTo>
                  <a:pt x="4143375" y="1562100"/>
                </a:lnTo>
                <a:lnTo>
                  <a:pt x="3028950" y="1323975"/>
                </a:lnTo>
                <a:lnTo>
                  <a:pt x="3076575" y="276225"/>
                </a:lnTo>
                <a:lnTo>
                  <a:pt x="1609725" y="0"/>
                </a:lnTo>
                <a:lnTo>
                  <a:pt x="1219200" y="1123950"/>
                </a:lnTo>
                <a:lnTo>
                  <a:pt x="57150" y="1152525"/>
                </a:lnTo>
                <a:lnTo>
                  <a:pt x="0" y="2752725"/>
                </a:lnTo>
                <a:close/>
              </a:path>
            </a:pathLst>
          </a:custGeom>
          <a:solidFill>
            <a:schemeClr val="accent1">
              <a:alpha val="5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7010400" y="3657601"/>
            <a:ext cx="685799" cy="685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Picture 135"/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2624178" y="4000500"/>
            <a:ext cx="685799" cy="685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Picture 136"/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5759895" y="5003801"/>
            <a:ext cx="685799" cy="685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Picture 137"/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5486400" y="914400"/>
            <a:ext cx="685799" cy="6857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DC-net – Anonymity Set</a:t>
            </a:r>
            <a:endParaRPr lang="en-US" dirty="0"/>
          </a:p>
        </p:txBody>
      </p:sp>
      <p:sp>
        <p:nvSpPr>
          <p:cNvPr id="63" name="Rounded Rectangle 62"/>
          <p:cNvSpPr/>
          <p:nvPr/>
        </p:nvSpPr>
        <p:spPr>
          <a:xfrm>
            <a:off x="227934" y="1166812"/>
            <a:ext cx="2057400" cy="75653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dirty="0" smtClean="0"/>
              <a:t>Anonymity set size: 8 (Honest participants)</a:t>
            </a:r>
            <a:endParaRPr lang="en-US" dirty="0"/>
          </a:p>
        </p:txBody>
      </p:sp>
      <p:sp>
        <p:nvSpPr>
          <p:cNvPr id="64" name="Rounded Rectangle 63"/>
          <p:cNvSpPr/>
          <p:nvPr/>
        </p:nvSpPr>
        <p:spPr>
          <a:xfrm>
            <a:off x="227934" y="1166812"/>
            <a:ext cx="2057400" cy="75653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dirty="0" smtClean="0"/>
              <a:t>Anonymity set size: 4 (Honest participants)</a:t>
            </a:r>
            <a:endParaRPr lang="en-US" dirty="0"/>
          </a:p>
        </p:txBody>
      </p:sp>
      <p:grpSp>
        <p:nvGrpSpPr>
          <p:cNvPr id="61" name="Group 60"/>
          <p:cNvGrpSpPr/>
          <p:nvPr/>
        </p:nvGrpSpPr>
        <p:grpSpPr>
          <a:xfrm>
            <a:off x="3657600" y="1143000"/>
            <a:ext cx="1480686" cy="1130542"/>
            <a:chOff x="2209800" y="1240510"/>
            <a:chExt cx="1480686" cy="1130542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9800" y="1240510"/>
              <a:ext cx="767700" cy="1130542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2874172" y="1591158"/>
              <a:ext cx="8163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Crystal</a:t>
              </a:r>
              <a:endParaRPr lang="en-US" baseline="-25000" dirty="0"/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7196047" y="2235200"/>
            <a:ext cx="788987" cy="1422400"/>
            <a:chOff x="457200" y="4724400"/>
            <a:chExt cx="788987" cy="1422400"/>
          </a:xfrm>
        </p:grpSpPr>
        <p:pic>
          <p:nvPicPr>
            <p:cNvPr id="71" name="Picture 1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3" name="TextBox 72"/>
            <p:cNvSpPr txBox="1"/>
            <p:nvPr/>
          </p:nvSpPr>
          <p:spPr>
            <a:xfrm>
              <a:off x="546893" y="5777468"/>
              <a:ext cx="6719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Anna</a:t>
              </a:r>
              <a:endParaRPr lang="en-US" baseline="-25000" dirty="0"/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2209800" y="2286000"/>
            <a:ext cx="693737" cy="1436132"/>
            <a:chOff x="5486400" y="4191000"/>
            <a:chExt cx="693737" cy="1436132"/>
          </a:xfrm>
        </p:grpSpPr>
        <p:pic>
          <p:nvPicPr>
            <p:cNvPr id="77" name="Picture 1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9" name="TextBox 78"/>
            <p:cNvSpPr txBox="1"/>
            <p:nvPr/>
          </p:nvSpPr>
          <p:spPr>
            <a:xfrm>
              <a:off x="5562600" y="5257800"/>
              <a:ext cx="5469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Ben</a:t>
              </a:r>
              <a:endParaRPr lang="en-US" baseline="-25000" dirty="0"/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3995647" y="5283200"/>
            <a:ext cx="788987" cy="1422400"/>
            <a:chOff x="457200" y="4724400"/>
            <a:chExt cx="788987" cy="1422400"/>
          </a:xfrm>
        </p:grpSpPr>
        <p:pic>
          <p:nvPicPr>
            <p:cNvPr id="83" name="Picture 1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5" name="TextBox 84"/>
            <p:cNvSpPr txBox="1"/>
            <p:nvPr/>
          </p:nvSpPr>
          <p:spPr>
            <a:xfrm>
              <a:off x="546893" y="5777468"/>
              <a:ext cx="6019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Amy</a:t>
              </a:r>
              <a:endParaRPr lang="en-US" baseline="-25000" dirty="0"/>
            </a:p>
          </p:txBody>
        </p:sp>
      </p:grpSp>
      <p:cxnSp>
        <p:nvCxnSpPr>
          <p:cNvPr id="89" name="Straight Connector 88"/>
          <p:cNvCxnSpPr>
            <a:stCxn id="65" idx="2"/>
            <a:endCxn id="133" idx="2"/>
          </p:cNvCxnSpPr>
          <p:nvPr/>
        </p:nvCxnSpPr>
        <p:spPr>
          <a:xfrm>
            <a:off x="4041450" y="2273542"/>
            <a:ext cx="1794669" cy="77075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>
            <a:stCxn id="77" idx="3"/>
            <a:endCxn id="133" idx="2"/>
          </p:cNvCxnSpPr>
          <p:nvPr/>
        </p:nvCxnSpPr>
        <p:spPr>
          <a:xfrm flipV="1">
            <a:off x="2903537" y="2350617"/>
            <a:ext cx="2932582" cy="521965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>
            <a:stCxn id="77" idx="3"/>
            <a:endCxn id="124" idx="1"/>
          </p:cNvCxnSpPr>
          <p:nvPr/>
        </p:nvCxnSpPr>
        <p:spPr>
          <a:xfrm>
            <a:off x="2903537" y="2872582"/>
            <a:ext cx="4106863" cy="160020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>
            <a:stCxn id="77" idx="3"/>
            <a:endCxn id="130" idx="0"/>
          </p:cNvCxnSpPr>
          <p:nvPr/>
        </p:nvCxnSpPr>
        <p:spPr>
          <a:xfrm>
            <a:off x="2903537" y="2872582"/>
            <a:ext cx="3146960" cy="2396886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>
            <a:stCxn id="77" idx="3"/>
            <a:endCxn id="127" idx="3"/>
          </p:cNvCxnSpPr>
          <p:nvPr/>
        </p:nvCxnSpPr>
        <p:spPr>
          <a:xfrm>
            <a:off x="2903537" y="2872582"/>
            <a:ext cx="433297" cy="196850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>
            <a:stCxn id="65" idx="2"/>
            <a:endCxn id="124" idx="1"/>
          </p:cNvCxnSpPr>
          <p:nvPr/>
        </p:nvCxnSpPr>
        <p:spPr>
          <a:xfrm>
            <a:off x="4041450" y="2273542"/>
            <a:ext cx="2968950" cy="219924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>
            <a:stCxn id="65" idx="2"/>
            <a:endCxn id="130" idx="0"/>
          </p:cNvCxnSpPr>
          <p:nvPr/>
        </p:nvCxnSpPr>
        <p:spPr>
          <a:xfrm>
            <a:off x="4041450" y="2273542"/>
            <a:ext cx="2009047" cy="2995926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>
            <a:stCxn id="65" idx="2"/>
            <a:endCxn id="127" idx="3"/>
          </p:cNvCxnSpPr>
          <p:nvPr/>
        </p:nvCxnSpPr>
        <p:spPr>
          <a:xfrm flipH="1">
            <a:off x="3336834" y="2273542"/>
            <a:ext cx="704616" cy="256754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>
            <a:stCxn id="133" idx="2"/>
            <a:endCxn id="71" idx="1"/>
          </p:cNvCxnSpPr>
          <p:nvPr/>
        </p:nvCxnSpPr>
        <p:spPr>
          <a:xfrm>
            <a:off x="5836119" y="2350617"/>
            <a:ext cx="1359928" cy="458465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>
            <a:stCxn id="133" idx="2"/>
            <a:endCxn id="124" idx="1"/>
          </p:cNvCxnSpPr>
          <p:nvPr/>
        </p:nvCxnSpPr>
        <p:spPr>
          <a:xfrm>
            <a:off x="5836119" y="2350617"/>
            <a:ext cx="1174281" cy="2122165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>
            <a:stCxn id="133" idx="2"/>
            <a:endCxn id="130" idx="0"/>
          </p:cNvCxnSpPr>
          <p:nvPr/>
        </p:nvCxnSpPr>
        <p:spPr>
          <a:xfrm>
            <a:off x="5836119" y="2350617"/>
            <a:ext cx="214378" cy="2918851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>
            <a:stCxn id="133" idx="2"/>
            <a:endCxn id="83" idx="0"/>
          </p:cNvCxnSpPr>
          <p:nvPr/>
        </p:nvCxnSpPr>
        <p:spPr>
          <a:xfrm flipH="1">
            <a:off x="4390141" y="2350617"/>
            <a:ext cx="1445978" cy="2932583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>
            <a:stCxn id="133" idx="2"/>
            <a:endCxn id="127" idx="3"/>
          </p:cNvCxnSpPr>
          <p:nvPr/>
        </p:nvCxnSpPr>
        <p:spPr>
          <a:xfrm flipH="1">
            <a:off x="3336834" y="2350617"/>
            <a:ext cx="2499285" cy="2490465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>
            <a:stCxn id="71" idx="1"/>
            <a:endCxn id="124" idx="1"/>
          </p:cNvCxnSpPr>
          <p:nvPr/>
        </p:nvCxnSpPr>
        <p:spPr>
          <a:xfrm flipH="1">
            <a:off x="7010400" y="2809082"/>
            <a:ext cx="185647" cy="166370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>
            <a:stCxn id="71" idx="1"/>
            <a:endCxn id="130" idx="0"/>
          </p:cNvCxnSpPr>
          <p:nvPr/>
        </p:nvCxnSpPr>
        <p:spPr>
          <a:xfrm flipH="1">
            <a:off x="6050497" y="2809082"/>
            <a:ext cx="1145550" cy="2460386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>
            <a:stCxn id="71" idx="1"/>
            <a:endCxn id="127" idx="3"/>
          </p:cNvCxnSpPr>
          <p:nvPr/>
        </p:nvCxnSpPr>
        <p:spPr>
          <a:xfrm flipH="1">
            <a:off x="3336834" y="2809082"/>
            <a:ext cx="3859213" cy="203200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>
            <a:stCxn id="124" idx="1"/>
            <a:endCxn id="130" idx="0"/>
          </p:cNvCxnSpPr>
          <p:nvPr/>
        </p:nvCxnSpPr>
        <p:spPr>
          <a:xfrm flipH="1">
            <a:off x="6050497" y="4472782"/>
            <a:ext cx="959903" cy="796686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>
            <a:stCxn id="124" idx="1"/>
            <a:endCxn id="83" idx="0"/>
          </p:cNvCxnSpPr>
          <p:nvPr/>
        </p:nvCxnSpPr>
        <p:spPr>
          <a:xfrm flipH="1">
            <a:off x="4390141" y="4472782"/>
            <a:ext cx="2620259" cy="810418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>
            <a:stCxn id="124" idx="1"/>
            <a:endCxn id="127" idx="3"/>
          </p:cNvCxnSpPr>
          <p:nvPr/>
        </p:nvCxnSpPr>
        <p:spPr>
          <a:xfrm flipH="1">
            <a:off x="3336834" y="4472782"/>
            <a:ext cx="3673566" cy="36830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/>
          <p:cNvCxnSpPr>
            <a:stCxn id="130" idx="0"/>
            <a:endCxn id="83" idx="0"/>
          </p:cNvCxnSpPr>
          <p:nvPr/>
        </p:nvCxnSpPr>
        <p:spPr>
          <a:xfrm flipH="1">
            <a:off x="4390141" y="5269468"/>
            <a:ext cx="1660356" cy="13732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/>
          <p:cNvCxnSpPr>
            <a:stCxn id="130" idx="0"/>
            <a:endCxn id="127" idx="3"/>
          </p:cNvCxnSpPr>
          <p:nvPr/>
        </p:nvCxnSpPr>
        <p:spPr>
          <a:xfrm flipH="1" flipV="1">
            <a:off x="3336834" y="4841082"/>
            <a:ext cx="2713663" cy="428386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>
            <a:stCxn id="83" idx="0"/>
            <a:endCxn id="127" idx="3"/>
          </p:cNvCxnSpPr>
          <p:nvPr/>
        </p:nvCxnSpPr>
        <p:spPr>
          <a:xfrm flipH="1" flipV="1">
            <a:off x="3336834" y="4841082"/>
            <a:ext cx="1053307" cy="442118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3" name="Group 122"/>
          <p:cNvGrpSpPr/>
          <p:nvPr/>
        </p:nvGrpSpPr>
        <p:grpSpPr>
          <a:xfrm>
            <a:off x="7010400" y="3886200"/>
            <a:ext cx="693737" cy="1436132"/>
            <a:chOff x="5486400" y="4191000"/>
            <a:chExt cx="693737" cy="1436132"/>
          </a:xfrm>
        </p:grpSpPr>
        <p:pic>
          <p:nvPicPr>
            <p:cNvPr id="124" name="Picture 1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5" name="TextBox 124"/>
            <p:cNvSpPr txBox="1"/>
            <p:nvPr/>
          </p:nvSpPr>
          <p:spPr>
            <a:xfrm>
              <a:off x="5562600" y="5257800"/>
              <a:ext cx="5533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Bob</a:t>
              </a:r>
              <a:endParaRPr lang="en-US" baseline="-25000" dirty="0"/>
            </a:p>
          </p:txBody>
        </p:sp>
      </p:grpSp>
      <p:grpSp>
        <p:nvGrpSpPr>
          <p:cNvPr id="126" name="Group 125"/>
          <p:cNvGrpSpPr/>
          <p:nvPr/>
        </p:nvGrpSpPr>
        <p:grpSpPr>
          <a:xfrm>
            <a:off x="2547847" y="4267200"/>
            <a:ext cx="788987" cy="1422400"/>
            <a:chOff x="457200" y="4724400"/>
            <a:chExt cx="788987" cy="1422400"/>
          </a:xfrm>
        </p:grpSpPr>
        <p:pic>
          <p:nvPicPr>
            <p:cNvPr id="127" name="Picture 1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8" name="TextBox 127"/>
            <p:cNvSpPr txBox="1"/>
            <p:nvPr/>
          </p:nvSpPr>
          <p:spPr>
            <a:xfrm>
              <a:off x="546893" y="5777468"/>
              <a:ext cx="636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Alice</a:t>
              </a:r>
              <a:endParaRPr lang="en-US" baseline="-25000" dirty="0"/>
            </a:p>
          </p:txBody>
        </p:sp>
      </p:grpSp>
      <p:grpSp>
        <p:nvGrpSpPr>
          <p:cNvPr id="129" name="Group 128"/>
          <p:cNvGrpSpPr/>
          <p:nvPr/>
        </p:nvGrpSpPr>
        <p:grpSpPr>
          <a:xfrm>
            <a:off x="5666647" y="5269468"/>
            <a:ext cx="767700" cy="1436132"/>
            <a:chOff x="2209800" y="1240510"/>
            <a:chExt cx="767700" cy="1436132"/>
          </a:xfrm>
        </p:grpSpPr>
        <p:pic>
          <p:nvPicPr>
            <p:cNvPr id="130" name="Picture 12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9800" y="1240510"/>
              <a:ext cx="767700" cy="1130542"/>
            </a:xfrm>
            <a:prstGeom prst="rect">
              <a:avLst/>
            </a:prstGeom>
          </p:spPr>
        </p:pic>
        <p:sp>
          <p:nvSpPr>
            <p:cNvPr id="131" name="TextBox 130"/>
            <p:cNvSpPr txBox="1"/>
            <p:nvPr/>
          </p:nvSpPr>
          <p:spPr>
            <a:xfrm>
              <a:off x="2271743" y="2307310"/>
              <a:ext cx="6698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Carol</a:t>
              </a:r>
              <a:endParaRPr lang="en-US" baseline="-25000" dirty="0"/>
            </a:p>
          </p:txBody>
        </p:sp>
      </p:grpSp>
      <p:grpSp>
        <p:nvGrpSpPr>
          <p:cNvPr id="132" name="Group 131"/>
          <p:cNvGrpSpPr/>
          <p:nvPr/>
        </p:nvGrpSpPr>
        <p:grpSpPr>
          <a:xfrm>
            <a:off x="5489250" y="1177454"/>
            <a:ext cx="1201396" cy="1173163"/>
            <a:chOff x="5486400" y="4191000"/>
            <a:chExt cx="1201396" cy="1173163"/>
          </a:xfrm>
        </p:grpSpPr>
        <p:pic>
          <p:nvPicPr>
            <p:cNvPr id="133" name="Picture 1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4" name="TextBox 133"/>
            <p:cNvSpPr txBox="1"/>
            <p:nvPr/>
          </p:nvSpPr>
          <p:spPr>
            <a:xfrm>
              <a:off x="6036143" y="4676950"/>
              <a:ext cx="6516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Brett</a:t>
              </a:r>
              <a:endParaRPr lang="en-US" baseline="-25000" dirty="0"/>
            </a:p>
          </p:txBody>
        </p:sp>
      </p:grpSp>
      <p:cxnSp>
        <p:nvCxnSpPr>
          <p:cNvPr id="87" name="Straight Connector 86"/>
          <p:cNvCxnSpPr>
            <a:stCxn id="77" idx="3"/>
            <a:endCxn id="65" idx="2"/>
          </p:cNvCxnSpPr>
          <p:nvPr/>
        </p:nvCxnSpPr>
        <p:spPr>
          <a:xfrm flipV="1">
            <a:off x="2903537" y="2273542"/>
            <a:ext cx="1137913" cy="59904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>
            <a:stCxn id="77" idx="3"/>
            <a:endCxn id="71" idx="1"/>
          </p:cNvCxnSpPr>
          <p:nvPr/>
        </p:nvCxnSpPr>
        <p:spPr>
          <a:xfrm flipV="1">
            <a:off x="2903537" y="2809082"/>
            <a:ext cx="4292510" cy="6350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>
            <a:stCxn id="77" idx="3"/>
            <a:endCxn id="83" idx="0"/>
          </p:cNvCxnSpPr>
          <p:nvPr/>
        </p:nvCxnSpPr>
        <p:spPr>
          <a:xfrm>
            <a:off x="2903537" y="2872582"/>
            <a:ext cx="1486604" cy="2410618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>
            <a:stCxn id="65" idx="2"/>
            <a:endCxn id="71" idx="1"/>
          </p:cNvCxnSpPr>
          <p:nvPr/>
        </p:nvCxnSpPr>
        <p:spPr>
          <a:xfrm>
            <a:off x="4041450" y="2273542"/>
            <a:ext cx="3154597" cy="53554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>
            <a:stCxn id="65" idx="2"/>
            <a:endCxn id="83" idx="0"/>
          </p:cNvCxnSpPr>
          <p:nvPr/>
        </p:nvCxnSpPr>
        <p:spPr>
          <a:xfrm>
            <a:off x="4041450" y="2273542"/>
            <a:ext cx="348691" cy="3009658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>
            <a:stCxn id="71" idx="1"/>
            <a:endCxn id="83" idx="0"/>
          </p:cNvCxnSpPr>
          <p:nvPr/>
        </p:nvCxnSpPr>
        <p:spPr>
          <a:xfrm flipH="1">
            <a:off x="4390141" y="2809082"/>
            <a:ext cx="2805906" cy="2474118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>
            <a:stCxn id="77" idx="3"/>
            <a:endCxn id="83" idx="0"/>
          </p:cNvCxnSpPr>
          <p:nvPr/>
        </p:nvCxnSpPr>
        <p:spPr>
          <a:xfrm>
            <a:off x="2903537" y="2872582"/>
            <a:ext cx="1486604" cy="2410618"/>
          </a:xfrm>
          <a:prstGeom prst="line">
            <a:avLst/>
          </a:prstGeom>
          <a:ln w="28575">
            <a:solidFill>
              <a:srgbClr val="0E57C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>
            <a:stCxn id="65" idx="2"/>
            <a:endCxn id="83" idx="0"/>
          </p:cNvCxnSpPr>
          <p:nvPr/>
        </p:nvCxnSpPr>
        <p:spPr>
          <a:xfrm>
            <a:off x="4041450" y="2273542"/>
            <a:ext cx="348691" cy="3009658"/>
          </a:xfrm>
          <a:prstGeom prst="line">
            <a:avLst/>
          </a:prstGeom>
          <a:ln w="28575">
            <a:solidFill>
              <a:srgbClr val="0E57C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stCxn id="65" idx="2"/>
            <a:endCxn id="77" idx="3"/>
          </p:cNvCxnSpPr>
          <p:nvPr/>
        </p:nvCxnSpPr>
        <p:spPr>
          <a:xfrm flipH="1">
            <a:off x="2903537" y="2273542"/>
            <a:ext cx="1137913" cy="599040"/>
          </a:xfrm>
          <a:prstGeom prst="line">
            <a:avLst/>
          </a:prstGeom>
          <a:ln w="28575">
            <a:solidFill>
              <a:srgbClr val="0E57C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65" idx="2"/>
          </p:cNvCxnSpPr>
          <p:nvPr/>
        </p:nvCxnSpPr>
        <p:spPr>
          <a:xfrm flipH="1" flipV="1">
            <a:off x="4041450" y="2273542"/>
            <a:ext cx="3154597" cy="535540"/>
          </a:xfrm>
          <a:prstGeom prst="line">
            <a:avLst/>
          </a:prstGeom>
          <a:ln w="28575">
            <a:solidFill>
              <a:srgbClr val="0E57C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71" idx="1"/>
            <a:endCxn id="77" idx="3"/>
          </p:cNvCxnSpPr>
          <p:nvPr/>
        </p:nvCxnSpPr>
        <p:spPr>
          <a:xfrm flipH="1">
            <a:off x="2903537" y="2809082"/>
            <a:ext cx="4292510" cy="63500"/>
          </a:xfrm>
          <a:prstGeom prst="line">
            <a:avLst/>
          </a:prstGeom>
          <a:ln w="28575">
            <a:solidFill>
              <a:srgbClr val="0E57C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71" idx="1"/>
            <a:endCxn id="83" idx="0"/>
          </p:cNvCxnSpPr>
          <p:nvPr/>
        </p:nvCxnSpPr>
        <p:spPr>
          <a:xfrm flipH="1">
            <a:off x="4390141" y="2809082"/>
            <a:ext cx="2805906" cy="2474118"/>
          </a:xfrm>
          <a:prstGeom prst="line">
            <a:avLst/>
          </a:prstGeom>
          <a:ln w="28575">
            <a:solidFill>
              <a:srgbClr val="0E57C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1390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9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8181"/>
                                      </p:to>
                                    </p:animClr>
                                    <p:set>
                                      <p:cBhvr>
                                        <p:cTn id="80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8181"/>
                                      </p:to>
                                    </p:animClr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5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8181"/>
                                      </p:to>
                                    </p:animClr>
                                    <p:set>
                                      <p:cBhvr>
                                        <p:cTn id="86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8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8181"/>
                                      </p:to>
                                    </p:animClr>
                                    <p:set>
                                      <p:cBhvr>
                                        <p:cTn id="89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8181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4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8181"/>
                                      </p:to>
                                    </p:animClr>
                                    <p:set>
                                      <p:cBhvr>
                                        <p:cTn id="95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7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8181"/>
                                      </p:to>
                                    </p:animClr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0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8181"/>
                                      </p:to>
                                    </p:animClr>
                                    <p:set>
                                      <p:cBhvr>
                                        <p:cTn id="101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3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8181"/>
                                      </p:to>
                                    </p:animClr>
                                    <p:set>
                                      <p:cBhvr>
                                        <p:cTn id="104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6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8181"/>
                                      </p:to>
                                    </p:animClr>
                                    <p:set>
                                      <p:cBhvr>
                                        <p:cTn id="107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9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8181"/>
                                      </p:to>
                                    </p:animClr>
                                    <p:set>
                                      <p:cBhvr>
                                        <p:cTn id="110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2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8181"/>
                                      </p:to>
                                    </p:animClr>
                                    <p:set>
                                      <p:cBhvr>
                                        <p:cTn id="113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5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8181"/>
                                      </p:to>
                                    </p:animClr>
                                    <p:set>
                                      <p:cBhvr>
                                        <p:cTn id="116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8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8181"/>
                                      </p:to>
                                    </p:animClr>
                                    <p:set>
                                      <p:cBhvr>
                                        <p:cTn id="119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1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8181"/>
                                      </p:to>
                                    </p:animClr>
                                    <p:set>
                                      <p:cBhvr>
                                        <p:cTn id="122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4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8181"/>
                                      </p:to>
                                    </p:animClr>
                                    <p:set>
                                      <p:cBhvr>
                                        <p:cTn id="125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7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8181"/>
                                      </p:to>
                                    </p:animClr>
                                    <p:set>
                                      <p:cBhvr>
                                        <p:cTn id="128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0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8181"/>
                                      </p:to>
                                    </p:animClr>
                                    <p:set>
                                      <p:cBhvr>
                                        <p:cTn id="131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3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8181"/>
                                      </p:to>
                                    </p:animClr>
                                    <p:set>
                                      <p:cBhvr>
                                        <p:cTn id="134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6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8181"/>
                                      </p:to>
                                    </p:animClr>
                                    <p:set>
                                      <p:cBhvr>
                                        <p:cTn id="137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9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8181"/>
                                      </p:to>
                                    </p:animClr>
                                    <p:set>
                                      <p:cBhvr>
                                        <p:cTn id="140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2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8181"/>
                                      </p:to>
                                    </p:animClr>
                                    <p:set>
                                      <p:cBhvr>
                                        <p:cTn id="143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E57C4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E57C4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E57C4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E57C4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E57C4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E57C4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63" grpId="0" animBg="1"/>
      <p:bldP spid="6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 algn="ctr">
              <a:buNone/>
            </a:pPr>
            <a:endParaRPr lang="en-US" sz="6000" dirty="0" smtClean="0"/>
          </a:p>
          <a:p>
            <a:pPr marL="114300" indent="0" algn="ctr">
              <a:buNone/>
            </a:pPr>
            <a:r>
              <a:rPr lang="en-US" sz="6000" dirty="0" smtClean="0"/>
              <a:t>Dissent retains this feature…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498220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413886" y="587141"/>
            <a:ext cx="8653112" cy="5159141"/>
          </a:xfrm>
          <a:custGeom>
            <a:avLst/>
            <a:gdLst>
              <a:gd name="connsiteX0" fmla="*/ 19251 w 8653112"/>
              <a:gd name="connsiteY0" fmla="*/ 3830855 h 5159141"/>
              <a:gd name="connsiteX1" fmla="*/ 462013 w 8653112"/>
              <a:gd name="connsiteY1" fmla="*/ 2926080 h 5159141"/>
              <a:gd name="connsiteX2" fmla="*/ 3253339 w 8653112"/>
              <a:gd name="connsiteY2" fmla="*/ 1357162 h 5159141"/>
              <a:gd name="connsiteX3" fmla="*/ 2868329 w 8653112"/>
              <a:gd name="connsiteY3" fmla="*/ 365760 h 5159141"/>
              <a:gd name="connsiteX4" fmla="*/ 4129238 w 8653112"/>
              <a:gd name="connsiteY4" fmla="*/ 0 h 5159141"/>
              <a:gd name="connsiteX5" fmla="*/ 4235116 w 8653112"/>
              <a:gd name="connsiteY5" fmla="*/ 1203158 h 5159141"/>
              <a:gd name="connsiteX6" fmla="*/ 8653112 w 8653112"/>
              <a:gd name="connsiteY6" fmla="*/ 2492943 h 5159141"/>
              <a:gd name="connsiteX7" fmla="*/ 8017845 w 8653112"/>
              <a:gd name="connsiteY7" fmla="*/ 3946358 h 5159141"/>
              <a:gd name="connsiteX8" fmla="*/ 7526956 w 8653112"/>
              <a:gd name="connsiteY8" fmla="*/ 3696101 h 5159141"/>
              <a:gd name="connsiteX9" fmla="*/ 7526956 w 8653112"/>
              <a:gd name="connsiteY9" fmla="*/ 3407343 h 5159141"/>
              <a:gd name="connsiteX10" fmla="*/ 6853188 w 8653112"/>
              <a:gd name="connsiteY10" fmla="*/ 3031958 h 5159141"/>
              <a:gd name="connsiteX11" fmla="*/ 6728059 w 8653112"/>
              <a:gd name="connsiteY11" fmla="*/ 3503596 h 5159141"/>
              <a:gd name="connsiteX12" fmla="*/ 6737685 w 8653112"/>
              <a:gd name="connsiteY12" fmla="*/ 4235116 h 5159141"/>
              <a:gd name="connsiteX13" fmla="*/ 6747310 w 8653112"/>
              <a:gd name="connsiteY13" fmla="*/ 4918510 h 5159141"/>
              <a:gd name="connsiteX14" fmla="*/ 6420051 w 8653112"/>
              <a:gd name="connsiteY14" fmla="*/ 5005137 h 5159141"/>
              <a:gd name="connsiteX15" fmla="*/ 5284270 w 8653112"/>
              <a:gd name="connsiteY15" fmla="*/ 5159141 h 5159141"/>
              <a:gd name="connsiteX16" fmla="*/ 5265019 w 8653112"/>
              <a:gd name="connsiteY16" fmla="*/ 3570973 h 5159141"/>
              <a:gd name="connsiteX17" fmla="*/ 5139891 w 8653112"/>
              <a:gd name="connsiteY17" fmla="*/ 3388093 h 5159141"/>
              <a:gd name="connsiteX18" fmla="*/ 4494998 w 8653112"/>
              <a:gd name="connsiteY18" fmla="*/ 3416968 h 5159141"/>
              <a:gd name="connsiteX19" fmla="*/ 4312118 w 8653112"/>
              <a:gd name="connsiteY19" fmla="*/ 5091764 h 5159141"/>
              <a:gd name="connsiteX20" fmla="*/ 2464068 w 8653112"/>
              <a:gd name="connsiteY20" fmla="*/ 5034013 h 5159141"/>
              <a:gd name="connsiteX21" fmla="*/ 2637322 w 8653112"/>
              <a:gd name="connsiteY21" fmla="*/ 3301465 h 5159141"/>
              <a:gd name="connsiteX22" fmla="*/ 1886552 w 8653112"/>
              <a:gd name="connsiteY22" fmla="*/ 3118585 h 5159141"/>
              <a:gd name="connsiteX23" fmla="*/ 1761423 w 8653112"/>
              <a:gd name="connsiteY23" fmla="*/ 3474720 h 5159141"/>
              <a:gd name="connsiteX24" fmla="*/ 1674796 w 8653112"/>
              <a:gd name="connsiteY24" fmla="*/ 4754880 h 5159141"/>
              <a:gd name="connsiteX25" fmla="*/ 981777 w 8653112"/>
              <a:gd name="connsiteY25" fmla="*/ 4726004 h 5159141"/>
              <a:gd name="connsiteX26" fmla="*/ 0 w 8653112"/>
              <a:gd name="connsiteY26" fmla="*/ 4302493 h 5159141"/>
              <a:gd name="connsiteX27" fmla="*/ 19251 w 8653112"/>
              <a:gd name="connsiteY27" fmla="*/ 3830855 h 5159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8653112" h="5159141">
                <a:moveTo>
                  <a:pt x="19251" y="3830855"/>
                </a:moveTo>
                <a:lnTo>
                  <a:pt x="462013" y="2926080"/>
                </a:lnTo>
                <a:lnTo>
                  <a:pt x="3253339" y="1357162"/>
                </a:lnTo>
                <a:lnTo>
                  <a:pt x="2868329" y="365760"/>
                </a:lnTo>
                <a:lnTo>
                  <a:pt x="4129238" y="0"/>
                </a:lnTo>
                <a:lnTo>
                  <a:pt x="4235116" y="1203158"/>
                </a:lnTo>
                <a:lnTo>
                  <a:pt x="8653112" y="2492943"/>
                </a:lnTo>
                <a:lnTo>
                  <a:pt x="8017845" y="3946358"/>
                </a:lnTo>
                <a:lnTo>
                  <a:pt x="7526956" y="3696101"/>
                </a:lnTo>
                <a:lnTo>
                  <a:pt x="7526956" y="3407343"/>
                </a:lnTo>
                <a:lnTo>
                  <a:pt x="6853188" y="3031958"/>
                </a:lnTo>
                <a:lnTo>
                  <a:pt x="6728059" y="3503596"/>
                </a:lnTo>
                <a:lnTo>
                  <a:pt x="6737685" y="4235116"/>
                </a:lnTo>
                <a:lnTo>
                  <a:pt x="6747310" y="4918510"/>
                </a:lnTo>
                <a:lnTo>
                  <a:pt x="6420051" y="5005137"/>
                </a:lnTo>
                <a:lnTo>
                  <a:pt x="5284270" y="5159141"/>
                </a:lnTo>
                <a:lnTo>
                  <a:pt x="5265019" y="3570973"/>
                </a:lnTo>
                <a:lnTo>
                  <a:pt x="5139891" y="3388093"/>
                </a:lnTo>
                <a:lnTo>
                  <a:pt x="4494998" y="3416968"/>
                </a:lnTo>
                <a:lnTo>
                  <a:pt x="4312118" y="5091764"/>
                </a:lnTo>
                <a:lnTo>
                  <a:pt x="2464068" y="5034013"/>
                </a:lnTo>
                <a:lnTo>
                  <a:pt x="2637322" y="3301465"/>
                </a:lnTo>
                <a:lnTo>
                  <a:pt x="1886552" y="3118585"/>
                </a:lnTo>
                <a:lnTo>
                  <a:pt x="1761423" y="3474720"/>
                </a:lnTo>
                <a:lnTo>
                  <a:pt x="1674796" y="4754880"/>
                </a:lnTo>
                <a:lnTo>
                  <a:pt x="981777" y="4726004"/>
                </a:lnTo>
                <a:lnTo>
                  <a:pt x="0" y="4302493"/>
                </a:lnTo>
                <a:lnTo>
                  <a:pt x="19251" y="3830855"/>
                </a:lnTo>
                <a:close/>
              </a:path>
            </a:pathLst>
          </a:custGeom>
          <a:solidFill>
            <a:schemeClr val="accent1">
              <a:alpha val="4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4" name="Straight Connector 63"/>
          <p:cNvCxnSpPr>
            <a:stCxn id="26" idx="2"/>
            <a:endCxn id="8" idx="0"/>
          </p:cNvCxnSpPr>
          <p:nvPr/>
        </p:nvCxnSpPr>
        <p:spPr>
          <a:xfrm flipH="1">
            <a:off x="2517450" y="2422525"/>
            <a:ext cx="4142113" cy="1674058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>
            <a:stCxn id="23" idx="2"/>
            <a:endCxn id="45" idx="0"/>
          </p:cNvCxnSpPr>
          <p:nvPr/>
        </p:nvCxnSpPr>
        <p:spPr>
          <a:xfrm>
            <a:off x="2011363" y="2590800"/>
            <a:ext cx="3259931" cy="173224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>
            <a:stCxn id="48" idx="0"/>
            <a:endCxn id="23" idx="2"/>
          </p:cNvCxnSpPr>
          <p:nvPr/>
        </p:nvCxnSpPr>
        <p:spPr>
          <a:xfrm flipH="1" flipV="1">
            <a:off x="2011363" y="2590800"/>
            <a:ext cx="5535287" cy="1307068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>
            <a:stCxn id="48" idx="0"/>
            <a:endCxn id="9220" idx="2"/>
          </p:cNvCxnSpPr>
          <p:nvPr/>
        </p:nvCxnSpPr>
        <p:spPr>
          <a:xfrm flipH="1" flipV="1">
            <a:off x="4038632" y="1812925"/>
            <a:ext cx="3508018" cy="2084943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oup 31"/>
          <p:cNvGrpSpPr/>
          <p:nvPr/>
        </p:nvGrpSpPr>
        <p:grpSpPr>
          <a:xfrm>
            <a:off x="7772400" y="2921000"/>
            <a:ext cx="788987" cy="1422400"/>
            <a:chOff x="457200" y="4724400"/>
            <a:chExt cx="788987" cy="1422400"/>
          </a:xfrm>
        </p:grpSpPr>
        <p:pic>
          <p:nvPicPr>
            <p:cNvPr id="33" name="Picture 1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4" name="TextBox 33"/>
            <p:cNvSpPr txBox="1"/>
            <p:nvPr/>
          </p:nvSpPr>
          <p:spPr>
            <a:xfrm>
              <a:off x="546893" y="5777468"/>
              <a:ext cx="6719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Anna</a:t>
              </a:r>
              <a:endParaRPr lang="en-US" baseline="-25000" dirty="0"/>
            </a:p>
          </p:txBody>
        </p:sp>
      </p:grpSp>
      <p:pic>
        <p:nvPicPr>
          <p:cNvPr id="91" name="Picture 90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68264" y="2578100"/>
            <a:ext cx="685799" cy="685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Picture 91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7244701" y="3711316"/>
            <a:ext cx="685799" cy="685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Picture 9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4979988" y="4091861"/>
            <a:ext cx="685799" cy="685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Picture 93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2223418" y="3847453"/>
            <a:ext cx="685799" cy="685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Picture 83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6406761" y="1224928"/>
            <a:ext cx="685799" cy="685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Picture 84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1728119" y="1409252"/>
            <a:ext cx="685799" cy="6857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Dissent – Anonymity Set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1344613" y="3983117"/>
            <a:ext cx="788987" cy="1422400"/>
            <a:chOff x="457200" y="4724400"/>
            <a:chExt cx="788987" cy="1422400"/>
          </a:xfrm>
        </p:grpSpPr>
        <p:pic>
          <p:nvPicPr>
            <p:cNvPr id="9" name="Picture 1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546893" y="5777468"/>
              <a:ext cx="636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Alice</a:t>
              </a:r>
              <a:endParaRPr lang="en-US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2133600" y="4096583"/>
            <a:ext cx="767700" cy="1436132"/>
            <a:chOff x="2209800" y="1240510"/>
            <a:chExt cx="767700" cy="1436132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9800" y="1240510"/>
              <a:ext cx="767700" cy="1130542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2271743" y="2307310"/>
              <a:ext cx="6698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Carol</a:t>
              </a:r>
              <a:endParaRPr lang="en-US" dirty="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973731" y="1447800"/>
            <a:ext cx="1036669" cy="974725"/>
            <a:chOff x="2941606" y="3017838"/>
            <a:chExt cx="1036669" cy="974725"/>
          </a:xfrm>
        </p:grpSpPr>
        <p:pic>
          <p:nvPicPr>
            <p:cNvPr id="26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7" name="TextBox 26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3850290" y="4159603"/>
            <a:ext cx="874110" cy="1499874"/>
            <a:chOff x="2287771" y="1240510"/>
            <a:chExt cx="874110" cy="1499874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94181" y="1240510"/>
              <a:ext cx="767700" cy="1130542"/>
            </a:xfrm>
            <a:prstGeom prst="rect">
              <a:avLst/>
            </a:prstGeom>
          </p:spPr>
        </p:pic>
        <p:sp>
          <p:nvSpPr>
            <p:cNvPr id="31" name="TextBox 30"/>
            <p:cNvSpPr txBox="1"/>
            <p:nvPr/>
          </p:nvSpPr>
          <p:spPr>
            <a:xfrm>
              <a:off x="2287771" y="2371052"/>
              <a:ext cx="8163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Crystal</a:t>
              </a:r>
              <a:endParaRPr lang="en-US" baseline="-25000" dirty="0"/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677863" y="3697294"/>
            <a:ext cx="693737" cy="1436132"/>
            <a:chOff x="5486400" y="4191000"/>
            <a:chExt cx="693737" cy="1436132"/>
          </a:xfrm>
        </p:grpSpPr>
        <p:pic>
          <p:nvPicPr>
            <p:cNvPr id="36" name="Picture 15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7" name="TextBox 36"/>
            <p:cNvSpPr txBox="1"/>
            <p:nvPr/>
          </p:nvSpPr>
          <p:spPr>
            <a:xfrm>
              <a:off x="5562600" y="5257800"/>
              <a:ext cx="5469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Ben</a:t>
              </a:r>
              <a:endParaRPr lang="en-US" baseline="-25000" dirty="0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3021013" y="4216400"/>
            <a:ext cx="788987" cy="1422400"/>
            <a:chOff x="457200" y="4724400"/>
            <a:chExt cx="788987" cy="1422400"/>
          </a:xfrm>
        </p:grpSpPr>
        <p:pic>
          <p:nvPicPr>
            <p:cNvPr id="39" name="Picture 1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0" name="TextBox 39"/>
            <p:cNvSpPr txBox="1"/>
            <p:nvPr/>
          </p:nvSpPr>
          <p:spPr>
            <a:xfrm>
              <a:off x="546893" y="5777468"/>
              <a:ext cx="5819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Alex</a:t>
              </a:r>
              <a:endParaRPr lang="en-US" baseline="-25000" dirty="0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43967" y="2802750"/>
            <a:ext cx="762157" cy="1436132"/>
            <a:chOff x="5486400" y="4191000"/>
            <a:chExt cx="762157" cy="1436132"/>
          </a:xfrm>
        </p:grpSpPr>
        <p:pic>
          <p:nvPicPr>
            <p:cNvPr id="42" name="Picture 15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3" name="TextBox 42"/>
            <p:cNvSpPr txBox="1"/>
            <p:nvPr/>
          </p:nvSpPr>
          <p:spPr>
            <a:xfrm>
              <a:off x="5562600" y="5257800"/>
              <a:ext cx="6859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Barry</a:t>
              </a:r>
              <a:endParaRPr lang="en-US" baseline="-25000" dirty="0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4876800" y="4323040"/>
            <a:ext cx="788987" cy="1422400"/>
            <a:chOff x="457200" y="4724400"/>
            <a:chExt cx="788987" cy="1422400"/>
          </a:xfrm>
        </p:grpSpPr>
        <p:pic>
          <p:nvPicPr>
            <p:cNvPr id="45" name="Picture 1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6" name="TextBox 45"/>
            <p:cNvSpPr txBox="1"/>
            <p:nvPr/>
          </p:nvSpPr>
          <p:spPr>
            <a:xfrm>
              <a:off x="546893" y="5777468"/>
              <a:ext cx="6019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Amy</a:t>
              </a:r>
              <a:endParaRPr lang="en-US" baseline="-25000" dirty="0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7162800" y="3897868"/>
            <a:ext cx="1079209" cy="1436132"/>
            <a:chOff x="2209800" y="1240510"/>
            <a:chExt cx="1079209" cy="1436132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9800" y="1240510"/>
              <a:ext cx="767700" cy="1130542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2271743" y="2307310"/>
              <a:ext cx="10172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Christine</a:t>
              </a:r>
              <a:endParaRPr lang="en-US" baseline="-25000" dirty="0"/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5707063" y="4238882"/>
            <a:ext cx="693737" cy="1506558"/>
            <a:chOff x="5735356" y="4191000"/>
            <a:chExt cx="693737" cy="1506558"/>
          </a:xfrm>
        </p:grpSpPr>
        <p:pic>
          <p:nvPicPr>
            <p:cNvPr id="51" name="Picture 15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35356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2" name="TextBox 51"/>
            <p:cNvSpPr txBox="1"/>
            <p:nvPr/>
          </p:nvSpPr>
          <p:spPr>
            <a:xfrm>
              <a:off x="5756709" y="5328226"/>
              <a:ext cx="6516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Brett</a:t>
              </a:r>
              <a:endParaRPr lang="en-US" baseline="-25000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352800" y="838200"/>
            <a:ext cx="1036669" cy="974725"/>
            <a:chOff x="2941606" y="3017838"/>
            <a:chExt cx="1036669" cy="974725"/>
          </a:xfrm>
        </p:grpSpPr>
        <p:pic>
          <p:nvPicPr>
            <p:cNvPr id="9220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1325531" y="1616075"/>
            <a:ext cx="1036669" cy="974725"/>
            <a:chOff x="2941606" y="3017838"/>
            <a:chExt cx="1036669" cy="974725"/>
          </a:xfrm>
        </p:grpSpPr>
        <p:pic>
          <p:nvPicPr>
            <p:cNvPr id="23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4" name="TextBox 23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0</a:t>
              </a:r>
              <a:endParaRPr lang="en-US" baseline="-25000" dirty="0"/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6469063" y="4228068"/>
            <a:ext cx="693737" cy="1436132"/>
            <a:chOff x="5486400" y="4191000"/>
            <a:chExt cx="693737" cy="1436132"/>
          </a:xfrm>
        </p:grpSpPr>
        <p:pic>
          <p:nvPicPr>
            <p:cNvPr id="112" name="Picture 15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3" name="TextBox 112"/>
            <p:cNvSpPr txBox="1"/>
            <p:nvPr/>
          </p:nvSpPr>
          <p:spPr>
            <a:xfrm>
              <a:off x="5562600" y="5257800"/>
              <a:ext cx="5533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Bob</a:t>
              </a:r>
              <a:endParaRPr lang="en-US" dirty="0"/>
            </a:p>
          </p:txBody>
        </p:sp>
      </p:grpSp>
      <p:cxnSp>
        <p:nvCxnSpPr>
          <p:cNvPr id="53" name="Straight Connector 52"/>
          <p:cNvCxnSpPr>
            <a:stCxn id="23" idx="2"/>
            <a:endCxn id="42" idx="3"/>
          </p:cNvCxnSpPr>
          <p:nvPr/>
        </p:nvCxnSpPr>
        <p:spPr>
          <a:xfrm flipH="1">
            <a:off x="737704" y="2590800"/>
            <a:ext cx="1273659" cy="798532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9220" idx="2"/>
            <a:endCxn id="42" idx="3"/>
          </p:cNvCxnSpPr>
          <p:nvPr/>
        </p:nvCxnSpPr>
        <p:spPr>
          <a:xfrm flipH="1">
            <a:off x="737704" y="1812925"/>
            <a:ext cx="3300928" cy="1576407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>
            <a:stCxn id="26" idx="2"/>
            <a:endCxn id="42" idx="3"/>
          </p:cNvCxnSpPr>
          <p:nvPr/>
        </p:nvCxnSpPr>
        <p:spPr>
          <a:xfrm flipH="1">
            <a:off x="737704" y="2422525"/>
            <a:ext cx="5921859" cy="966807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>
            <a:stCxn id="23" idx="2"/>
            <a:endCxn id="36" idx="0"/>
          </p:cNvCxnSpPr>
          <p:nvPr/>
        </p:nvCxnSpPr>
        <p:spPr>
          <a:xfrm flipH="1">
            <a:off x="1024732" y="2590800"/>
            <a:ext cx="986631" cy="1106494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26" idx="2"/>
            <a:endCxn id="36" idx="0"/>
          </p:cNvCxnSpPr>
          <p:nvPr/>
        </p:nvCxnSpPr>
        <p:spPr>
          <a:xfrm flipH="1">
            <a:off x="1024732" y="2422525"/>
            <a:ext cx="5634831" cy="1274769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stCxn id="23" idx="2"/>
            <a:endCxn id="9" idx="0"/>
          </p:cNvCxnSpPr>
          <p:nvPr/>
        </p:nvCxnSpPr>
        <p:spPr>
          <a:xfrm flipH="1">
            <a:off x="1739107" y="2590800"/>
            <a:ext cx="272256" cy="1392317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>
            <a:stCxn id="26" idx="2"/>
            <a:endCxn id="9" idx="0"/>
          </p:cNvCxnSpPr>
          <p:nvPr/>
        </p:nvCxnSpPr>
        <p:spPr>
          <a:xfrm flipH="1">
            <a:off x="1739107" y="2422525"/>
            <a:ext cx="4920456" cy="1560592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stCxn id="23" idx="2"/>
            <a:endCxn id="8" idx="0"/>
          </p:cNvCxnSpPr>
          <p:nvPr/>
        </p:nvCxnSpPr>
        <p:spPr>
          <a:xfrm>
            <a:off x="2011363" y="2590800"/>
            <a:ext cx="506087" cy="1505783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9220" idx="2"/>
            <a:endCxn id="8" idx="0"/>
          </p:cNvCxnSpPr>
          <p:nvPr/>
        </p:nvCxnSpPr>
        <p:spPr>
          <a:xfrm flipH="1">
            <a:off x="2517450" y="1812925"/>
            <a:ext cx="1521182" cy="2283658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>
            <a:stCxn id="23" idx="2"/>
            <a:endCxn id="39" idx="0"/>
          </p:cNvCxnSpPr>
          <p:nvPr/>
        </p:nvCxnSpPr>
        <p:spPr>
          <a:xfrm>
            <a:off x="2011363" y="2590800"/>
            <a:ext cx="1404144" cy="162560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>
            <a:stCxn id="26" idx="2"/>
            <a:endCxn id="39" idx="0"/>
          </p:cNvCxnSpPr>
          <p:nvPr/>
        </p:nvCxnSpPr>
        <p:spPr>
          <a:xfrm flipH="1">
            <a:off x="3415507" y="2422525"/>
            <a:ext cx="3244056" cy="1793875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>
            <a:stCxn id="23" idx="2"/>
            <a:endCxn id="30" idx="0"/>
          </p:cNvCxnSpPr>
          <p:nvPr/>
        </p:nvCxnSpPr>
        <p:spPr>
          <a:xfrm>
            <a:off x="2011363" y="2590800"/>
            <a:ext cx="2329187" cy="1568803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>
            <a:stCxn id="26" idx="2"/>
            <a:endCxn id="30" idx="0"/>
          </p:cNvCxnSpPr>
          <p:nvPr/>
        </p:nvCxnSpPr>
        <p:spPr>
          <a:xfrm flipH="1">
            <a:off x="4340550" y="2422525"/>
            <a:ext cx="2319013" cy="1737078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>
            <a:stCxn id="9220" idx="2"/>
            <a:endCxn id="45" idx="0"/>
          </p:cNvCxnSpPr>
          <p:nvPr/>
        </p:nvCxnSpPr>
        <p:spPr>
          <a:xfrm>
            <a:off x="4038632" y="1812925"/>
            <a:ext cx="1232662" cy="2510115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>
            <a:stCxn id="26" idx="2"/>
            <a:endCxn id="45" idx="0"/>
          </p:cNvCxnSpPr>
          <p:nvPr/>
        </p:nvCxnSpPr>
        <p:spPr>
          <a:xfrm flipH="1">
            <a:off x="5271294" y="2422525"/>
            <a:ext cx="1388269" cy="1900515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>
            <a:stCxn id="23" idx="2"/>
            <a:endCxn id="51" idx="0"/>
          </p:cNvCxnSpPr>
          <p:nvPr/>
        </p:nvCxnSpPr>
        <p:spPr>
          <a:xfrm>
            <a:off x="2011363" y="2590800"/>
            <a:ext cx="4042569" cy="1648082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>
            <a:stCxn id="26" idx="2"/>
            <a:endCxn id="51" idx="0"/>
          </p:cNvCxnSpPr>
          <p:nvPr/>
        </p:nvCxnSpPr>
        <p:spPr>
          <a:xfrm flipH="1">
            <a:off x="6053932" y="2422525"/>
            <a:ext cx="605631" cy="1816357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>
            <a:stCxn id="26" idx="2"/>
            <a:endCxn id="112" idx="0"/>
          </p:cNvCxnSpPr>
          <p:nvPr/>
        </p:nvCxnSpPr>
        <p:spPr>
          <a:xfrm>
            <a:off x="6659563" y="2422525"/>
            <a:ext cx="156369" cy="1805543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>
            <a:stCxn id="112" idx="0"/>
            <a:endCxn id="23" idx="2"/>
          </p:cNvCxnSpPr>
          <p:nvPr/>
        </p:nvCxnSpPr>
        <p:spPr>
          <a:xfrm flipH="1" flipV="1">
            <a:off x="2011363" y="2590800"/>
            <a:ext cx="4804569" cy="1637268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>
            <a:stCxn id="48" idx="0"/>
            <a:endCxn id="26" idx="2"/>
          </p:cNvCxnSpPr>
          <p:nvPr/>
        </p:nvCxnSpPr>
        <p:spPr>
          <a:xfrm flipH="1" flipV="1">
            <a:off x="6659563" y="2422525"/>
            <a:ext cx="887087" cy="1475343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/>
          <p:cNvCxnSpPr>
            <a:stCxn id="33" idx="0"/>
            <a:endCxn id="23" idx="2"/>
          </p:cNvCxnSpPr>
          <p:nvPr/>
        </p:nvCxnSpPr>
        <p:spPr>
          <a:xfrm flipH="1" flipV="1">
            <a:off x="2011363" y="2590800"/>
            <a:ext cx="6155531" cy="33020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/>
          <p:cNvCxnSpPr>
            <a:stCxn id="33" idx="0"/>
            <a:endCxn id="26" idx="2"/>
          </p:cNvCxnSpPr>
          <p:nvPr/>
        </p:nvCxnSpPr>
        <p:spPr>
          <a:xfrm flipH="1" flipV="1">
            <a:off x="6659563" y="2422525"/>
            <a:ext cx="1507331" cy="498475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Rounded Rectangle 85"/>
          <p:cNvSpPr/>
          <p:nvPr/>
        </p:nvSpPr>
        <p:spPr>
          <a:xfrm>
            <a:off x="6132084" y="120676"/>
            <a:ext cx="2185318" cy="75653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dirty="0" smtClean="0"/>
              <a:t>Anonymity set size: 11 (Honest participants)</a:t>
            </a:r>
            <a:endParaRPr lang="en-US" dirty="0"/>
          </a:p>
        </p:txBody>
      </p:sp>
      <p:sp>
        <p:nvSpPr>
          <p:cNvPr id="88" name="Rounded Rectangle 87"/>
          <p:cNvSpPr/>
          <p:nvPr/>
        </p:nvSpPr>
        <p:spPr>
          <a:xfrm>
            <a:off x="43967" y="5334000"/>
            <a:ext cx="2283479" cy="1312231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dirty="0" smtClean="0"/>
              <a:t>Secret sharing graph prevents the clients upstream server from </a:t>
            </a:r>
            <a:r>
              <a:rPr lang="en-US" dirty="0" err="1" smtClean="0"/>
              <a:t>deanonymizing</a:t>
            </a:r>
            <a:r>
              <a:rPr lang="en-US" dirty="0" smtClean="0"/>
              <a:t> it</a:t>
            </a:r>
            <a:endParaRPr lang="en-US" dirty="0"/>
          </a:p>
        </p:txBody>
      </p:sp>
      <p:sp>
        <p:nvSpPr>
          <p:cNvPr id="89" name="Rounded Rectangle 88"/>
          <p:cNvSpPr/>
          <p:nvPr/>
        </p:nvSpPr>
        <p:spPr>
          <a:xfrm>
            <a:off x="6400800" y="5638800"/>
            <a:ext cx="2283479" cy="86530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dirty="0" smtClean="0"/>
              <a:t>Anonymity set remains equal as long as there is 1 honest server</a:t>
            </a:r>
            <a:endParaRPr lang="en-US" dirty="0"/>
          </a:p>
        </p:txBody>
      </p:sp>
      <p:sp>
        <p:nvSpPr>
          <p:cNvPr id="90" name="Rounded Rectangle 89"/>
          <p:cNvSpPr/>
          <p:nvPr/>
        </p:nvSpPr>
        <p:spPr>
          <a:xfrm>
            <a:off x="6132084" y="120676"/>
            <a:ext cx="2185318" cy="75653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dirty="0" smtClean="0"/>
              <a:t>Anonymity set size: 7 (Honest participants)</a:t>
            </a:r>
            <a:endParaRPr lang="en-US" dirty="0"/>
          </a:p>
        </p:txBody>
      </p:sp>
      <p:cxnSp>
        <p:nvCxnSpPr>
          <p:cNvPr id="57" name="Straight Connector 56"/>
          <p:cNvCxnSpPr>
            <a:stCxn id="9220" idx="2"/>
            <a:endCxn id="36" idx="0"/>
          </p:cNvCxnSpPr>
          <p:nvPr/>
        </p:nvCxnSpPr>
        <p:spPr>
          <a:xfrm flipH="1">
            <a:off x="1024732" y="1812925"/>
            <a:ext cx="3013900" cy="1884369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9220" idx="2"/>
            <a:endCxn id="9" idx="0"/>
          </p:cNvCxnSpPr>
          <p:nvPr/>
        </p:nvCxnSpPr>
        <p:spPr>
          <a:xfrm flipH="1">
            <a:off x="1739107" y="1812925"/>
            <a:ext cx="2299525" cy="2170192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9220" idx="2"/>
            <a:endCxn id="39" idx="0"/>
          </p:cNvCxnSpPr>
          <p:nvPr/>
        </p:nvCxnSpPr>
        <p:spPr>
          <a:xfrm flipH="1">
            <a:off x="3415507" y="1812925"/>
            <a:ext cx="623125" cy="2403475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>
            <a:stCxn id="9220" idx="2"/>
            <a:endCxn id="30" idx="0"/>
          </p:cNvCxnSpPr>
          <p:nvPr/>
        </p:nvCxnSpPr>
        <p:spPr>
          <a:xfrm>
            <a:off x="4038632" y="1812925"/>
            <a:ext cx="301918" cy="2346678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9220" idx="2"/>
            <a:endCxn id="51" idx="0"/>
          </p:cNvCxnSpPr>
          <p:nvPr/>
        </p:nvCxnSpPr>
        <p:spPr>
          <a:xfrm>
            <a:off x="4038632" y="1812925"/>
            <a:ext cx="2015300" cy="2425957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>
            <a:stCxn id="9220" idx="2"/>
            <a:endCxn id="112" idx="0"/>
          </p:cNvCxnSpPr>
          <p:nvPr/>
        </p:nvCxnSpPr>
        <p:spPr>
          <a:xfrm>
            <a:off x="4038632" y="1812925"/>
            <a:ext cx="2777300" cy="2415143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>
            <a:stCxn id="33" idx="0"/>
            <a:endCxn id="9220" idx="2"/>
          </p:cNvCxnSpPr>
          <p:nvPr/>
        </p:nvCxnSpPr>
        <p:spPr>
          <a:xfrm flipH="1" flipV="1">
            <a:off x="4038632" y="1812925"/>
            <a:ext cx="4128262" cy="1108075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36" idx="0"/>
            <a:endCxn id="9220" idx="2"/>
          </p:cNvCxnSpPr>
          <p:nvPr/>
        </p:nvCxnSpPr>
        <p:spPr>
          <a:xfrm flipV="1">
            <a:off x="1024732" y="1812925"/>
            <a:ext cx="3013900" cy="188436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9" idx="0"/>
            <a:endCxn id="9220" idx="2"/>
          </p:cNvCxnSpPr>
          <p:nvPr/>
        </p:nvCxnSpPr>
        <p:spPr>
          <a:xfrm flipV="1">
            <a:off x="1739107" y="1812925"/>
            <a:ext cx="2299525" cy="217019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39" idx="0"/>
            <a:endCxn id="9220" idx="2"/>
          </p:cNvCxnSpPr>
          <p:nvPr/>
        </p:nvCxnSpPr>
        <p:spPr>
          <a:xfrm flipV="1">
            <a:off x="3415507" y="1812925"/>
            <a:ext cx="623125" cy="240347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30" idx="0"/>
            <a:endCxn id="9220" idx="2"/>
          </p:cNvCxnSpPr>
          <p:nvPr/>
        </p:nvCxnSpPr>
        <p:spPr>
          <a:xfrm flipH="1" flipV="1">
            <a:off x="4038632" y="1812925"/>
            <a:ext cx="301918" cy="234667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51" idx="0"/>
            <a:endCxn id="9220" idx="2"/>
          </p:cNvCxnSpPr>
          <p:nvPr/>
        </p:nvCxnSpPr>
        <p:spPr>
          <a:xfrm flipH="1" flipV="1">
            <a:off x="4038632" y="1812925"/>
            <a:ext cx="2015300" cy="242595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16" name="Straight Connector 9215"/>
          <p:cNvCxnSpPr>
            <a:stCxn id="112" idx="0"/>
            <a:endCxn id="9220" idx="2"/>
          </p:cNvCxnSpPr>
          <p:nvPr/>
        </p:nvCxnSpPr>
        <p:spPr>
          <a:xfrm flipH="1" flipV="1">
            <a:off x="4038632" y="1812925"/>
            <a:ext cx="2777300" cy="241514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18" name="Straight Connector 9217"/>
          <p:cNvCxnSpPr>
            <a:stCxn id="33" idx="0"/>
            <a:endCxn id="9220" idx="2"/>
          </p:cNvCxnSpPr>
          <p:nvPr/>
        </p:nvCxnSpPr>
        <p:spPr>
          <a:xfrm flipH="1" flipV="1">
            <a:off x="4038632" y="1812925"/>
            <a:ext cx="4128262" cy="110807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263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E57C4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E57C4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E57C4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E57C4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E57C4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1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E57C4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E57C4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mph" presetSubtype="2" fill="hold" nodeType="afterEffect">
                                  <p:stCondLst>
                                    <p:cond delay="1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E57C4"/>
                                      </p:to>
                                    </p:animClr>
                                    <p:set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E57C4"/>
                                      </p:to>
                                    </p:animClr>
                                    <p:set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E57C4"/>
                                      </p:to>
                                    </p:animClr>
                                    <p:set>
                                      <p:cBhvr>
                                        <p:cTn id="5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E57C4"/>
                                      </p:to>
                                    </p:animClr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E57C4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1000" fill="hold"/>
                                        <p:tgtEl>
                                          <p:spTgt spid="92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E57C4"/>
                                      </p:to>
                                    </p:animClr>
                                    <p:set>
                                      <p:cBhvr>
                                        <p:cTn id="66" dur="1000" fill="hold"/>
                                        <p:tgtEl>
                                          <p:spTgt spid="92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92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E57C4"/>
                                      </p:to>
                                    </p:animClr>
                                    <p:set>
                                      <p:cBhvr>
                                        <p:cTn id="70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8181"/>
                                      </p:to>
                                    </p:animClr>
                                    <p:set>
                                      <p:cBhvr>
                                        <p:cTn id="7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8181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9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8181"/>
                                      </p:to>
                                    </p:animClr>
                                    <p:set>
                                      <p:cBhvr>
                                        <p:cTn id="80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8181"/>
                                      </p:to>
                                    </p:animClr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8181"/>
                                      </p:to>
                                    </p:animClr>
                                    <p:set>
                                      <p:cBhvr>
                                        <p:cTn id="8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8181"/>
                                      </p:to>
                                    </p:animClr>
                                    <p:set>
                                      <p:cBhvr>
                                        <p:cTn id="8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8181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8181"/>
                                      </p:to>
                                    </p:animClr>
                                    <p:set>
                                      <p:cBhvr>
                                        <p:cTn id="9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8181"/>
                                      </p:to>
                                    </p:animClr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8181"/>
                                      </p:to>
                                    </p:animClr>
                                    <p:set>
                                      <p:cBhvr>
                                        <p:cTn id="10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8181"/>
                                      </p:to>
                                    </p:animClr>
                                    <p:set>
                                      <p:cBhvr>
                                        <p:cTn id="10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6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8181"/>
                                      </p:to>
                                    </p:animClr>
                                    <p:set>
                                      <p:cBhvr>
                                        <p:cTn id="10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8181"/>
                                      </p:to>
                                    </p:animClr>
                                    <p:set>
                                      <p:cBhvr>
                                        <p:cTn id="110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2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8181"/>
                                      </p:to>
                                    </p:animClr>
                                    <p:set>
                                      <p:cBhvr>
                                        <p:cTn id="113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5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8181"/>
                                      </p:to>
                                    </p:animClr>
                                    <p:set>
                                      <p:cBhvr>
                                        <p:cTn id="116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8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8181"/>
                                      </p:to>
                                    </p:animClr>
                                    <p:set>
                                      <p:cBhvr>
                                        <p:cTn id="11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1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8181"/>
                                      </p:to>
                                    </p:animClr>
                                    <p:set>
                                      <p:cBhvr>
                                        <p:cTn id="122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8181"/>
                                      </p:to>
                                    </p:animClr>
                                    <p:set>
                                      <p:cBhvr>
                                        <p:cTn id="12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7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8181"/>
                                      </p:to>
                                    </p:animClr>
                                    <p:set>
                                      <p:cBhvr>
                                        <p:cTn id="128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0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8181"/>
                                      </p:to>
                                    </p:animClr>
                                    <p:set>
                                      <p:cBhvr>
                                        <p:cTn id="131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3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8181"/>
                                      </p:to>
                                    </p:animClr>
                                    <p:set>
                                      <p:cBhvr>
                                        <p:cTn id="134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6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8181"/>
                                      </p:to>
                                    </p:animClr>
                                    <p:set>
                                      <p:cBhvr>
                                        <p:cTn id="137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8181"/>
                                      </p:to>
                                    </p:animClr>
                                    <p:set>
                                      <p:cBhvr>
                                        <p:cTn id="14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8181"/>
                                      </p:to>
                                    </p:animClr>
                                    <p:set>
                                      <p:cBhvr>
                                        <p:cTn id="14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5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8181"/>
                                      </p:to>
                                    </p:animClr>
                                    <p:set>
                                      <p:cBhvr>
                                        <p:cTn id="146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8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8181"/>
                                      </p:to>
                                    </p:animClr>
                                    <p:set>
                                      <p:cBhvr>
                                        <p:cTn id="149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6" grpId="0" animBg="1"/>
      <p:bldP spid="88" grpId="0" animBg="1"/>
      <p:bldP spid="89" grpId="0" animBg="1"/>
      <p:bldP spid="90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Organization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Motivation</a:t>
            </a:r>
          </a:p>
          <a:p>
            <a:r>
              <a:rPr lang="en-US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Existing Approaches</a:t>
            </a:r>
          </a:p>
          <a:p>
            <a:r>
              <a:rPr lang="en-US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Dissent – Strong, Scalable Anonymity</a:t>
            </a:r>
          </a:p>
          <a:p>
            <a:pPr lvl="1"/>
            <a:r>
              <a:rPr lang="en-US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Computational efficiency</a:t>
            </a:r>
          </a:p>
          <a:p>
            <a:pPr lvl="1"/>
            <a:r>
              <a:rPr lang="en-US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Communication efficiency</a:t>
            </a:r>
          </a:p>
          <a:p>
            <a:pPr lvl="1"/>
            <a:r>
              <a:rPr lang="en-US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Churn resistance</a:t>
            </a:r>
          </a:p>
          <a:p>
            <a:pPr lvl="1"/>
            <a:r>
              <a:rPr lang="en-US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Anonymity</a:t>
            </a:r>
          </a:p>
          <a:p>
            <a:pPr lvl="1"/>
            <a:r>
              <a:rPr lang="en-US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Accountability</a:t>
            </a:r>
          </a:p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Evaluation</a:t>
            </a: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Conclusions</a:t>
            </a:r>
            <a:endParaRPr lang="en-US" b="1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053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Dissent – Prototype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Written in C++</a:t>
            </a:r>
          </a:p>
          <a:p>
            <a:pPr lvl="1"/>
            <a:r>
              <a:rPr lang="en-US" dirty="0" err="1" smtClean="0"/>
              <a:t>Qt</a:t>
            </a:r>
            <a:r>
              <a:rPr lang="en-US" dirty="0" smtClean="0"/>
              <a:t> from networking, serialization, and events processing</a:t>
            </a:r>
          </a:p>
          <a:p>
            <a:pPr lvl="1"/>
            <a:r>
              <a:rPr lang="en-US" dirty="0" smtClean="0"/>
              <a:t>Crypto++ as the crypto library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157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Related Work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23" t="19529" r="19675" b="30438"/>
          <a:stretch/>
        </p:blipFill>
        <p:spPr bwMode="auto">
          <a:xfrm>
            <a:off x="3505200" y="3474539"/>
            <a:ext cx="4709979" cy="3004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44" t="53065" r="10617" b="15186"/>
          <a:stretch/>
        </p:blipFill>
        <p:spPr bwMode="auto">
          <a:xfrm>
            <a:off x="685801" y="1373626"/>
            <a:ext cx="5486400" cy="3054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ounded Rectangle 16"/>
          <p:cNvSpPr/>
          <p:nvPr/>
        </p:nvSpPr>
        <p:spPr>
          <a:xfrm>
            <a:off x="5860189" y="1905000"/>
            <a:ext cx="2046514" cy="46551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Evaluated only up to 40 members</a:t>
            </a:r>
            <a:endParaRPr lang="en-US" sz="1200" dirty="0"/>
          </a:p>
        </p:txBody>
      </p:sp>
      <p:cxnSp>
        <p:nvCxnSpPr>
          <p:cNvPr id="18" name="Straight Arrow Connector 17"/>
          <p:cNvCxnSpPr>
            <a:stCxn id="17" idx="2"/>
          </p:cNvCxnSpPr>
          <p:nvPr/>
        </p:nvCxnSpPr>
        <p:spPr>
          <a:xfrm>
            <a:off x="6883446" y="2370510"/>
            <a:ext cx="1117554" cy="364929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cxnSp>
      <p:cxnSp>
        <p:nvCxnSpPr>
          <p:cNvPr id="19" name="Straight Arrow Connector 18"/>
          <p:cNvCxnSpPr>
            <a:stCxn id="17" idx="2"/>
          </p:cNvCxnSpPr>
          <p:nvPr/>
        </p:nvCxnSpPr>
        <p:spPr>
          <a:xfrm flipH="1">
            <a:off x="5257800" y="2370510"/>
            <a:ext cx="1625646" cy="159189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cxnSp>
      <p:sp>
        <p:nvSpPr>
          <p:cNvPr id="8" name="Rounded Rectangle 7"/>
          <p:cNvSpPr/>
          <p:nvPr/>
        </p:nvSpPr>
        <p:spPr>
          <a:xfrm>
            <a:off x="4191000" y="4343400"/>
            <a:ext cx="2273835" cy="406568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Dissent CCS’10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1231365" y="1376735"/>
            <a:ext cx="2273835" cy="406568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Herbivore TR‘03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158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Scaling to Thousands of Clients</a:t>
            </a:r>
            <a:endParaRPr lang="en-US" dirty="0"/>
          </a:p>
        </p:txBody>
      </p:sp>
      <p:cxnSp>
        <p:nvCxnSpPr>
          <p:cNvPr id="8" name="Straight Arrow Connector 7"/>
          <p:cNvCxnSpPr>
            <a:stCxn id="10" idx="1"/>
          </p:cNvCxnSpPr>
          <p:nvPr/>
        </p:nvCxnSpPr>
        <p:spPr>
          <a:xfrm flipH="1">
            <a:off x="7086600" y="3621405"/>
            <a:ext cx="378460" cy="72199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cxnSp>
      <p:cxnSp>
        <p:nvCxnSpPr>
          <p:cNvPr id="9" name="Straight Arrow Connector 8"/>
          <p:cNvCxnSpPr>
            <a:stCxn id="10" idx="1"/>
          </p:cNvCxnSpPr>
          <p:nvPr/>
        </p:nvCxnSpPr>
        <p:spPr>
          <a:xfrm flipH="1" flipV="1">
            <a:off x="7029450" y="2743201"/>
            <a:ext cx="435610" cy="87820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cxnSp>
      <p:sp>
        <p:nvSpPr>
          <p:cNvPr id="10" name="Rounded Rectangle 9"/>
          <p:cNvSpPr/>
          <p:nvPr/>
        </p:nvSpPr>
        <p:spPr>
          <a:xfrm>
            <a:off x="7465060" y="3488055"/>
            <a:ext cx="1602740" cy="2667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Bandwidth limitations</a:t>
            </a:r>
            <a:endParaRPr lang="en-US" sz="1200" dirty="0"/>
          </a:p>
        </p:txBody>
      </p:sp>
      <p:cxnSp>
        <p:nvCxnSpPr>
          <p:cNvPr id="17" name="Straight Arrow Connector 16"/>
          <p:cNvCxnSpPr>
            <a:stCxn id="18" idx="1"/>
          </p:cNvCxnSpPr>
          <p:nvPr/>
        </p:nvCxnSpPr>
        <p:spPr>
          <a:xfrm flipH="1">
            <a:off x="7029450" y="2266950"/>
            <a:ext cx="590550" cy="457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cxnSp>
      <p:sp>
        <p:nvSpPr>
          <p:cNvPr id="18" name="Rounded Rectangle 17"/>
          <p:cNvSpPr/>
          <p:nvPr/>
        </p:nvSpPr>
        <p:spPr>
          <a:xfrm>
            <a:off x="7620000" y="2133600"/>
            <a:ext cx="1219200" cy="2667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CPU Overheads</a:t>
            </a:r>
            <a:endParaRPr lang="en-US" sz="1200" dirty="0"/>
          </a:p>
        </p:txBody>
      </p:sp>
      <p:cxnSp>
        <p:nvCxnSpPr>
          <p:cNvPr id="42" name="Straight Arrow Connector 41"/>
          <p:cNvCxnSpPr>
            <a:stCxn id="18" idx="1"/>
          </p:cNvCxnSpPr>
          <p:nvPr/>
        </p:nvCxnSpPr>
        <p:spPr>
          <a:xfrm flipH="1">
            <a:off x="7029450" y="2266950"/>
            <a:ext cx="59055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cxn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61" t="1" b="-979"/>
          <a:stretch/>
        </p:blipFill>
        <p:spPr>
          <a:xfrm>
            <a:off x="381000" y="1113718"/>
            <a:ext cx="7162800" cy="4448882"/>
          </a:xfrm>
        </p:spPr>
      </p:pic>
      <p:pic>
        <p:nvPicPr>
          <p:cNvPr id="12" name="Content Placeholder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86" r="61355" b="45712"/>
          <a:stretch/>
        </p:blipFill>
        <p:spPr>
          <a:xfrm>
            <a:off x="1752600" y="1587295"/>
            <a:ext cx="4846585" cy="679655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1295400" y="5334000"/>
            <a:ext cx="1602740" cy="2667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Latency limited</a:t>
            </a:r>
            <a:endParaRPr lang="en-US" sz="1200" dirty="0"/>
          </a:p>
        </p:txBody>
      </p:sp>
      <p:cxnSp>
        <p:nvCxnSpPr>
          <p:cNvPr id="13" name="Straight Arrow Connector 12"/>
          <p:cNvCxnSpPr>
            <a:stCxn id="11" idx="0"/>
          </p:cNvCxnSpPr>
          <p:nvPr/>
        </p:nvCxnSpPr>
        <p:spPr>
          <a:xfrm flipH="1" flipV="1">
            <a:off x="1981200" y="4343400"/>
            <a:ext cx="115570" cy="990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cxnSp>
      <p:sp>
        <p:nvSpPr>
          <p:cNvPr id="15" name="Rounded Rectangle 14"/>
          <p:cNvSpPr/>
          <p:nvPr/>
        </p:nvSpPr>
        <p:spPr>
          <a:xfrm>
            <a:off x="4648200" y="5428020"/>
            <a:ext cx="1602740" cy="439379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1,000 clients</a:t>
            </a:r>
          </a:p>
          <a:p>
            <a:pPr algn="ctr"/>
            <a:r>
              <a:rPr lang="en-US" sz="1200" dirty="0" smtClean="0"/>
              <a:t>~1 second</a:t>
            </a:r>
            <a:endParaRPr lang="en-US" sz="1200" dirty="0"/>
          </a:p>
        </p:txBody>
      </p:sp>
      <p:cxnSp>
        <p:nvCxnSpPr>
          <p:cNvPr id="16" name="Straight Arrow Connector 15"/>
          <p:cNvCxnSpPr>
            <a:stCxn id="15" idx="0"/>
          </p:cNvCxnSpPr>
          <p:nvPr/>
        </p:nvCxnSpPr>
        <p:spPr>
          <a:xfrm flipH="1" flipV="1">
            <a:off x="5181600" y="3621406"/>
            <a:ext cx="267970" cy="180661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cxnSp>
      <p:sp>
        <p:nvSpPr>
          <p:cNvPr id="19" name="Rounded Rectangle 18"/>
          <p:cNvSpPr/>
          <p:nvPr/>
        </p:nvSpPr>
        <p:spPr>
          <a:xfrm>
            <a:off x="6690811" y="5786557"/>
            <a:ext cx="1602740" cy="439379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&gt; 5,000 concurrent clients!!</a:t>
            </a:r>
            <a:endParaRPr lang="en-US" sz="1200" dirty="0"/>
          </a:p>
        </p:txBody>
      </p:sp>
      <p:cxnSp>
        <p:nvCxnSpPr>
          <p:cNvPr id="20" name="Straight Arrow Connector 19"/>
          <p:cNvCxnSpPr>
            <a:stCxn id="19" idx="0"/>
          </p:cNvCxnSpPr>
          <p:nvPr/>
        </p:nvCxnSpPr>
        <p:spPr>
          <a:xfrm flipH="1" flipV="1">
            <a:off x="7224211" y="4883251"/>
            <a:ext cx="267970" cy="90330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3490439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8" grpId="0" animBg="1"/>
      <p:bldP spid="11" grpId="0" animBg="1"/>
      <p:bldP spid="15" grpId="0" animBg="1"/>
      <p:bldP spid="19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CPU Time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8433" y="1219200"/>
            <a:ext cx="5377534" cy="5257800"/>
          </a:xfrm>
        </p:spPr>
      </p:pic>
      <p:sp>
        <p:nvSpPr>
          <p:cNvPr id="8" name="Rounded Rectangle 7"/>
          <p:cNvSpPr/>
          <p:nvPr/>
        </p:nvSpPr>
        <p:spPr>
          <a:xfrm>
            <a:off x="3962400" y="2600325"/>
            <a:ext cx="1143000" cy="2667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5.5 </a:t>
            </a:r>
            <a:r>
              <a:rPr lang="en-US" sz="1200" dirty="0" err="1" smtClean="0"/>
              <a:t>ms</a:t>
            </a:r>
            <a:r>
              <a:rPr lang="en-US" sz="1200" dirty="0" smtClean="0"/>
              <a:t>/client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799832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060" y="1219200"/>
            <a:ext cx="6266279" cy="52578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to Shuffles</a:t>
            </a:r>
            <a:endParaRPr lang="en-US" dirty="0"/>
          </a:p>
        </p:txBody>
      </p:sp>
      <p:cxnSp>
        <p:nvCxnSpPr>
          <p:cNvPr id="5" name="Straight Arrow Connector 4"/>
          <p:cNvCxnSpPr>
            <a:stCxn id="7" idx="0"/>
          </p:cNvCxnSpPr>
          <p:nvPr/>
        </p:nvCxnSpPr>
        <p:spPr>
          <a:xfrm flipV="1">
            <a:off x="5038725" y="1828800"/>
            <a:ext cx="1438275" cy="17297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cxnSp>
      <p:cxnSp>
        <p:nvCxnSpPr>
          <p:cNvPr id="6" name="Straight Arrow Connector 5"/>
          <p:cNvCxnSpPr>
            <a:stCxn id="7" idx="1"/>
          </p:cNvCxnSpPr>
          <p:nvPr/>
        </p:nvCxnSpPr>
        <p:spPr>
          <a:xfrm flipH="1">
            <a:off x="2362201" y="3691890"/>
            <a:ext cx="1981199" cy="4191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cxnSp>
      <p:sp>
        <p:nvSpPr>
          <p:cNvPr id="7" name="Rounded Rectangle 6"/>
          <p:cNvSpPr/>
          <p:nvPr/>
        </p:nvSpPr>
        <p:spPr>
          <a:xfrm>
            <a:off x="4343400" y="3558540"/>
            <a:ext cx="1390650" cy="2667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Dissent keeps up!</a:t>
            </a:r>
            <a:endParaRPr lang="en-US" sz="1200" dirty="0"/>
          </a:p>
        </p:txBody>
      </p:sp>
      <p:cxnSp>
        <p:nvCxnSpPr>
          <p:cNvPr id="16" name="Straight Arrow Connector 15"/>
          <p:cNvCxnSpPr>
            <a:stCxn id="18" idx="3"/>
          </p:cNvCxnSpPr>
          <p:nvPr/>
        </p:nvCxnSpPr>
        <p:spPr>
          <a:xfrm>
            <a:off x="5943600" y="4065270"/>
            <a:ext cx="685800" cy="50673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cxnSp>
      <p:cxnSp>
        <p:nvCxnSpPr>
          <p:cNvPr id="17" name="Straight Arrow Connector 16"/>
          <p:cNvCxnSpPr>
            <a:stCxn id="18" idx="1"/>
          </p:cNvCxnSpPr>
          <p:nvPr/>
        </p:nvCxnSpPr>
        <p:spPr>
          <a:xfrm flipH="1">
            <a:off x="2362202" y="4065270"/>
            <a:ext cx="1676398" cy="35433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cxnSp>
      <p:sp>
        <p:nvSpPr>
          <p:cNvPr id="18" name="Rounded Rectangle 17"/>
          <p:cNvSpPr/>
          <p:nvPr/>
        </p:nvSpPr>
        <p:spPr>
          <a:xfrm>
            <a:off x="4038600" y="3931920"/>
            <a:ext cx="1905000" cy="2667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Verifiable shuffles do not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331706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8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Churn Resilience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1" t="21524" r="12242" b="8486"/>
          <a:stretch/>
        </p:blipFill>
        <p:spPr bwMode="auto">
          <a:xfrm>
            <a:off x="990600" y="1143000"/>
            <a:ext cx="6676571" cy="5400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Straight Arrow Connector 6"/>
          <p:cNvCxnSpPr>
            <a:stCxn id="9" idx="0"/>
          </p:cNvCxnSpPr>
          <p:nvPr/>
        </p:nvCxnSpPr>
        <p:spPr>
          <a:xfrm flipH="1" flipV="1">
            <a:off x="3581400" y="1447800"/>
            <a:ext cx="952502" cy="9395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cxnSp>
      <p:sp>
        <p:nvSpPr>
          <p:cNvPr id="9" name="Rounded Rectangle 8"/>
          <p:cNvSpPr/>
          <p:nvPr/>
        </p:nvSpPr>
        <p:spPr>
          <a:xfrm>
            <a:off x="3733802" y="2387366"/>
            <a:ext cx="1600200" cy="44019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Nearly 99% complete in less than 1 second</a:t>
            </a:r>
            <a:endParaRPr lang="en-US" sz="1200" dirty="0"/>
          </a:p>
        </p:txBody>
      </p:sp>
      <p:cxnSp>
        <p:nvCxnSpPr>
          <p:cNvPr id="14" name="Straight Arrow Connector 13"/>
          <p:cNvCxnSpPr>
            <a:stCxn id="15" idx="1"/>
          </p:cNvCxnSpPr>
          <p:nvPr/>
        </p:nvCxnSpPr>
        <p:spPr>
          <a:xfrm flipH="1" flipV="1">
            <a:off x="2971800" y="3581400"/>
            <a:ext cx="762000" cy="13340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cxnSp>
      <p:sp>
        <p:nvSpPr>
          <p:cNvPr id="15" name="Rounded Rectangle 14"/>
          <p:cNvSpPr/>
          <p:nvPr/>
        </p:nvSpPr>
        <p:spPr>
          <a:xfrm>
            <a:off x="3733800" y="3494711"/>
            <a:ext cx="1600200" cy="44019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Nearly 50% complete in less than 400 </a:t>
            </a:r>
            <a:r>
              <a:rPr lang="en-US" sz="1200" dirty="0" err="1" smtClean="0"/>
              <a:t>ms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17001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5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Protocol Breakdown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060" y="1219200"/>
            <a:ext cx="6266279" cy="5257800"/>
          </a:xfrm>
        </p:spPr>
      </p:pic>
      <p:cxnSp>
        <p:nvCxnSpPr>
          <p:cNvPr id="5" name="Straight Arrow Connector 4"/>
          <p:cNvCxnSpPr>
            <a:stCxn id="7" idx="3"/>
          </p:cNvCxnSpPr>
          <p:nvPr/>
        </p:nvCxnSpPr>
        <p:spPr>
          <a:xfrm flipV="1">
            <a:off x="5181600" y="3886200"/>
            <a:ext cx="1371600" cy="4953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cxnSp>
      <p:cxnSp>
        <p:nvCxnSpPr>
          <p:cNvPr id="6" name="Straight Arrow Connector 5"/>
          <p:cNvCxnSpPr>
            <a:stCxn id="7" idx="2"/>
          </p:cNvCxnSpPr>
          <p:nvPr/>
        </p:nvCxnSpPr>
        <p:spPr>
          <a:xfrm flipH="1">
            <a:off x="2667000" y="4495800"/>
            <a:ext cx="1981200" cy="990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cxnSp>
      <p:sp>
        <p:nvSpPr>
          <p:cNvPr id="7" name="Rounded Rectangle 6"/>
          <p:cNvSpPr/>
          <p:nvPr/>
        </p:nvSpPr>
        <p:spPr>
          <a:xfrm>
            <a:off x="4114800" y="4267200"/>
            <a:ext cx="1066800" cy="2286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“Fast” DC-net</a:t>
            </a:r>
            <a:endParaRPr lang="en-US" sz="1200" dirty="0"/>
          </a:p>
        </p:txBody>
      </p:sp>
      <p:cxnSp>
        <p:nvCxnSpPr>
          <p:cNvPr id="19" name="Straight Arrow Connector 18"/>
          <p:cNvCxnSpPr>
            <a:stCxn id="21" idx="1"/>
          </p:cNvCxnSpPr>
          <p:nvPr/>
        </p:nvCxnSpPr>
        <p:spPr>
          <a:xfrm flipH="1">
            <a:off x="6248400" y="4655820"/>
            <a:ext cx="990600" cy="8305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cxnSp>
      <p:cxnSp>
        <p:nvCxnSpPr>
          <p:cNvPr id="20" name="Straight Arrow Connector 19"/>
          <p:cNvCxnSpPr>
            <a:stCxn id="21" idx="1"/>
          </p:cNvCxnSpPr>
          <p:nvPr/>
        </p:nvCxnSpPr>
        <p:spPr>
          <a:xfrm flipH="1" flipV="1">
            <a:off x="5943600" y="4495800"/>
            <a:ext cx="1295400" cy="16002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cxnSp>
      <p:sp>
        <p:nvSpPr>
          <p:cNvPr id="21" name="Rounded Rectangle 20"/>
          <p:cNvSpPr/>
          <p:nvPr/>
        </p:nvSpPr>
        <p:spPr>
          <a:xfrm>
            <a:off x="7239000" y="4541520"/>
            <a:ext cx="1371600" cy="2286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Slow Key Shuffle</a:t>
            </a:r>
            <a:endParaRPr lang="en-US" sz="1200" dirty="0"/>
          </a:p>
        </p:txBody>
      </p:sp>
      <p:cxnSp>
        <p:nvCxnSpPr>
          <p:cNvPr id="38" name="Straight Arrow Connector 37"/>
          <p:cNvCxnSpPr>
            <a:stCxn id="40" idx="1"/>
          </p:cNvCxnSpPr>
          <p:nvPr/>
        </p:nvCxnSpPr>
        <p:spPr>
          <a:xfrm flipH="1">
            <a:off x="6248400" y="2781300"/>
            <a:ext cx="990600" cy="7543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cxnSp>
      <p:cxnSp>
        <p:nvCxnSpPr>
          <p:cNvPr id="39" name="Straight Arrow Connector 38"/>
          <p:cNvCxnSpPr>
            <a:stCxn id="40" idx="1"/>
          </p:cNvCxnSpPr>
          <p:nvPr/>
        </p:nvCxnSpPr>
        <p:spPr>
          <a:xfrm flipH="1" flipV="1">
            <a:off x="5943600" y="2545080"/>
            <a:ext cx="1295400" cy="23622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cxnSp>
      <p:sp>
        <p:nvSpPr>
          <p:cNvPr id="40" name="Rounded Rectangle 39"/>
          <p:cNvSpPr/>
          <p:nvPr/>
        </p:nvSpPr>
        <p:spPr>
          <a:xfrm>
            <a:off x="7239000" y="2590800"/>
            <a:ext cx="1219200" cy="3810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Really slow blame shuffle</a:t>
            </a:r>
            <a:endParaRPr lang="en-US" sz="1200" dirty="0"/>
          </a:p>
        </p:txBody>
      </p:sp>
      <p:cxnSp>
        <p:nvCxnSpPr>
          <p:cNvPr id="59" name="Straight Arrow Connector 58"/>
          <p:cNvCxnSpPr>
            <a:stCxn id="61" idx="0"/>
          </p:cNvCxnSpPr>
          <p:nvPr/>
        </p:nvCxnSpPr>
        <p:spPr>
          <a:xfrm flipV="1">
            <a:off x="4762500" y="2057400"/>
            <a:ext cx="1409700" cy="110109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cxnSp>
      <p:cxnSp>
        <p:nvCxnSpPr>
          <p:cNvPr id="60" name="Straight Arrow Connector 59"/>
          <p:cNvCxnSpPr>
            <a:stCxn id="61" idx="1"/>
          </p:cNvCxnSpPr>
          <p:nvPr/>
        </p:nvCxnSpPr>
        <p:spPr>
          <a:xfrm flipH="1">
            <a:off x="2667000" y="3484245"/>
            <a:ext cx="1447800" cy="9715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cxnSp>
      <p:sp>
        <p:nvSpPr>
          <p:cNvPr id="61" name="Rounded Rectangle 60"/>
          <p:cNvSpPr/>
          <p:nvPr/>
        </p:nvSpPr>
        <p:spPr>
          <a:xfrm>
            <a:off x="4114800" y="3158490"/>
            <a:ext cx="1295400" cy="65151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Efficient disruption analysis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914729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1" grpId="0" animBg="1"/>
      <p:bldP spid="40" grpId="0" animBg="1"/>
      <p:bldP spid="61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Organization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Motivation</a:t>
            </a:r>
          </a:p>
          <a:p>
            <a:r>
              <a:rPr lang="en-US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Existing Approaches</a:t>
            </a:r>
          </a:p>
          <a:p>
            <a:r>
              <a:rPr lang="en-US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Dissent – Strong, Scalable Anonymity</a:t>
            </a:r>
          </a:p>
          <a:p>
            <a:pPr lvl="1"/>
            <a:r>
              <a:rPr lang="en-US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Computational efficiency</a:t>
            </a:r>
          </a:p>
          <a:p>
            <a:pPr lvl="1"/>
            <a:r>
              <a:rPr lang="en-US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Communication efficiency</a:t>
            </a:r>
          </a:p>
          <a:p>
            <a:pPr lvl="1"/>
            <a:r>
              <a:rPr lang="en-US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Churn resistance</a:t>
            </a:r>
          </a:p>
          <a:p>
            <a:pPr lvl="1"/>
            <a:r>
              <a:rPr lang="en-US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Anonymity</a:t>
            </a:r>
          </a:p>
          <a:p>
            <a:pPr lvl="1"/>
            <a:r>
              <a:rPr lang="en-US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Accountability</a:t>
            </a:r>
          </a:p>
          <a:p>
            <a:r>
              <a:rPr lang="en-US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Evaluation</a:t>
            </a:r>
          </a:p>
          <a:p>
            <a:r>
              <a:rPr lang="en-US" b="1" dirty="0">
                <a:solidFill>
                  <a:srgbClr val="0070C0"/>
                </a:solidFill>
              </a:rPr>
              <a:t>Conclusions</a:t>
            </a:r>
            <a:endParaRPr lang="en-US" b="1" dirty="0" smtClean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755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Take </a:t>
            </a:r>
            <a:r>
              <a:rPr lang="en-US" dirty="0" err="1" smtClean="0"/>
              <a:t>Aways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can construct strong </a:t>
            </a:r>
            <a:r>
              <a:rPr lang="en-US" b="1" dirty="0" smtClean="0"/>
              <a:t>and </a:t>
            </a:r>
            <a:r>
              <a:rPr lang="en-US" dirty="0" smtClean="0"/>
              <a:t>scalable anonymous communication </a:t>
            </a:r>
            <a:r>
              <a:rPr lang="en-US" dirty="0" smtClean="0"/>
              <a:t>systems</a:t>
            </a:r>
          </a:p>
          <a:p>
            <a:pPr lvl="1"/>
            <a:r>
              <a:rPr lang="en-US" dirty="0" smtClean="0"/>
              <a:t>O(N</a:t>
            </a:r>
            <a:r>
              <a:rPr lang="en-US" baseline="30000" dirty="0" smtClean="0"/>
              <a:t>2</a:t>
            </a:r>
            <a:r>
              <a:rPr lang="en-US" dirty="0" smtClean="0"/>
              <a:t>) communication cost to O(N)</a:t>
            </a:r>
          </a:p>
          <a:p>
            <a:pPr lvl="1"/>
            <a:r>
              <a:rPr lang="en-US" dirty="0" smtClean="0"/>
              <a:t>Churn tolerance</a:t>
            </a:r>
          </a:p>
          <a:p>
            <a:pPr lvl="1"/>
            <a:r>
              <a:rPr lang="en-US" dirty="0"/>
              <a:t>Provides an effective means to identify </a:t>
            </a:r>
            <a:r>
              <a:rPr lang="en-US" dirty="0" smtClean="0"/>
              <a:t>disruptors</a:t>
            </a:r>
            <a:endParaRPr lang="en-US" dirty="0" smtClean="0"/>
          </a:p>
          <a:p>
            <a:r>
              <a:rPr lang="en-US" dirty="0" smtClean="0"/>
              <a:t>Two orders of magnitude larger anonymity sets than previous DC-net approaches</a:t>
            </a:r>
          </a:p>
          <a:p>
            <a:r>
              <a:rPr lang="en-US" dirty="0" smtClean="0"/>
              <a:t>Maintains </a:t>
            </a:r>
            <a:r>
              <a:rPr lang="en-US" dirty="0" smtClean="0"/>
              <a:t>strong anonymity properties from DC-nets</a:t>
            </a:r>
          </a:p>
        </p:txBody>
      </p:sp>
    </p:spTree>
    <p:extLst>
      <p:ext uri="{BB962C8B-B14F-4D97-AF65-F5344CB8AC3E}">
        <p14:creationId xmlns:p14="http://schemas.microsoft.com/office/powerpoint/2010/main" val="992199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Further bandwidth and computation optimizations</a:t>
            </a:r>
          </a:p>
          <a:p>
            <a:r>
              <a:rPr lang="en-US" dirty="0" smtClean="0"/>
              <a:t>Slot length scheduling policies</a:t>
            </a:r>
          </a:p>
          <a:p>
            <a:r>
              <a:rPr lang="en-US" dirty="0" smtClean="0"/>
              <a:t>Better ways to anonymously distribute blame</a:t>
            </a:r>
          </a:p>
          <a:p>
            <a:r>
              <a:rPr lang="en-US" dirty="0" smtClean="0"/>
              <a:t>Handling long term intersection attacks</a:t>
            </a:r>
          </a:p>
          <a:p>
            <a:r>
              <a:rPr lang="en-US" dirty="0"/>
              <a:t>Formal security analysis</a:t>
            </a:r>
          </a:p>
          <a:p>
            <a:r>
              <a:rPr lang="en-US" dirty="0" smtClean="0"/>
              <a:t>Making available for real applications and real users</a:t>
            </a:r>
          </a:p>
        </p:txBody>
      </p:sp>
    </p:spTree>
    <p:extLst>
      <p:ext uri="{BB962C8B-B14F-4D97-AF65-F5344CB8AC3E}">
        <p14:creationId xmlns:p14="http://schemas.microsoft.com/office/powerpoint/2010/main" val="2254278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Finished!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 algn="ctr">
              <a:buNone/>
            </a:pPr>
            <a:r>
              <a:rPr lang="en-US" sz="7200" dirty="0" smtClean="0"/>
              <a:t>Thanks, questions?</a:t>
            </a:r>
          </a:p>
          <a:p>
            <a:pPr marL="114300" indent="0">
              <a:buNone/>
            </a:pPr>
            <a:endParaRPr lang="en-US" sz="2800" dirty="0" smtClean="0"/>
          </a:p>
          <a:p>
            <a:pPr marL="114300" indent="0">
              <a:buNone/>
            </a:pPr>
            <a:endParaRPr lang="en-US" sz="2800" dirty="0"/>
          </a:p>
          <a:p>
            <a:pPr marL="114300" indent="0">
              <a:buNone/>
            </a:pPr>
            <a:r>
              <a:rPr lang="en-US" sz="2800" dirty="0" smtClean="0"/>
              <a:t>Dissent – Strong, scalable accountable anonymity</a:t>
            </a:r>
          </a:p>
          <a:p>
            <a:pPr marL="114300" indent="0">
              <a:buNone/>
            </a:pPr>
            <a:r>
              <a:rPr lang="en-US" sz="2800" dirty="0" smtClean="0"/>
              <a:t>Find out more at</a:t>
            </a:r>
            <a:r>
              <a:rPr lang="en-US" sz="2800" dirty="0"/>
              <a:t> </a:t>
            </a:r>
            <a:r>
              <a:rPr lang="en-US" sz="2800" dirty="0">
                <a:hlinkClick r:id="rId2"/>
              </a:rPr>
              <a:t>http://dedis.cs.yale.edu/2010/anon</a:t>
            </a:r>
            <a:r>
              <a:rPr lang="en-US" sz="2800" dirty="0" smtClean="0">
                <a:hlinkClick r:id="rId2"/>
              </a:rPr>
              <a:t>/</a:t>
            </a:r>
            <a:endParaRPr lang="en-US" sz="2800" dirty="0" smtClean="0"/>
          </a:p>
          <a:p>
            <a:pPr marL="114300" indent="0">
              <a:buNone/>
            </a:pPr>
            <a:r>
              <a:rPr lang="en-US" sz="2800" dirty="0" smtClean="0"/>
              <a:t>We’ll be at the poster session tonight!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96696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 slides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95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 Topology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434650" y="2614096"/>
            <a:ext cx="788987" cy="1422400"/>
            <a:chOff x="457200" y="4724400"/>
            <a:chExt cx="788987" cy="1422400"/>
          </a:xfrm>
        </p:grpSpPr>
        <p:pic>
          <p:nvPicPr>
            <p:cNvPr id="9" name="Picture 1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546893" y="5777468"/>
              <a:ext cx="636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Alice</a:t>
              </a:r>
              <a:endParaRPr lang="en-US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922964" y="3830882"/>
            <a:ext cx="767700" cy="1436132"/>
            <a:chOff x="2209800" y="1240510"/>
            <a:chExt cx="767700" cy="1436132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9800" y="1240510"/>
              <a:ext cx="767700" cy="1130542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2271743" y="2307310"/>
              <a:ext cx="6698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Carol</a:t>
              </a:r>
              <a:endParaRPr lang="en-US" dirty="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272056" y="278129"/>
            <a:ext cx="1036669" cy="974725"/>
            <a:chOff x="2941606" y="3017838"/>
            <a:chExt cx="1036669" cy="974725"/>
          </a:xfrm>
        </p:grpSpPr>
        <p:pic>
          <p:nvPicPr>
            <p:cNvPr id="26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7" name="TextBox 26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3725472" y="4690031"/>
            <a:ext cx="874110" cy="1499874"/>
            <a:chOff x="2287771" y="1240510"/>
            <a:chExt cx="874110" cy="1499874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94181" y="1240510"/>
              <a:ext cx="767700" cy="1130542"/>
            </a:xfrm>
            <a:prstGeom prst="rect">
              <a:avLst/>
            </a:prstGeom>
          </p:spPr>
        </p:pic>
        <p:sp>
          <p:nvSpPr>
            <p:cNvPr id="31" name="TextBox 30"/>
            <p:cNvSpPr txBox="1"/>
            <p:nvPr/>
          </p:nvSpPr>
          <p:spPr>
            <a:xfrm>
              <a:off x="2287771" y="2371052"/>
              <a:ext cx="8163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Crystal</a:t>
              </a:r>
              <a:endParaRPr lang="en-US" baseline="-25000" dirty="0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7930500" y="1284542"/>
            <a:ext cx="788987" cy="1422400"/>
            <a:chOff x="457200" y="4724400"/>
            <a:chExt cx="788987" cy="1422400"/>
          </a:xfrm>
        </p:grpSpPr>
        <p:pic>
          <p:nvPicPr>
            <p:cNvPr id="33" name="Picture 1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4" name="TextBox 33"/>
            <p:cNvSpPr txBox="1"/>
            <p:nvPr/>
          </p:nvSpPr>
          <p:spPr>
            <a:xfrm>
              <a:off x="546893" y="5777468"/>
              <a:ext cx="6719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Anna</a:t>
              </a:r>
              <a:endParaRPr lang="en-US" baseline="-25000" dirty="0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2618997" y="4573874"/>
            <a:ext cx="788987" cy="1422400"/>
            <a:chOff x="457200" y="4724400"/>
            <a:chExt cx="788987" cy="1422400"/>
          </a:xfrm>
        </p:grpSpPr>
        <p:pic>
          <p:nvPicPr>
            <p:cNvPr id="39" name="Picture 1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0" name="TextBox 39"/>
            <p:cNvSpPr txBox="1"/>
            <p:nvPr/>
          </p:nvSpPr>
          <p:spPr>
            <a:xfrm>
              <a:off x="546893" y="5777468"/>
              <a:ext cx="5819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Alex</a:t>
              </a:r>
              <a:endParaRPr lang="en-US" baseline="-25000" dirty="0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135407" y="949442"/>
            <a:ext cx="762157" cy="1436132"/>
            <a:chOff x="5486400" y="4191000"/>
            <a:chExt cx="762157" cy="1436132"/>
          </a:xfrm>
        </p:grpSpPr>
        <p:pic>
          <p:nvPicPr>
            <p:cNvPr id="42" name="Picture 1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3" name="TextBox 42"/>
            <p:cNvSpPr txBox="1"/>
            <p:nvPr/>
          </p:nvSpPr>
          <p:spPr>
            <a:xfrm>
              <a:off x="5562600" y="5257800"/>
              <a:ext cx="6859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Barry</a:t>
              </a:r>
              <a:endParaRPr lang="en-US" baseline="-25000" dirty="0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5563393" y="5031899"/>
            <a:ext cx="788987" cy="1422400"/>
            <a:chOff x="457200" y="4724400"/>
            <a:chExt cx="788987" cy="1422400"/>
          </a:xfrm>
        </p:grpSpPr>
        <p:pic>
          <p:nvPicPr>
            <p:cNvPr id="45" name="Picture 1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6" name="TextBox 45"/>
            <p:cNvSpPr txBox="1"/>
            <p:nvPr/>
          </p:nvSpPr>
          <p:spPr>
            <a:xfrm>
              <a:off x="546893" y="5777468"/>
              <a:ext cx="6019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Amy</a:t>
              </a:r>
              <a:endParaRPr lang="en-US" baseline="-25000" dirty="0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7336935" y="2627155"/>
            <a:ext cx="1079209" cy="1436132"/>
            <a:chOff x="2209800" y="1240510"/>
            <a:chExt cx="1079209" cy="1436132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9800" y="1240510"/>
              <a:ext cx="767700" cy="1130542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2271743" y="2307310"/>
              <a:ext cx="10172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Christine</a:t>
              </a:r>
              <a:endParaRPr lang="en-US" baseline="-25000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4526724" y="3060741"/>
            <a:ext cx="1036669" cy="974725"/>
            <a:chOff x="2941606" y="3017838"/>
            <a:chExt cx="1036669" cy="974725"/>
          </a:xfrm>
        </p:grpSpPr>
        <p:pic>
          <p:nvPicPr>
            <p:cNvPr id="9220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2563953" y="1508380"/>
            <a:ext cx="1036669" cy="974725"/>
            <a:chOff x="2941606" y="3017838"/>
            <a:chExt cx="1036669" cy="974725"/>
          </a:xfrm>
        </p:grpSpPr>
        <p:pic>
          <p:nvPicPr>
            <p:cNvPr id="23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4" name="TextBox 23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0</a:t>
              </a:r>
              <a:endParaRPr lang="en-US" baseline="-25000" dirty="0"/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6447704" y="3043793"/>
            <a:ext cx="693737" cy="1436132"/>
            <a:chOff x="5486400" y="4191000"/>
            <a:chExt cx="693737" cy="1436132"/>
          </a:xfrm>
        </p:grpSpPr>
        <p:pic>
          <p:nvPicPr>
            <p:cNvPr id="112" name="Picture 1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3" name="TextBox 112"/>
            <p:cNvSpPr txBox="1"/>
            <p:nvPr/>
          </p:nvSpPr>
          <p:spPr>
            <a:xfrm>
              <a:off x="5562600" y="5257800"/>
              <a:ext cx="5533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Bob</a:t>
              </a:r>
              <a:endParaRPr lang="en-US" dirty="0"/>
            </a:p>
          </p:txBody>
        </p:sp>
      </p:grpSp>
      <p:cxnSp>
        <p:nvCxnSpPr>
          <p:cNvPr id="5" name="Straight Connector 4"/>
          <p:cNvCxnSpPr>
            <a:stCxn id="42" idx="3"/>
            <a:endCxn id="23" idx="1"/>
          </p:cNvCxnSpPr>
          <p:nvPr/>
        </p:nvCxnSpPr>
        <p:spPr>
          <a:xfrm>
            <a:off x="829144" y="1536024"/>
            <a:ext cx="2069803" cy="459719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9" idx="0"/>
            <a:endCxn id="23" idx="1"/>
          </p:cNvCxnSpPr>
          <p:nvPr/>
        </p:nvCxnSpPr>
        <p:spPr>
          <a:xfrm flipV="1">
            <a:off x="829144" y="1995743"/>
            <a:ext cx="2069803" cy="618353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8" idx="0"/>
            <a:endCxn id="23" idx="1"/>
          </p:cNvCxnSpPr>
          <p:nvPr/>
        </p:nvCxnSpPr>
        <p:spPr>
          <a:xfrm flipV="1">
            <a:off x="1306814" y="1995743"/>
            <a:ext cx="1592133" cy="1835139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9" idx="0"/>
            <a:endCxn id="9220" idx="2"/>
          </p:cNvCxnSpPr>
          <p:nvPr/>
        </p:nvCxnSpPr>
        <p:spPr>
          <a:xfrm flipV="1">
            <a:off x="3013491" y="4035466"/>
            <a:ext cx="2199065" cy="538408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30" idx="0"/>
            <a:endCxn id="9220" idx="2"/>
          </p:cNvCxnSpPr>
          <p:nvPr/>
        </p:nvCxnSpPr>
        <p:spPr>
          <a:xfrm flipV="1">
            <a:off x="4215732" y="4035466"/>
            <a:ext cx="996824" cy="654565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17" name="Straight Connector 9216"/>
          <p:cNvCxnSpPr>
            <a:stCxn id="45" idx="0"/>
            <a:endCxn id="9220" idx="2"/>
          </p:cNvCxnSpPr>
          <p:nvPr/>
        </p:nvCxnSpPr>
        <p:spPr>
          <a:xfrm flipH="1" flipV="1">
            <a:off x="5212556" y="4035466"/>
            <a:ext cx="745331" cy="996433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22" name="Straight Connector 9221"/>
          <p:cNvCxnSpPr>
            <a:stCxn id="112" idx="0"/>
            <a:endCxn id="26" idx="2"/>
          </p:cNvCxnSpPr>
          <p:nvPr/>
        </p:nvCxnSpPr>
        <p:spPr>
          <a:xfrm flipH="1" flipV="1">
            <a:off x="5957888" y="1252854"/>
            <a:ext cx="836685" cy="1790939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24" name="Straight Connector 9223"/>
          <p:cNvCxnSpPr>
            <a:stCxn id="48" idx="0"/>
            <a:endCxn id="26" idx="2"/>
          </p:cNvCxnSpPr>
          <p:nvPr/>
        </p:nvCxnSpPr>
        <p:spPr>
          <a:xfrm flipH="1" flipV="1">
            <a:off x="5957888" y="1252854"/>
            <a:ext cx="1762897" cy="1374301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26" name="Straight Connector 9225"/>
          <p:cNvCxnSpPr>
            <a:stCxn id="33" idx="0"/>
            <a:endCxn id="26" idx="2"/>
          </p:cNvCxnSpPr>
          <p:nvPr/>
        </p:nvCxnSpPr>
        <p:spPr>
          <a:xfrm flipH="1" flipV="1">
            <a:off x="5957888" y="1252854"/>
            <a:ext cx="2367106" cy="31688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28" name="Straight Connector 9227"/>
          <p:cNvCxnSpPr>
            <a:stCxn id="23" idx="3"/>
            <a:endCxn id="9220" idx="0"/>
          </p:cNvCxnSpPr>
          <p:nvPr/>
        </p:nvCxnSpPr>
        <p:spPr>
          <a:xfrm>
            <a:off x="3600622" y="1995743"/>
            <a:ext cx="1611934" cy="1064998"/>
          </a:xfrm>
          <a:prstGeom prst="line">
            <a:avLst/>
          </a:prstGeom>
          <a:ln w="3810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30" name="Straight Connector 9229"/>
          <p:cNvCxnSpPr>
            <a:stCxn id="26" idx="1"/>
            <a:endCxn id="9220" idx="0"/>
          </p:cNvCxnSpPr>
          <p:nvPr/>
        </p:nvCxnSpPr>
        <p:spPr>
          <a:xfrm flipH="1">
            <a:off x="5212556" y="765492"/>
            <a:ext cx="394494" cy="2295249"/>
          </a:xfrm>
          <a:prstGeom prst="line">
            <a:avLst/>
          </a:prstGeom>
          <a:ln w="3810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32" name="Straight Connector 9231"/>
          <p:cNvCxnSpPr>
            <a:stCxn id="26" idx="1"/>
            <a:endCxn id="23" idx="3"/>
          </p:cNvCxnSpPr>
          <p:nvPr/>
        </p:nvCxnSpPr>
        <p:spPr>
          <a:xfrm flipH="1">
            <a:off x="3600622" y="765492"/>
            <a:ext cx="2006428" cy="1230251"/>
          </a:xfrm>
          <a:prstGeom prst="line">
            <a:avLst/>
          </a:prstGeom>
          <a:ln w="3810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Rounded Rectangle 85"/>
          <p:cNvSpPr/>
          <p:nvPr/>
        </p:nvSpPr>
        <p:spPr>
          <a:xfrm>
            <a:off x="6136267" y="4479925"/>
            <a:ext cx="2739781" cy="952496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dirty="0" smtClean="0"/>
              <a:t>8 – 16 servers</a:t>
            </a:r>
          </a:p>
          <a:p>
            <a:pPr algn="ctr"/>
            <a:r>
              <a:rPr lang="en-US" dirty="0"/>
              <a:t>1</a:t>
            </a:r>
            <a:r>
              <a:rPr lang="en-US" dirty="0" smtClean="0"/>
              <a:t> – 320 clients per server</a:t>
            </a:r>
          </a:p>
          <a:p>
            <a:pPr algn="ctr"/>
            <a:r>
              <a:rPr lang="en-US" dirty="0" smtClean="0"/>
              <a:t>24</a:t>
            </a:r>
            <a:r>
              <a:rPr lang="en-US" dirty="0"/>
              <a:t> </a:t>
            </a:r>
            <a:r>
              <a:rPr lang="en-US" dirty="0" smtClean="0"/>
              <a:t>–5120 clients</a:t>
            </a:r>
            <a:endParaRPr lang="en-US" dirty="0"/>
          </a:p>
        </p:txBody>
      </p:sp>
      <p:sp>
        <p:nvSpPr>
          <p:cNvPr id="67" name="Rounded Rectangle 66"/>
          <p:cNvSpPr/>
          <p:nvPr/>
        </p:nvSpPr>
        <p:spPr>
          <a:xfrm>
            <a:off x="2464730" y="461759"/>
            <a:ext cx="2271783" cy="732162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dirty="0" smtClean="0"/>
              <a:t>100 Mbit/sec LAN</a:t>
            </a:r>
          </a:p>
          <a:p>
            <a:pPr algn="ctr"/>
            <a:r>
              <a:rPr lang="en-US" dirty="0" smtClean="0"/>
              <a:t>with 10 </a:t>
            </a:r>
            <a:r>
              <a:rPr lang="en-US" dirty="0" err="1" smtClean="0"/>
              <a:t>msec</a:t>
            </a:r>
            <a:r>
              <a:rPr lang="en-US" dirty="0" smtClean="0"/>
              <a:t> delay</a:t>
            </a:r>
            <a:endParaRPr lang="en-US" dirty="0"/>
          </a:p>
        </p:txBody>
      </p:sp>
      <p:cxnSp>
        <p:nvCxnSpPr>
          <p:cNvPr id="55" name="Straight Arrow Connector 54"/>
          <p:cNvCxnSpPr>
            <a:stCxn id="67" idx="2"/>
          </p:cNvCxnSpPr>
          <p:nvPr/>
        </p:nvCxnSpPr>
        <p:spPr>
          <a:xfrm>
            <a:off x="3600622" y="1193921"/>
            <a:ext cx="805967" cy="314459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ounded Rectangle 70"/>
          <p:cNvSpPr/>
          <p:nvPr/>
        </p:nvSpPr>
        <p:spPr>
          <a:xfrm>
            <a:off x="2292272" y="2819400"/>
            <a:ext cx="2271783" cy="81097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dirty="0" smtClean="0"/>
              <a:t>100 Mbit/sec shared upstream link</a:t>
            </a:r>
          </a:p>
          <a:p>
            <a:pPr algn="ctr"/>
            <a:r>
              <a:rPr lang="en-US" dirty="0" smtClean="0"/>
              <a:t>with 50 </a:t>
            </a:r>
            <a:r>
              <a:rPr lang="en-US" dirty="0" err="1" smtClean="0"/>
              <a:t>msec</a:t>
            </a:r>
            <a:r>
              <a:rPr lang="en-US" dirty="0" smtClean="0"/>
              <a:t> delay</a:t>
            </a:r>
            <a:endParaRPr lang="en-US" dirty="0"/>
          </a:p>
        </p:txBody>
      </p:sp>
      <p:cxnSp>
        <p:nvCxnSpPr>
          <p:cNvPr id="72" name="Straight Arrow Connector 71"/>
          <p:cNvCxnSpPr>
            <a:stCxn id="71" idx="2"/>
          </p:cNvCxnSpPr>
          <p:nvPr/>
        </p:nvCxnSpPr>
        <p:spPr>
          <a:xfrm>
            <a:off x="3428164" y="3630374"/>
            <a:ext cx="1433554" cy="66488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ounded Rectangle 74"/>
          <p:cNvSpPr/>
          <p:nvPr/>
        </p:nvSpPr>
        <p:spPr>
          <a:xfrm>
            <a:off x="482275" y="2913312"/>
            <a:ext cx="3052938" cy="952496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dirty="0" smtClean="0"/>
              <a:t>Servers might be run within a single cloud but owned by different “anonymity providers”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907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animBg="1"/>
      <p:bldP spid="67" grpId="0" animBg="1"/>
      <p:bldP spid="71" grpId="0" animBg="1"/>
      <p:bldP spid="75" grpId="0" animBg="1"/>
      <p:bldP spid="75" grpId="1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Scaling to Thousands of Clients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8433" y="1219200"/>
            <a:ext cx="5377534" cy="5257800"/>
          </a:xfrm>
        </p:spPr>
      </p:pic>
      <p:cxnSp>
        <p:nvCxnSpPr>
          <p:cNvPr id="8" name="Straight Arrow Connector 7"/>
          <p:cNvCxnSpPr>
            <a:stCxn id="10" idx="1"/>
          </p:cNvCxnSpPr>
          <p:nvPr/>
        </p:nvCxnSpPr>
        <p:spPr>
          <a:xfrm flipH="1">
            <a:off x="6553200" y="3469005"/>
            <a:ext cx="378460" cy="72199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cxnSp>
      <p:cxnSp>
        <p:nvCxnSpPr>
          <p:cNvPr id="9" name="Straight Arrow Connector 8"/>
          <p:cNvCxnSpPr>
            <a:stCxn id="10" idx="1"/>
          </p:cNvCxnSpPr>
          <p:nvPr/>
        </p:nvCxnSpPr>
        <p:spPr>
          <a:xfrm flipH="1" flipV="1">
            <a:off x="6496050" y="2590801"/>
            <a:ext cx="435610" cy="87820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cxnSp>
      <p:sp>
        <p:nvSpPr>
          <p:cNvPr id="10" name="Rounded Rectangle 9"/>
          <p:cNvSpPr/>
          <p:nvPr/>
        </p:nvSpPr>
        <p:spPr>
          <a:xfrm>
            <a:off x="6931660" y="3335655"/>
            <a:ext cx="1602740" cy="2667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Bandwidth limitations</a:t>
            </a:r>
            <a:endParaRPr lang="en-US" sz="1200" dirty="0"/>
          </a:p>
        </p:txBody>
      </p:sp>
      <p:cxnSp>
        <p:nvCxnSpPr>
          <p:cNvPr id="17" name="Straight Arrow Connector 16"/>
          <p:cNvCxnSpPr>
            <a:stCxn id="18" idx="1"/>
          </p:cNvCxnSpPr>
          <p:nvPr/>
        </p:nvCxnSpPr>
        <p:spPr>
          <a:xfrm flipH="1">
            <a:off x="6496050" y="2133600"/>
            <a:ext cx="590550" cy="457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cxnSp>
      <p:sp>
        <p:nvSpPr>
          <p:cNvPr id="18" name="Rounded Rectangle 17"/>
          <p:cNvSpPr/>
          <p:nvPr/>
        </p:nvSpPr>
        <p:spPr>
          <a:xfrm>
            <a:off x="7086600" y="2000250"/>
            <a:ext cx="1219200" cy="2667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CPU Overheads</a:t>
            </a:r>
            <a:endParaRPr lang="en-US" sz="1200" dirty="0"/>
          </a:p>
        </p:txBody>
      </p:sp>
      <p:cxnSp>
        <p:nvCxnSpPr>
          <p:cNvPr id="42" name="Straight Arrow Connector 41"/>
          <p:cNvCxnSpPr>
            <a:stCxn id="18" idx="1"/>
          </p:cNvCxnSpPr>
          <p:nvPr/>
        </p:nvCxnSpPr>
        <p:spPr>
          <a:xfrm flipH="1">
            <a:off x="6496050" y="2133600"/>
            <a:ext cx="59055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1749006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8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29" y="4508258"/>
            <a:ext cx="767700" cy="1130542"/>
          </a:xfrm>
          <a:prstGeom prst="rect">
            <a:avLst/>
          </a:prstGeom>
        </p:spPr>
      </p:pic>
      <p:pic>
        <p:nvPicPr>
          <p:cNvPr id="8209" name="Picture 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788987" cy="1147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7" name="Picture 1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11" y="3007731"/>
            <a:ext cx="693737" cy="1173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7620000" cy="1143000"/>
          </a:xfrm>
        </p:spPr>
        <p:txBody>
          <a:bodyPr/>
          <a:lstStyle/>
          <a:p>
            <a:r>
              <a:rPr lang="en-US" dirty="0" smtClean="0"/>
              <a:t>Pure Mix-Nets / Shuffles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1371600" y="1905000"/>
            <a:ext cx="1524001" cy="762000"/>
          </a:xfrm>
          <a:prstGeom prst="roundRect">
            <a:avLst>
              <a:gd name="adj" fmla="val 50000"/>
            </a:avLst>
          </a:prstGeom>
          <a:solidFill>
            <a:schemeClr val="bg2">
              <a:lumMod val="90000"/>
            </a:schemeClr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1447801" y="1981200"/>
            <a:ext cx="1378858" cy="609600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1524000" y="2057400"/>
            <a:ext cx="1233715" cy="457200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1600200" y="2133600"/>
            <a:ext cx="1066800" cy="304800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Data</a:t>
            </a:r>
            <a:r>
              <a:rPr lang="en-US" baseline="-25000" dirty="0" err="1" smtClean="0">
                <a:solidFill>
                  <a:schemeClr val="tx1"/>
                </a:solidFill>
              </a:rPr>
              <a:t>Alice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1371600" y="3352800"/>
            <a:ext cx="1523999" cy="762000"/>
          </a:xfrm>
          <a:prstGeom prst="roundRect">
            <a:avLst>
              <a:gd name="adj" fmla="val 50000"/>
            </a:avLst>
          </a:prstGeom>
          <a:solidFill>
            <a:schemeClr val="bg2">
              <a:lumMod val="90000"/>
            </a:schemeClr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ounded Rectangle 29"/>
          <p:cNvSpPr/>
          <p:nvPr/>
        </p:nvSpPr>
        <p:spPr>
          <a:xfrm>
            <a:off x="1447801" y="3429000"/>
            <a:ext cx="1378857" cy="609600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/>
          <p:cNvSpPr/>
          <p:nvPr/>
        </p:nvSpPr>
        <p:spPr>
          <a:xfrm>
            <a:off x="1524000" y="3505200"/>
            <a:ext cx="1233714" cy="457200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/>
          <p:cNvSpPr/>
          <p:nvPr/>
        </p:nvSpPr>
        <p:spPr>
          <a:xfrm>
            <a:off x="1600200" y="3581400"/>
            <a:ext cx="1066800" cy="304800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Data</a:t>
            </a:r>
            <a:r>
              <a:rPr lang="en-US" baseline="-25000" dirty="0" err="1" smtClean="0">
                <a:solidFill>
                  <a:schemeClr val="tx1"/>
                </a:solidFill>
              </a:rPr>
              <a:t>Bob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1371598" y="4724400"/>
            <a:ext cx="1524003" cy="762000"/>
          </a:xfrm>
          <a:prstGeom prst="roundRect">
            <a:avLst>
              <a:gd name="adj" fmla="val 50000"/>
            </a:avLst>
          </a:prstGeom>
          <a:solidFill>
            <a:schemeClr val="bg2">
              <a:lumMod val="90000"/>
            </a:schemeClr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ounded Rectangle 33"/>
          <p:cNvSpPr/>
          <p:nvPr/>
        </p:nvSpPr>
        <p:spPr>
          <a:xfrm>
            <a:off x="1447799" y="4800600"/>
            <a:ext cx="1378860" cy="609600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ed Rectangle 34"/>
          <p:cNvSpPr/>
          <p:nvPr/>
        </p:nvSpPr>
        <p:spPr>
          <a:xfrm>
            <a:off x="1523998" y="4876800"/>
            <a:ext cx="1233717" cy="457200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ounded Rectangle 35"/>
          <p:cNvSpPr/>
          <p:nvPr/>
        </p:nvSpPr>
        <p:spPr>
          <a:xfrm>
            <a:off x="1600198" y="4953000"/>
            <a:ext cx="1066802" cy="304800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Data</a:t>
            </a:r>
            <a:r>
              <a:rPr lang="en-US" baseline="-25000" dirty="0" err="1" smtClean="0">
                <a:solidFill>
                  <a:schemeClr val="tx1"/>
                </a:solidFill>
              </a:rPr>
              <a:t>Carol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1565787"/>
            <a:ext cx="636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Alice</a:t>
            </a:r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132443" y="2895600"/>
            <a:ext cx="553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Bob</a:t>
            </a:r>
            <a:endParaRPr lang="en-US" dirty="0"/>
          </a:p>
        </p:txBody>
      </p:sp>
      <p:sp>
        <p:nvSpPr>
          <p:cNvPr id="57" name="TextBox 56"/>
          <p:cNvSpPr txBox="1"/>
          <p:nvPr/>
        </p:nvSpPr>
        <p:spPr>
          <a:xfrm>
            <a:off x="0" y="4519926"/>
            <a:ext cx="669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Carol</a:t>
            </a:r>
            <a:endParaRPr lang="en-US" dirty="0"/>
          </a:p>
        </p:txBody>
      </p:sp>
      <p:grpSp>
        <p:nvGrpSpPr>
          <p:cNvPr id="47" name="Group 46"/>
          <p:cNvGrpSpPr/>
          <p:nvPr/>
        </p:nvGrpSpPr>
        <p:grpSpPr>
          <a:xfrm>
            <a:off x="3611531" y="1150374"/>
            <a:ext cx="1036669" cy="974725"/>
            <a:chOff x="2941606" y="3017838"/>
            <a:chExt cx="1036669" cy="974725"/>
          </a:xfrm>
        </p:grpSpPr>
        <p:pic>
          <p:nvPicPr>
            <p:cNvPr id="48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9" name="TextBox 48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0</a:t>
              </a:r>
              <a:endParaRPr lang="en-US" baseline="-25000" dirty="0"/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7116731" y="3554194"/>
            <a:ext cx="1036669" cy="974725"/>
            <a:chOff x="2941606" y="3017838"/>
            <a:chExt cx="1036669" cy="974725"/>
          </a:xfrm>
        </p:grpSpPr>
        <p:pic>
          <p:nvPicPr>
            <p:cNvPr id="51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2" name="TextBox 51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/>
                <a:t>1</a:t>
              </a: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3429000" y="5172792"/>
            <a:ext cx="1036669" cy="974725"/>
            <a:chOff x="2941606" y="3017838"/>
            <a:chExt cx="1036669" cy="974725"/>
          </a:xfrm>
        </p:grpSpPr>
        <p:pic>
          <p:nvPicPr>
            <p:cNvPr id="55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6" name="TextBox 55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/>
                <a:t>2</a:t>
              </a:r>
            </a:p>
          </p:txBody>
        </p:sp>
      </p:grpSp>
      <p:sp>
        <p:nvSpPr>
          <p:cNvPr id="58" name="Rounded Rectangle 57"/>
          <p:cNvSpPr/>
          <p:nvPr/>
        </p:nvSpPr>
        <p:spPr>
          <a:xfrm>
            <a:off x="4800602" y="533400"/>
            <a:ext cx="1524001" cy="762000"/>
          </a:xfrm>
          <a:prstGeom prst="roundRect">
            <a:avLst>
              <a:gd name="adj" fmla="val 50000"/>
            </a:avLst>
          </a:prstGeom>
          <a:solidFill>
            <a:schemeClr val="bg2">
              <a:lumMod val="90000"/>
            </a:schemeClr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ounded Rectangle 58"/>
          <p:cNvSpPr/>
          <p:nvPr/>
        </p:nvSpPr>
        <p:spPr>
          <a:xfrm>
            <a:off x="4876803" y="609600"/>
            <a:ext cx="1378858" cy="609600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ounded Rectangle 59"/>
          <p:cNvSpPr/>
          <p:nvPr/>
        </p:nvSpPr>
        <p:spPr>
          <a:xfrm>
            <a:off x="4953002" y="685800"/>
            <a:ext cx="1233715" cy="457200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ounded Rectangle 60"/>
          <p:cNvSpPr/>
          <p:nvPr/>
        </p:nvSpPr>
        <p:spPr>
          <a:xfrm>
            <a:off x="5029202" y="762000"/>
            <a:ext cx="1066800" cy="304800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Data</a:t>
            </a:r>
            <a:r>
              <a:rPr lang="en-US" baseline="-25000" dirty="0" err="1" smtClean="0">
                <a:solidFill>
                  <a:schemeClr val="tx1"/>
                </a:solidFill>
              </a:rPr>
              <a:t>Alice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62" name="Rounded Rectangle 61"/>
          <p:cNvSpPr/>
          <p:nvPr/>
        </p:nvSpPr>
        <p:spPr>
          <a:xfrm>
            <a:off x="4800602" y="1324897"/>
            <a:ext cx="1523999" cy="762000"/>
          </a:xfrm>
          <a:prstGeom prst="roundRect">
            <a:avLst>
              <a:gd name="adj" fmla="val 50000"/>
            </a:avLst>
          </a:prstGeom>
          <a:solidFill>
            <a:schemeClr val="bg2">
              <a:lumMod val="90000"/>
            </a:schemeClr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ounded Rectangle 62"/>
          <p:cNvSpPr/>
          <p:nvPr/>
        </p:nvSpPr>
        <p:spPr>
          <a:xfrm>
            <a:off x="4876803" y="1401097"/>
            <a:ext cx="1378857" cy="609600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ounded Rectangle 63"/>
          <p:cNvSpPr/>
          <p:nvPr/>
        </p:nvSpPr>
        <p:spPr>
          <a:xfrm>
            <a:off x="4953002" y="1477297"/>
            <a:ext cx="1233714" cy="457200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ounded Rectangle 64"/>
          <p:cNvSpPr/>
          <p:nvPr/>
        </p:nvSpPr>
        <p:spPr>
          <a:xfrm>
            <a:off x="5029202" y="1553497"/>
            <a:ext cx="1066800" cy="304800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Data</a:t>
            </a:r>
            <a:r>
              <a:rPr lang="en-US" baseline="-25000" dirty="0" err="1" smtClean="0">
                <a:solidFill>
                  <a:schemeClr val="tx1"/>
                </a:solidFill>
              </a:rPr>
              <a:t>Bob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66" name="Rounded Rectangle 65"/>
          <p:cNvSpPr/>
          <p:nvPr/>
        </p:nvSpPr>
        <p:spPr>
          <a:xfrm>
            <a:off x="4800600" y="2133600"/>
            <a:ext cx="1524003" cy="762000"/>
          </a:xfrm>
          <a:prstGeom prst="roundRect">
            <a:avLst>
              <a:gd name="adj" fmla="val 50000"/>
            </a:avLst>
          </a:prstGeom>
          <a:solidFill>
            <a:schemeClr val="bg2">
              <a:lumMod val="90000"/>
            </a:schemeClr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ounded Rectangle 66"/>
          <p:cNvSpPr/>
          <p:nvPr/>
        </p:nvSpPr>
        <p:spPr>
          <a:xfrm>
            <a:off x="4876801" y="2209800"/>
            <a:ext cx="1378860" cy="609600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ounded Rectangle 67"/>
          <p:cNvSpPr/>
          <p:nvPr/>
        </p:nvSpPr>
        <p:spPr>
          <a:xfrm>
            <a:off x="4953000" y="2286000"/>
            <a:ext cx="1233717" cy="457200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ounded Rectangle 68"/>
          <p:cNvSpPr/>
          <p:nvPr/>
        </p:nvSpPr>
        <p:spPr>
          <a:xfrm>
            <a:off x="5029200" y="2362200"/>
            <a:ext cx="1066802" cy="304800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Data</a:t>
            </a:r>
            <a:r>
              <a:rPr lang="en-US" baseline="-25000" dirty="0" err="1" smtClean="0">
                <a:solidFill>
                  <a:schemeClr val="tx1"/>
                </a:solidFill>
              </a:rPr>
              <a:t>Carol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91" name="Rounded Rectangle 90"/>
          <p:cNvSpPr/>
          <p:nvPr/>
        </p:nvSpPr>
        <p:spPr>
          <a:xfrm>
            <a:off x="5638802" y="3048000"/>
            <a:ext cx="1378858" cy="609600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ounded Rectangle 91"/>
          <p:cNvSpPr/>
          <p:nvPr/>
        </p:nvSpPr>
        <p:spPr>
          <a:xfrm>
            <a:off x="5715001" y="3124200"/>
            <a:ext cx="1233715" cy="457200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ounded Rectangle 92"/>
          <p:cNvSpPr/>
          <p:nvPr/>
        </p:nvSpPr>
        <p:spPr>
          <a:xfrm>
            <a:off x="5791201" y="3200400"/>
            <a:ext cx="1066800" cy="304800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Data</a:t>
            </a:r>
            <a:r>
              <a:rPr lang="en-US" baseline="-25000" dirty="0" err="1" smtClean="0">
                <a:solidFill>
                  <a:schemeClr val="tx1"/>
                </a:solidFill>
              </a:rPr>
              <a:t>Bob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94" name="Rounded Rectangle 93"/>
          <p:cNvSpPr/>
          <p:nvPr/>
        </p:nvSpPr>
        <p:spPr>
          <a:xfrm>
            <a:off x="5638802" y="3687097"/>
            <a:ext cx="1378857" cy="609600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ounded Rectangle 94"/>
          <p:cNvSpPr/>
          <p:nvPr/>
        </p:nvSpPr>
        <p:spPr>
          <a:xfrm>
            <a:off x="5715001" y="3763297"/>
            <a:ext cx="1233714" cy="457200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ounded Rectangle 95"/>
          <p:cNvSpPr/>
          <p:nvPr/>
        </p:nvSpPr>
        <p:spPr>
          <a:xfrm>
            <a:off x="5791201" y="3839497"/>
            <a:ext cx="1066800" cy="304800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Data</a:t>
            </a:r>
            <a:r>
              <a:rPr lang="en-US" baseline="-25000" dirty="0" err="1" smtClean="0">
                <a:solidFill>
                  <a:schemeClr val="tx1"/>
                </a:solidFill>
              </a:rPr>
              <a:t>Carol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97" name="Rounded Rectangle 96"/>
          <p:cNvSpPr/>
          <p:nvPr/>
        </p:nvSpPr>
        <p:spPr>
          <a:xfrm>
            <a:off x="5638800" y="4343400"/>
            <a:ext cx="1378860" cy="609600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Rounded Rectangle 97"/>
          <p:cNvSpPr/>
          <p:nvPr/>
        </p:nvSpPr>
        <p:spPr>
          <a:xfrm>
            <a:off x="5714999" y="4419600"/>
            <a:ext cx="1233717" cy="457200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ounded Rectangle 98"/>
          <p:cNvSpPr/>
          <p:nvPr/>
        </p:nvSpPr>
        <p:spPr>
          <a:xfrm>
            <a:off x="5791199" y="4495800"/>
            <a:ext cx="1066802" cy="304800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Data</a:t>
            </a:r>
            <a:r>
              <a:rPr lang="en-US" baseline="-25000" dirty="0" err="1" smtClean="0">
                <a:solidFill>
                  <a:schemeClr val="tx1"/>
                </a:solidFill>
              </a:rPr>
              <a:t>Alice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15" name="Rounded Rectangle 114"/>
          <p:cNvSpPr/>
          <p:nvPr/>
        </p:nvSpPr>
        <p:spPr>
          <a:xfrm>
            <a:off x="4613590" y="5105400"/>
            <a:ext cx="1233715" cy="457200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ounded Rectangle 115"/>
          <p:cNvSpPr/>
          <p:nvPr/>
        </p:nvSpPr>
        <p:spPr>
          <a:xfrm>
            <a:off x="4689790" y="5181600"/>
            <a:ext cx="1066800" cy="304800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Data</a:t>
            </a:r>
            <a:r>
              <a:rPr lang="en-US" baseline="-25000" dirty="0" err="1" smtClean="0">
                <a:solidFill>
                  <a:schemeClr val="tx1"/>
                </a:solidFill>
              </a:rPr>
              <a:t>Bob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17" name="Rounded Rectangle 116"/>
          <p:cNvSpPr/>
          <p:nvPr/>
        </p:nvSpPr>
        <p:spPr>
          <a:xfrm>
            <a:off x="4613590" y="5552767"/>
            <a:ext cx="1233714" cy="457200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Rounded Rectangle 117"/>
          <p:cNvSpPr/>
          <p:nvPr/>
        </p:nvSpPr>
        <p:spPr>
          <a:xfrm>
            <a:off x="4689790" y="5628967"/>
            <a:ext cx="1066800" cy="304800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Data</a:t>
            </a:r>
            <a:r>
              <a:rPr lang="en-US" baseline="-25000" dirty="0" err="1" smtClean="0">
                <a:solidFill>
                  <a:schemeClr val="tx1"/>
                </a:solidFill>
              </a:rPr>
              <a:t>Alice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19" name="Rounded Rectangle 118"/>
          <p:cNvSpPr/>
          <p:nvPr/>
        </p:nvSpPr>
        <p:spPr>
          <a:xfrm>
            <a:off x="4613588" y="6019800"/>
            <a:ext cx="1233717" cy="457200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ounded Rectangle 119"/>
          <p:cNvSpPr/>
          <p:nvPr/>
        </p:nvSpPr>
        <p:spPr>
          <a:xfrm>
            <a:off x="4689788" y="6096000"/>
            <a:ext cx="1066802" cy="304800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Data</a:t>
            </a:r>
            <a:r>
              <a:rPr lang="en-US" baseline="-25000" dirty="0" err="1" smtClean="0">
                <a:solidFill>
                  <a:schemeClr val="tx1"/>
                </a:solidFill>
              </a:rPr>
              <a:t>Carol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45" name="Rounded Rectangle 144"/>
          <p:cNvSpPr/>
          <p:nvPr/>
        </p:nvSpPr>
        <p:spPr>
          <a:xfrm>
            <a:off x="6977667" y="762000"/>
            <a:ext cx="1378858" cy="609600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Rounded Rectangle 145"/>
          <p:cNvSpPr/>
          <p:nvPr/>
        </p:nvSpPr>
        <p:spPr>
          <a:xfrm>
            <a:off x="7053866" y="838200"/>
            <a:ext cx="1233715" cy="457200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Rounded Rectangle 146"/>
          <p:cNvSpPr/>
          <p:nvPr/>
        </p:nvSpPr>
        <p:spPr>
          <a:xfrm>
            <a:off x="7130066" y="914400"/>
            <a:ext cx="1066800" cy="304800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Data</a:t>
            </a:r>
            <a:r>
              <a:rPr lang="en-US" baseline="-25000" dirty="0" err="1" smtClean="0">
                <a:solidFill>
                  <a:schemeClr val="tx1"/>
                </a:solidFill>
              </a:rPr>
              <a:t>Bob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48" name="Rounded Rectangle 147"/>
          <p:cNvSpPr/>
          <p:nvPr/>
        </p:nvSpPr>
        <p:spPr>
          <a:xfrm>
            <a:off x="6977667" y="1401097"/>
            <a:ext cx="1378857" cy="609600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Rounded Rectangle 148"/>
          <p:cNvSpPr/>
          <p:nvPr/>
        </p:nvSpPr>
        <p:spPr>
          <a:xfrm>
            <a:off x="7053866" y="1477297"/>
            <a:ext cx="1233714" cy="457200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Rounded Rectangle 149"/>
          <p:cNvSpPr/>
          <p:nvPr/>
        </p:nvSpPr>
        <p:spPr>
          <a:xfrm>
            <a:off x="7130066" y="1553497"/>
            <a:ext cx="1066800" cy="304800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Data</a:t>
            </a:r>
            <a:r>
              <a:rPr lang="en-US" baseline="-25000" dirty="0" err="1" smtClean="0">
                <a:solidFill>
                  <a:schemeClr val="tx1"/>
                </a:solidFill>
              </a:rPr>
              <a:t>Carol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51" name="Rounded Rectangle 150"/>
          <p:cNvSpPr/>
          <p:nvPr/>
        </p:nvSpPr>
        <p:spPr>
          <a:xfrm>
            <a:off x="6977665" y="2057400"/>
            <a:ext cx="1378860" cy="609600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Rounded Rectangle 151"/>
          <p:cNvSpPr/>
          <p:nvPr/>
        </p:nvSpPr>
        <p:spPr>
          <a:xfrm>
            <a:off x="7053864" y="2133600"/>
            <a:ext cx="1233717" cy="457200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Rounded Rectangle 152"/>
          <p:cNvSpPr/>
          <p:nvPr/>
        </p:nvSpPr>
        <p:spPr>
          <a:xfrm>
            <a:off x="7130064" y="2209800"/>
            <a:ext cx="1066802" cy="304800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Data</a:t>
            </a:r>
            <a:r>
              <a:rPr lang="en-US" baseline="-25000" dirty="0" err="1" smtClean="0">
                <a:solidFill>
                  <a:schemeClr val="tx1"/>
                </a:solidFill>
              </a:rPr>
              <a:t>Alice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4" name="Straight Arrow Connector 3"/>
          <p:cNvCxnSpPr>
            <a:stCxn id="59" idx="3"/>
            <a:endCxn id="151" idx="1"/>
          </p:cNvCxnSpPr>
          <p:nvPr/>
        </p:nvCxnSpPr>
        <p:spPr>
          <a:xfrm>
            <a:off x="6255661" y="914400"/>
            <a:ext cx="722004" cy="1447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>
            <a:stCxn id="63" idx="3"/>
            <a:endCxn id="145" idx="1"/>
          </p:cNvCxnSpPr>
          <p:nvPr/>
        </p:nvCxnSpPr>
        <p:spPr>
          <a:xfrm flipV="1">
            <a:off x="6255660" y="1066800"/>
            <a:ext cx="722007" cy="63909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67" idx="3"/>
            <a:endCxn id="148" idx="1"/>
          </p:cNvCxnSpPr>
          <p:nvPr/>
        </p:nvCxnSpPr>
        <p:spPr>
          <a:xfrm flipV="1">
            <a:off x="6255661" y="1705897"/>
            <a:ext cx="722006" cy="80870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Rounded Rectangle 153"/>
          <p:cNvSpPr/>
          <p:nvPr/>
        </p:nvSpPr>
        <p:spPr>
          <a:xfrm>
            <a:off x="3505202" y="3276600"/>
            <a:ext cx="1233715" cy="457200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Rounded Rectangle 154"/>
          <p:cNvSpPr/>
          <p:nvPr/>
        </p:nvSpPr>
        <p:spPr>
          <a:xfrm>
            <a:off x="3581402" y="3352800"/>
            <a:ext cx="1066800" cy="304800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Data</a:t>
            </a:r>
            <a:r>
              <a:rPr lang="en-US" baseline="-25000" dirty="0" err="1" smtClean="0">
                <a:solidFill>
                  <a:schemeClr val="tx1"/>
                </a:solidFill>
              </a:rPr>
              <a:t>Bob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56" name="Rounded Rectangle 155"/>
          <p:cNvSpPr/>
          <p:nvPr/>
        </p:nvSpPr>
        <p:spPr>
          <a:xfrm>
            <a:off x="3505202" y="3723967"/>
            <a:ext cx="1233714" cy="457200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Rounded Rectangle 156"/>
          <p:cNvSpPr/>
          <p:nvPr/>
        </p:nvSpPr>
        <p:spPr>
          <a:xfrm>
            <a:off x="3581402" y="3800167"/>
            <a:ext cx="1066800" cy="304800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Data</a:t>
            </a:r>
            <a:r>
              <a:rPr lang="en-US" baseline="-25000" dirty="0" err="1" smtClean="0">
                <a:solidFill>
                  <a:schemeClr val="tx1"/>
                </a:solidFill>
              </a:rPr>
              <a:t>Alice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58" name="Rounded Rectangle 157"/>
          <p:cNvSpPr/>
          <p:nvPr/>
        </p:nvSpPr>
        <p:spPr>
          <a:xfrm>
            <a:off x="3505200" y="4191000"/>
            <a:ext cx="1233717" cy="457200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Rounded Rectangle 158"/>
          <p:cNvSpPr/>
          <p:nvPr/>
        </p:nvSpPr>
        <p:spPr>
          <a:xfrm>
            <a:off x="3581400" y="4267200"/>
            <a:ext cx="1066802" cy="304800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Data</a:t>
            </a:r>
            <a:r>
              <a:rPr lang="en-US" baseline="-25000" dirty="0" err="1" smtClean="0">
                <a:solidFill>
                  <a:schemeClr val="tx1"/>
                </a:solidFill>
              </a:rPr>
              <a:t>Carol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60" name="Rounded Rectangle 159"/>
          <p:cNvSpPr/>
          <p:nvPr/>
        </p:nvSpPr>
        <p:spPr>
          <a:xfrm>
            <a:off x="6735762" y="5334000"/>
            <a:ext cx="1066800" cy="304800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Data</a:t>
            </a:r>
            <a:r>
              <a:rPr lang="en-US" baseline="-25000" dirty="0" err="1" smtClean="0">
                <a:solidFill>
                  <a:schemeClr val="tx1"/>
                </a:solidFill>
              </a:rPr>
              <a:t>Alice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61" name="Rounded Rectangle 160"/>
          <p:cNvSpPr/>
          <p:nvPr/>
        </p:nvSpPr>
        <p:spPr>
          <a:xfrm>
            <a:off x="6735762" y="5628967"/>
            <a:ext cx="1066800" cy="304800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Data</a:t>
            </a:r>
            <a:r>
              <a:rPr lang="en-US" baseline="-25000" dirty="0" err="1" smtClean="0">
                <a:solidFill>
                  <a:schemeClr val="tx1"/>
                </a:solidFill>
              </a:rPr>
              <a:t>Carol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62" name="Rounded Rectangle 161"/>
          <p:cNvSpPr/>
          <p:nvPr/>
        </p:nvSpPr>
        <p:spPr>
          <a:xfrm>
            <a:off x="6735760" y="5943600"/>
            <a:ext cx="1066802" cy="304800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Data</a:t>
            </a:r>
            <a:r>
              <a:rPr lang="en-US" baseline="-25000" dirty="0" err="1" smtClean="0">
                <a:solidFill>
                  <a:schemeClr val="tx1"/>
                </a:solidFill>
              </a:rPr>
              <a:t>Bob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22" name="Straight Arrow Connector 21"/>
          <p:cNvCxnSpPr>
            <a:stCxn id="92" idx="1"/>
            <a:endCxn id="154" idx="3"/>
          </p:cNvCxnSpPr>
          <p:nvPr/>
        </p:nvCxnSpPr>
        <p:spPr>
          <a:xfrm flipH="1">
            <a:off x="4738917" y="3352800"/>
            <a:ext cx="976084" cy="152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95" idx="1"/>
            <a:endCxn id="158" idx="3"/>
          </p:cNvCxnSpPr>
          <p:nvPr/>
        </p:nvCxnSpPr>
        <p:spPr>
          <a:xfrm flipH="1">
            <a:off x="4738917" y="3991897"/>
            <a:ext cx="976084" cy="42770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98" idx="1"/>
            <a:endCxn id="156" idx="3"/>
          </p:cNvCxnSpPr>
          <p:nvPr/>
        </p:nvCxnSpPr>
        <p:spPr>
          <a:xfrm flipH="1" flipV="1">
            <a:off x="4738916" y="3952567"/>
            <a:ext cx="976083" cy="69563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116" idx="3"/>
            <a:endCxn id="162" idx="1"/>
          </p:cNvCxnSpPr>
          <p:nvPr/>
        </p:nvCxnSpPr>
        <p:spPr>
          <a:xfrm>
            <a:off x="5756590" y="5334000"/>
            <a:ext cx="979170" cy="762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93" name="Straight Arrow Connector 8192"/>
          <p:cNvCxnSpPr>
            <a:stCxn id="118" idx="3"/>
            <a:endCxn id="160" idx="1"/>
          </p:cNvCxnSpPr>
          <p:nvPr/>
        </p:nvCxnSpPr>
        <p:spPr>
          <a:xfrm flipV="1">
            <a:off x="5756590" y="5486400"/>
            <a:ext cx="979172" cy="29496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95" name="Straight Arrow Connector 8194"/>
          <p:cNvCxnSpPr>
            <a:stCxn id="120" idx="3"/>
            <a:endCxn id="161" idx="1"/>
          </p:cNvCxnSpPr>
          <p:nvPr/>
        </p:nvCxnSpPr>
        <p:spPr>
          <a:xfrm flipV="1">
            <a:off x="5756590" y="5781367"/>
            <a:ext cx="979172" cy="46703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05722" y="1809658"/>
            <a:ext cx="659628" cy="343085"/>
          </a:xfrm>
          <a:prstGeom prst="rect">
            <a:avLst/>
          </a:prstGeom>
        </p:spPr>
      </p:pic>
      <p:pic>
        <p:nvPicPr>
          <p:cNvPr id="87" name="Picture 86"/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rgbClr val="92D05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121911" y="4223044"/>
            <a:ext cx="659628" cy="343085"/>
          </a:xfrm>
          <a:prstGeom prst="rect">
            <a:avLst/>
          </a:prstGeom>
        </p:spPr>
      </p:pic>
      <p:pic>
        <p:nvPicPr>
          <p:cNvPr id="88" name="Picture 8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531290" y="5762225"/>
            <a:ext cx="659628" cy="343085"/>
          </a:xfrm>
          <a:prstGeom prst="rect">
            <a:avLst/>
          </a:prstGeom>
        </p:spPr>
      </p:pic>
      <p:pic>
        <p:nvPicPr>
          <p:cNvPr id="89" name="Picture 88"/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46442" y="2587992"/>
            <a:ext cx="659628" cy="343085"/>
          </a:xfrm>
          <a:prstGeom prst="rect">
            <a:avLst/>
          </a:prstGeom>
        </p:spPr>
      </p:pic>
      <p:pic>
        <p:nvPicPr>
          <p:cNvPr id="90" name="Picture 89"/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rgbClr val="92D05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57520" y="2637987"/>
            <a:ext cx="659628" cy="343085"/>
          </a:xfrm>
          <a:prstGeom prst="rect">
            <a:avLst/>
          </a:prstGeom>
        </p:spPr>
      </p:pic>
      <p:pic>
        <p:nvPicPr>
          <p:cNvPr id="100" name="Picture 9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13326" y="2711955"/>
            <a:ext cx="659628" cy="343085"/>
          </a:xfrm>
          <a:prstGeom prst="rect">
            <a:avLst/>
          </a:prstGeom>
        </p:spPr>
      </p:pic>
      <p:pic>
        <p:nvPicPr>
          <p:cNvPr id="101" name="Picture 100"/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13707" y="3974774"/>
            <a:ext cx="659628" cy="343085"/>
          </a:xfrm>
          <a:prstGeom prst="rect">
            <a:avLst/>
          </a:prstGeom>
        </p:spPr>
      </p:pic>
      <p:pic>
        <p:nvPicPr>
          <p:cNvPr id="102" name="Picture 101"/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rgbClr val="92D05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24785" y="4024769"/>
            <a:ext cx="659628" cy="343085"/>
          </a:xfrm>
          <a:prstGeom prst="rect">
            <a:avLst/>
          </a:prstGeom>
        </p:spPr>
      </p:pic>
      <p:pic>
        <p:nvPicPr>
          <p:cNvPr id="103" name="Picture 10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80591" y="4098737"/>
            <a:ext cx="659628" cy="343085"/>
          </a:xfrm>
          <a:prstGeom prst="rect">
            <a:avLst/>
          </a:prstGeom>
        </p:spPr>
      </p:pic>
      <p:pic>
        <p:nvPicPr>
          <p:cNvPr id="104" name="Picture 103"/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81486" y="5470681"/>
            <a:ext cx="659628" cy="343085"/>
          </a:xfrm>
          <a:prstGeom prst="rect">
            <a:avLst/>
          </a:prstGeom>
        </p:spPr>
      </p:pic>
      <p:pic>
        <p:nvPicPr>
          <p:cNvPr id="105" name="Picture 104"/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rgbClr val="92D05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92564" y="5520676"/>
            <a:ext cx="659628" cy="343085"/>
          </a:xfrm>
          <a:prstGeom prst="rect">
            <a:avLst/>
          </a:prstGeom>
        </p:spPr>
      </p:pic>
      <p:pic>
        <p:nvPicPr>
          <p:cNvPr id="106" name="Picture 10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8370" y="5594644"/>
            <a:ext cx="659628" cy="343085"/>
          </a:xfrm>
          <a:prstGeom prst="rect">
            <a:avLst/>
          </a:prstGeom>
        </p:spPr>
      </p:pic>
      <p:sp>
        <p:nvSpPr>
          <p:cNvPr id="107" name="Rounded Rectangle 106"/>
          <p:cNvSpPr/>
          <p:nvPr/>
        </p:nvSpPr>
        <p:spPr>
          <a:xfrm>
            <a:off x="920734" y="1132477"/>
            <a:ext cx="2490277" cy="9144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Each server performs in serial expensive decryption operations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689560" y="486697"/>
            <a:ext cx="4768639" cy="2438400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Rectangle 107"/>
          <p:cNvSpPr/>
          <p:nvPr/>
        </p:nvSpPr>
        <p:spPr>
          <a:xfrm>
            <a:off x="3429000" y="3007731"/>
            <a:ext cx="4767866" cy="2021469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ectangle 108"/>
          <p:cNvSpPr/>
          <p:nvPr/>
        </p:nvSpPr>
        <p:spPr>
          <a:xfrm>
            <a:off x="3429000" y="5073529"/>
            <a:ext cx="4551942" cy="1479671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5892495" y="271016"/>
            <a:ext cx="1931011" cy="9144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Wait until sufficient clients have submitted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433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5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3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9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5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0" fill="hold">
                      <p:stCondLst>
                        <p:cond delay="indefinite"/>
                      </p:stCondLst>
                      <p:childTnLst>
                        <p:par>
                          <p:cTn id="281" fill="hold">
                            <p:stCondLst>
                              <p:cond delay="0"/>
                            </p:stCondLst>
                            <p:childTnLst>
                              <p:par>
                                <p:cTn id="28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4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5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9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2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6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7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0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1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4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5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6" fill="hold">
                      <p:stCondLst>
                        <p:cond delay="indefinite"/>
                      </p:stCondLst>
                      <p:childTnLst>
                        <p:par>
                          <p:cTn id="307" fill="hold">
                            <p:stCondLst>
                              <p:cond delay="0"/>
                            </p:stCondLst>
                            <p:childTnLst>
                              <p:par>
                                <p:cTn id="30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4" fill="hold">
                      <p:stCondLst>
                        <p:cond delay="indefinite"/>
                      </p:stCondLst>
                      <p:childTnLst>
                        <p:par>
                          <p:cTn id="315" fill="hold">
                            <p:stCondLst>
                              <p:cond delay="0"/>
                            </p:stCondLst>
                            <p:childTnLst>
                              <p:par>
                                <p:cTn id="3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8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1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4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0" dur="500"/>
                                        <p:tgtEl>
                                          <p:spTgt spid="8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3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4" fill="hold">
                      <p:stCondLst>
                        <p:cond delay="indefinite"/>
                      </p:stCondLst>
                      <p:childTnLst>
                        <p:par>
                          <p:cTn id="335" fill="hold">
                            <p:stCondLst>
                              <p:cond delay="0"/>
                            </p:stCondLst>
                            <p:childTnLst>
                              <p:par>
                                <p:cTn id="3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8" grpId="0" animBg="1"/>
      <p:bldP spid="19" grpId="0" animBg="1"/>
      <p:bldP spid="20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14" grpId="0"/>
      <p:bldP spid="53" grpId="0"/>
      <p:bldP spid="57" grpId="0"/>
      <p:bldP spid="58" grpId="0" animBg="1"/>
      <p:bldP spid="58" grpId="1" animBg="1"/>
      <p:bldP spid="59" grpId="0" animBg="1"/>
      <p:bldP spid="60" grpId="0" animBg="1"/>
      <p:bldP spid="61" grpId="0" animBg="1"/>
      <p:bldP spid="62" grpId="0" animBg="1"/>
      <p:bldP spid="62" grpId="1" animBg="1"/>
      <p:bldP spid="63" grpId="0" animBg="1"/>
      <p:bldP spid="64" grpId="0" animBg="1"/>
      <p:bldP spid="65" grpId="0" animBg="1"/>
      <p:bldP spid="66" grpId="0" animBg="1"/>
      <p:bldP spid="66" grpId="1" animBg="1"/>
      <p:bldP spid="67" grpId="0" animBg="1"/>
      <p:bldP spid="68" grpId="0" animBg="1"/>
      <p:bldP spid="69" grpId="0" animBg="1"/>
      <p:bldP spid="91" grpId="0" animBg="1"/>
      <p:bldP spid="91" grpId="1" animBg="1"/>
      <p:bldP spid="92" grpId="0" animBg="1"/>
      <p:bldP spid="93" grpId="0" animBg="1"/>
      <p:bldP spid="94" grpId="0" animBg="1"/>
      <p:bldP spid="94" grpId="1" animBg="1"/>
      <p:bldP spid="95" grpId="0" animBg="1"/>
      <p:bldP spid="96" grpId="0" animBg="1"/>
      <p:bldP spid="97" grpId="0" animBg="1"/>
      <p:bldP spid="97" grpId="1" animBg="1"/>
      <p:bldP spid="98" grpId="0" animBg="1"/>
      <p:bldP spid="99" grpId="0" animBg="1"/>
      <p:bldP spid="115" grpId="0" animBg="1"/>
      <p:bldP spid="115" grpId="1" animBg="1"/>
      <p:bldP spid="116" grpId="0" animBg="1"/>
      <p:bldP spid="117" grpId="0" animBg="1"/>
      <p:bldP spid="117" grpId="1" animBg="1"/>
      <p:bldP spid="118" grpId="0" animBg="1"/>
      <p:bldP spid="119" grpId="0" animBg="1"/>
      <p:bldP spid="119" grpId="1" animBg="1"/>
      <p:bldP spid="120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07" grpId="0" animBg="1"/>
      <p:bldP spid="3" grpId="0" animBg="1"/>
      <p:bldP spid="108" grpId="0" animBg="1"/>
      <p:bldP spid="109" grpId="0" animBg="1"/>
      <p:bldP spid="9" grpId="0" animBg="1"/>
      <p:bldP spid="9" grpId="1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Dissent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990600" y="4690031"/>
            <a:ext cx="788987" cy="1422400"/>
            <a:chOff x="457200" y="4724400"/>
            <a:chExt cx="788987" cy="1422400"/>
          </a:xfrm>
        </p:grpSpPr>
        <p:pic>
          <p:nvPicPr>
            <p:cNvPr id="9" name="Picture 1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546893" y="5777468"/>
              <a:ext cx="636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Alice</a:t>
              </a:r>
              <a:endParaRPr lang="en-US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711621" y="4545846"/>
            <a:ext cx="767700" cy="1436132"/>
            <a:chOff x="2209800" y="1240510"/>
            <a:chExt cx="767700" cy="1436132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9800" y="1240510"/>
              <a:ext cx="767700" cy="1130542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2271743" y="2307310"/>
              <a:ext cx="6698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Carol</a:t>
              </a:r>
              <a:endParaRPr lang="en-US" dirty="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867400" y="2514600"/>
            <a:ext cx="1036669" cy="974725"/>
            <a:chOff x="2941606" y="2823530"/>
            <a:chExt cx="1036669" cy="974725"/>
          </a:xfrm>
        </p:grpSpPr>
        <p:pic>
          <p:nvPicPr>
            <p:cNvPr id="26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2823530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7" name="TextBox 26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352800" y="838200"/>
            <a:ext cx="1036669" cy="974725"/>
            <a:chOff x="2941606" y="3017838"/>
            <a:chExt cx="1036669" cy="974725"/>
          </a:xfrm>
        </p:grpSpPr>
        <p:pic>
          <p:nvPicPr>
            <p:cNvPr id="9220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686562" y="2451100"/>
            <a:ext cx="1036669" cy="974725"/>
            <a:chOff x="2941606" y="3017838"/>
            <a:chExt cx="1036669" cy="974725"/>
          </a:xfrm>
        </p:grpSpPr>
        <p:pic>
          <p:nvPicPr>
            <p:cNvPr id="23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4" name="TextBox 23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0</a:t>
              </a:r>
              <a:endParaRPr lang="en-US" baseline="-25000" dirty="0"/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6201188" y="4502785"/>
            <a:ext cx="693737" cy="1436132"/>
            <a:chOff x="5486400" y="4191000"/>
            <a:chExt cx="693737" cy="1436132"/>
          </a:xfrm>
        </p:grpSpPr>
        <p:pic>
          <p:nvPicPr>
            <p:cNvPr id="112" name="Picture 1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3" name="TextBox 112"/>
            <p:cNvSpPr txBox="1"/>
            <p:nvPr/>
          </p:nvSpPr>
          <p:spPr>
            <a:xfrm>
              <a:off x="5562600" y="5257800"/>
              <a:ext cx="5533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Bob</a:t>
              </a:r>
              <a:endParaRPr lang="en-US" dirty="0"/>
            </a:p>
          </p:txBody>
        </p:sp>
      </p:grpSp>
      <p:cxnSp>
        <p:nvCxnSpPr>
          <p:cNvPr id="15" name="Straight Connector 14"/>
          <p:cNvCxnSpPr>
            <a:stCxn id="9" idx="0"/>
            <a:endCxn id="23" idx="2"/>
          </p:cNvCxnSpPr>
          <p:nvPr/>
        </p:nvCxnSpPr>
        <p:spPr>
          <a:xfrm flipH="1" flipV="1">
            <a:off x="1372394" y="3425825"/>
            <a:ext cx="12700" cy="126420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8" idx="0"/>
            <a:endCxn id="9220" idx="2"/>
          </p:cNvCxnSpPr>
          <p:nvPr/>
        </p:nvCxnSpPr>
        <p:spPr>
          <a:xfrm flipH="1" flipV="1">
            <a:off x="4038632" y="1812925"/>
            <a:ext cx="56839" cy="2732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22" name="Straight Connector 9221"/>
          <p:cNvCxnSpPr>
            <a:stCxn id="112" idx="0"/>
            <a:endCxn id="26" idx="2"/>
          </p:cNvCxnSpPr>
          <p:nvPr/>
        </p:nvCxnSpPr>
        <p:spPr>
          <a:xfrm flipV="1">
            <a:off x="6548057" y="3489325"/>
            <a:ext cx="5175" cy="101346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28" name="Straight Connector 9227"/>
          <p:cNvCxnSpPr>
            <a:stCxn id="23" idx="2"/>
            <a:endCxn id="9220" idx="2"/>
          </p:cNvCxnSpPr>
          <p:nvPr/>
        </p:nvCxnSpPr>
        <p:spPr>
          <a:xfrm flipV="1">
            <a:off x="1372394" y="1812925"/>
            <a:ext cx="2666238" cy="1612900"/>
          </a:xfrm>
          <a:prstGeom prst="line">
            <a:avLst/>
          </a:prstGeom>
          <a:ln w="571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30" name="Straight Connector 9229"/>
          <p:cNvCxnSpPr>
            <a:stCxn id="26" idx="1"/>
            <a:endCxn id="9220" idx="2"/>
          </p:cNvCxnSpPr>
          <p:nvPr/>
        </p:nvCxnSpPr>
        <p:spPr>
          <a:xfrm flipH="1" flipV="1">
            <a:off x="4038632" y="1812925"/>
            <a:ext cx="2163762" cy="1189038"/>
          </a:xfrm>
          <a:prstGeom prst="line">
            <a:avLst/>
          </a:prstGeom>
          <a:ln w="571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32" name="Straight Connector 9231"/>
          <p:cNvCxnSpPr>
            <a:stCxn id="26" idx="1"/>
            <a:endCxn id="23" idx="2"/>
          </p:cNvCxnSpPr>
          <p:nvPr/>
        </p:nvCxnSpPr>
        <p:spPr>
          <a:xfrm flipH="1">
            <a:off x="1372394" y="3001963"/>
            <a:ext cx="4830000" cy="423862"/>
          </a:xfrm>
          <a:prstGeom prst="line">
            <a:avLst/>
          </a:prstGeom>
          <a:ln w="571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ounded Rectangle 64"/>
          <p:cNvSpPr/>
          <p:nvPr/>
        </p:nvSpPr>
        <p:spPr>
          <a:xfrm>
            <a:off x="686562" y="1050925"/>
            <a:ext cx="1892980" cy="762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Clients connect to a single upstream server</a:t>
            </a:r>
            <a:endParaRPr lang="en-US" baseline="-25000" dirty="0"/>
          </a:p>
        </p:txBody>
      </p:sp>
      <p:sp>
        <p:nvSpPr>
          <p:cNvPr id="66" name="Rounded Rectangle 65"/>
          <p:cNvSpPr/>
          <p:nvPr/>
        </p:nvSpPr>
        <p:spPr>
          <a:xfrm>
            <a:off x="5754390" y="764795"/>
            <a:ext cx="1794254" cy="586226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Servers connect with each other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395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Dissent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990600" y="4690031"/>
            <a:ext cx="788987" cy="1422400"/>
            <a:chOff x="457200" y="4724400"/>
            <a:chExt cx="788987" cy="1422400"/>
          </a:xfrm>
        </p:grpSpPr>
        <p:pic>
          <p:nvPicPr>
            <p:cNvPr id="9" name="Picture 1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546893" y="5777468"/>
              <a:ext cx="636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Alice</a:t>
              </a:r>
              <a:endParaRPr lang="en-US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711621" y="4545846"/>
            <a:ext cx="767700" cy="1436132"/>
            <a:chOff x="2209800" y="1240510"/>
            <a:chExt cx="767700" cy="1436132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9800" y="1240510"/>
              <a:ext cx="767700" cy="1130542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2271743" y="2307310"/>
              <a:ext cx="6698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Carol</a:t>
              </a:r>
              <a:endParaRPr lang="en-US" dirty="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867400" y="2514600"/>
            <a:ext cx="1036669" cy="974725"/>
            <a:chOff x="2941606" y="3017838"/>
            <a:chExt cx="1036669" cy="974725"/>
          </a:xfrm>
        </p:grpSpPr>
        <p:pic>
          <p:nvPicPr>
            <p:cNvPr id="26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7" name="TextBox 26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352800" y="838200"/>
            <a:ext cx="1036669" cy="974725"/>
            <a:chOff x="2941606" y="3017838"/>
            <a:chExt cx="1036669" cy="974725"/>
          </a:xfrm>
        </p:grpSpPr>
        <p:pic>
          <p:nvPicPr>
            <p:cNvPr id="9220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686562" y="2451100"/>
            <a:ext cx="1036669" cy="974725"/>
            <a:chOff x="2941606" y="3017838"/>
            <a:chExt cx="1036669" cy="974725"/>
          </a:xfrm>
        </p:grpSpPr>
        <p:pic>
          <p:nvPicPr>
            <p:cNvPr id="23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4" name="TextBox 23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0</a:t>
              </a:r>
              <a:endParaRPr lang="en-US" baseline="-25000" dirty="0"/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6201188" y="4502785"/>
            <a:ext cx="693737" cy="1436132"/>
            <a:chOff x="5486400" y="4191000"/>
            <a:chExt cx="693737" cy="1436132"/>
          </a:xfrm>
        </p:grpSpPr>
        <p:pic>
          <p:nvPicPr>
            <p:cNvPr id="112" name="Picture 1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3" name="TextBox 112"/>
            <p:cNvSpPr txBox="1"/>
            <p:nvPr/>
          </p:nvSpPr>
          <p:spPr>
            <a:xfrm>
              <a:off x="5562600" y="5257800"/>
              <a:ext cx="5533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Bob</a:t>
              </a:r>
              <a:endParaRPr lang="en-US" dirty="0"/>
            </a:p>
          </p:txBody>
        </p:sp>
      </p:grpSp>
      <p:sp>
        <p:nvSpPr>
          <p:cNvPr id="65" name="Rounded Rectangle 64"/>
          <p:cNvSpPr/>
          <p:nvPr/>
        </p:nvSpPr>
        <p:spPr>
          <a:xfrm>
            <a:off x="686562" y="1050925"/>
            <a:ext cx="1892980" cy="762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Clients have a shared secret with each server</a:t>
            </a:r>
            <a:endParaRPr lang="en-US" baseline="-25000" dirty="0"/>
          </a:p>
        </p:txBody>
      </p:sp>
      <p:sp>
        <p:nvSpPr>
          <p:cNvPr id="66" name="Rounded Rectangle 65"/>
          <p:cNvSpPr/>
          <p:nvPr/>
        </p:nvSpPr>
        <p:spPr>
          <a:xfrm>
            <a:off x="5029200" y="764795"/>
            <a:ext cx="2362200" cy="835405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Diffie</a:t>
            </a:r>
            <a:r>
              <a:rPr lang="en-US" dirty="0" smtClean="0"/>
              <a:t>-Hellman public keys exchanged during registration</a:t>
            </a:r>
            <a:endParaRPr lang="en-US" dirty="0"/>
          </a:p>
        </p:txBody>
      </p:sp>
      <p:cxnSp>
        <p:nvCxnSpPr>
          <p:cNvPr id="29" name="Straight Connector 28"/>
          <p:cNvCxnSpPr>
            <a:stCxn id="23" idx="2"/>
            <a:endCxn id="112" idx="0"/>
          </p:cNvCxnSpPr>
          <p:nvPr/>
        </p:nvCxnSpPr>
        <p:spPr>
          <a:xfrm>
            <a:off x="1372394" y="3425825"/>
            <a:ext cx="5175663" cy="107696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9220" idx="2"/>
            <a:endCxn id="112" idx="0"/>
          </p:cNvCxnSpPr>
          <p:nvPr/>
        </p:nvCxnSpPr>
        <p:spPr>
          <a:xfrm>
            <a:off x="4038632" y="1812925"/>
            <a:ext cx="2509425" cy="268986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26" idx="2"/>
            <a:endCxn id="112" idx="0"/>
          </p:cNvCxnSpPr>
          <p:nvPr/>
        </p:nvCxnSpPr>
        <p:spPr>
          <a:xfrm flipH="1">
            <a:off x="6548057" y="3489325"/>
            <a:ext cx="5175" cy="101346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23" idx="2"/>
            <a:endCxn id="8" idx="0"/>
          </p:cNvCxnSpPr>
          <p:nvPr/>
        </p:nvCxnSpPr>
        <p:spPr>
          <a:xfrm>
            <a:off x="1372394" y="3425825"/>
            <a:ext cx="2723077" cy="1120021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8" idx="0"/>
          </p:cNvCxnSpPr>
          <p:nvPr/>
        </p:nvCxnSpPr>
        <p:spPr>
          <a:xfrm>
            <a:off x="4038631" y="1812925"/>
            <a:ext cx="56840" cy="2732921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26" idx="2"/>
            <a:endCxn id="8" idx="0"/>
          </p:cNvCxnSpPr>
          <p:nvPr/>
        </p:nvCxnSpPr>
        <p:spPr>
          <a:xfrm flipH="1">
            <a:off x="4095471" y="3489325"/>
            <a:ext cx="2457761" cy="1056521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9220" idx="2"/>
            <a:endCxn id="9" idx="0"/>
          </p:cNvCxnSpPr>
          <p:nvPr/>
        </p:nvCxnSpPr>
        <p:spPr>
          <a:xfrm flipH="1">
            <a:off x="1385094" y="1812925"/>
            <a:ext cx="2653538" cy="2877106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23" idx="2"/>
            <a:endCxn id="9" idx="0"/>
          </p:cNvCxnSpPr>
          <p:nvPr/>
        </p:nvCxnSpPr>
        <p:spPr>
          <a:xfrm>
            <a:off x="1372394" y="3425825"/>
            <a:ext cx="12700" cy="1264206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26" idx="2"/>
            <a:endCxn id="9" idx="0"/>
          </p:cNvCxnSpPr>
          <p:nvPr/>
        </p:nvCxnSpPr>
        <p:spPr>
          <a:xfrm flipH="1">
            <a:off x="1385094" y="3489325"/>
            <a:ext cx="5168138" cy="1200706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7" name="TextBox 9226"/>
          <p:cNvSpPr txBox="1"/>
          <p:nvPr/>
        </p:nvSpPr>
        <p:spPr>
          <a:xfrm rot="18736127">
            <a:off x="1246877" y="3908543"/>
            <a:ext cx="9402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Secret</a:t>
            </a:r>
            <a:r>
              <a:rPr lang="en-US" baseline="-25000" dirty="0" smtClean="0"/>
              <a:t>A1</a:t>
            </a:r>
            <a:endParaRPr lang="en-US" baseline="-25000" dirty="0"/>
          </a:p>
        </p:txBody>
      </p:sp>
      <p:sp>
        <p:nvSpPr>
          <p:cNvPr id="58" name="TextBox 57"/>
          <p:cNvSpPr txBox="1"/>
          <p:nvPr/>
        </p:nvSpPr>
        <p:spPr>
          <a:xfrm rot="16200000">
            <a:off x="705138" y="4002166"/>
            <a:ext cx="9402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Secret</a:t>
            </a:r>
            <a:r>
              <a:rPr lang="en-US" baseline="-25000" dirty="0" smtClean="0"/>
              <a:t>A0</a:t>
            </a:r>
            <a:endParaRPr lang="en-US" baseline="-25000" dirty="0"/>
          </a:p>
        </p:txBody>
      </p:sp>
      <p:sp>
        <p:nvSpPr>
          <p:cNvPr id="59" name="TextBox 58"/>
          <p:cNvSpPr txBox="1"/>
          <p:nvPr/>
        </p:nvSpPr>
        <p:spPr>
          <a:xfrm rot="21007553">
            <a:off x="2232207" y="4429583"/>
            <a:ext cx="9402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Secret</a:t>
            </a:r>
            <a:r>
              <a:rPr lang="en-US" baseline="-25000" dirty="0" smtClean="0"/>
              <a:t>A2</a:t>
            </a:r>
            <a:endParaRPr 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3770614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 animBg="1"/>
      <p:bldP spid="9227" grpId="0"/>
      <p:bldP spid="58" grpId="0"/>
      <p:bldP spid="59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Dissent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990600" y="4690031"/>
            <a:ext cx="788987" cy="1422400"/>
            <a:chOff x="457200" y="4724400"/>
            <a:chExt cx="788987" cy="1422400"/>
          </a:xfrm>
        </p:grpSpPr>
        <p:pic>
          <p:nvPicPr>
            <p:cNvPr id="9" name="Picture 1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546893" y="5777468"/>
              <a:ext cx="636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Alice</a:t>
              </a:r>
              <a:endParaRPr lang="en-US" dirty="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867400" y="2514600"/>
            <a:ext cx="1036669" cy="974725"/>
            <a:chOff x="2941606" y="3017838"/>
            <a:chExt cx="1036669" cy="974725"/>
          </a:xfrm>
        </p:grpSpPr>
        <p:pic>
          <p:nvPicPr>
            <p:cNvPr id="26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7" name="TextBox 26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352800" y="838200"/>
            <a:ext cx="1036669" cy="974725"/>
            <a:chOff x="2941606" y="3017838"/>
            <a:chExt cx="1036669" cy="974725"/>
          </a:xfrm>
        </p:grpSpPr>
        <p:pic>
          <p:nvPicPr>
            <p:cNvPr id="9220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686562" y="2451100"/>
            <a:ext cx="1036669" cy="974725"/>
            <a:chOff x="2941606" y="3017838"/>
            <a:chExt cx="1036669" cy="974725"/>
          </a:xfrm>
        </p:grpSpPr>
        <p:pic>
          <p:nvPicPr>
            <p:cNvPr id="23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4" name="TextBox 23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0</a:t>
              </a:r>
              <a:endParaRPr lang="en-US" baseline="-25000" dirty="0"/>
            </a:p>
          </p:txBody>
        </p:sp>
      </p:grpSp>
      <p:cxnSp>
        <p:nvCxnSpPr>
          <p:cNvPr id="35" name="Straight Connector 34"/>
          <p:cNvCxnSpPr>
            <a:stCxn id="9220" idx="2"/>
            <a:endCxn id="9" idx="0"/>
          </p:cNvCxnSpPr>
          <p:nvPr/>
        </p:nvCxnSpPr>
        <p:spPr>
          <a:xfrm flipH="1">
            <a:off x="1385094" y="1812925"/>
            <a:ext cx="2653538" cy="2877106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23" idx="2"/>
            <a:endCxn id="9" idx="0"/>
          </p:cNvCxnSpPr>
          <p:nvPr/>
        </p:nvCxnSpPr>
        <p:spPr>
          <a:xfrm>
            <a:off x="1372394" y="3425825"/>
            <a:ext cx="12700" cy="1264206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26" idx="2"/>
            <a:endCxn id="9" idx="0"/>
          </p:cNvCxnSpPr>
          <p:nvPr/>
        </p:nvCxnSpPr>
        <p:spPr>
          <a:xfrm flipH="1">
            <a:off x="1385094" y="3489325"/>
            <a:ext cx="5168138" cy="1200706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7" name="TextBox 9226"/>
          <p:cNvSpPr txBox="1"/>
          <p:nvPr/>
        </p:nvSpPr>
        <p:spPr>
          <a:xfrm rot="18736127">
            <a:off x="1246877" y="3908543"/>
            <a:ext cx="9402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Secret</a:t>
            </a:r>
            <a:r>
              <a:rPr lang="en-US" baseline="-25000" dirty="0" smtClean="0"/>
              <a:t>A1</a:t>
            </a:r>
            <a:endParaRPr lang="en-US" baseline="-25000" dirty="0"/>
          </a:p>
        </p:txBody>
      </p:sp>
      <p:sp>
        <p:nvSpPr>
          <p:cNvPr id="58" name="TextBox 57"/>
          <p:cNvSpPr txBox="1"/>
          <p:nvPr/>
        </p:nvSpPr>
        <p:spPr>
          <a:xfrm rot="16200000">
            <a:off x="705138" y="4002166"/>
            <a:ext cx="9402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Secret</a:t>
            </a:r>
            <a:r>
              <a:rPr lang="en-US" baseline="-25000" dirty="0" smtClean="0"/>
              <a:t>A0</a:t>
            </a:r>
            <a:endParaRPr lang="en-US" baseline="-25000" dirty="0"/>
          </a:p>
        </p:txBody>
      </p:sp>
      <p:sp>
        <p:nvSpPr>
          <p:cNvPr id="59" name="TextBox 58"/>
          <p:cNvSpPr txBox="1"/>
          <p:nvPr/>
        </p:nvSpPr>
        <p:spPr>
          <a:xfrm rot="21007553">
            <a:off x="2232207" y="4429583"/>
            <a:ext cx="9402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Secret</a:t>
            </a:r>
            <a:r>
              <a:rPr lang="en-US" baseline="-25000" dirty="0" smtClean="0"/>
              <a:t>A2</a:t>
            </a:r>
            <a:endParaRPr lang="en-US" baseline="-25000" dirty="0"/>
          </a:p>
        </p:txBody>
      </p:sp>
      <p:sp>
        <p:nvSpPr>
          <p:cNvPr id="38" name="Rounded Rectangle 37"/>
          <p:cNvSpPr/>
          <p:nvPr/>
        </p:nvSpPr>
        <p:spPr>
          <a:xfrm>
            <a:off x="2235398" y="4848999"/>
            <a:ext cx="5183896" cy="1155838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en-US" dirty="0" err="1"/>
              <a:t>Cleartext</a:t>
            </a:r>
            <a:r>
              <a:rPr lang="en-US" baseline="-25000" dirty="0" err="1"/>
              <a:t>A</a:t>
            </a:r>
            <a:r>
              <a:rPr lang="en-US" dirty="0"/>
              <a:t> = </a:t>
            </a:r>
            <a:r>
              <a:rPr lang="en-US" dirty="0" smtClean="0"/>
              <a:t>blame, </a:t>
            </a:r>
            <a:r>
              <a:rPr lang="en-US" dirty="0"/>
              <a:t>nonce, next </a:t>
            </a:r>
            <a:r>
              <a:rPr lang="en-US" dirty="0" smtClean="0"/>
              <a:t>slot length</a:t>
            </a:r>
            <a:r>
              <a:rPr lang="en-US" dirty="0"/>
              <a:t>, </a:t>
            </a:r>
            <a:r>
              <a:rPr lang="en-US" dirty="0" err="1"/>
              <a:t>msg</a:t>
            </a:r>
            <a:r>
              <a:rPr lang="en-US" dirty="0"/>
              <a:t>, </a:t>
            </a:r>
            <a:r>
              <a:rPr lang="en-US" dirty="0" smtClean="0"/>
              <a:t>hash</a:t>
            </a:r>
            <a:endParaRPr lang="en-US" dirty="0"/>
          </a:p>
          <a:p>
            <a:r>
              <a:rPr lang="en-US" dirty="0" smtClean="0"/>
              <a:t>Ciphertext</a:t>
            </a:r>
            <a:r>
              <a:rPr lang="en-US" baseline="-25000" dirty="0" smtClean="0"/>
              <a:t>A0</a:t>
            </a:r>
            <a:r>
              <a:rPr lang="en-US" dirty="0" smtClean="0"/>
              <a:t> = RNG(Secret</a:t>
            </a:r>
            <a:r>
              <a:rPr lang="en-US" baseline="-25000" dirty="0" smtClean="0"/>
              <a:t>A0</a:t>
            </a:r>
            <a:r>
              <a:rPr lang="en-US" dirty="0" smtClean="0"/>
              <a:t>, length)</a:t>
            </a:r>
          </a:p>
          <a:p>
            <a:r>
              <a:rPr lang="en-US" dirty="0" err="1" smtClean="0"/>
              <a:t>Ciphertext</a:t>
            </a:r>
            <a:r>
              <a:rPr lang="en-US" baseline="-25000" dirty="0" err="1" smtClean="0"/>
              <a:t>A</a:t>
            </a:r>
            <a:r>
              <a:rPr lang="en-US" dirty="0" smtClean="0"/>
              <a:t> = Ciphertext</a:t>
            </a:r>
            <a:r>
              <a:rPr lang="en-US" baseline="-25000" dirty="0" smtClean="0"/>
              <a:t>A0</a:t>
            </a:r>
            <a:r>
              <a:rPr lang="en-US" dirty="0" smtClean="0"/>
              <a:t> XOR Ciphertext</a:t>
            </a:r>
            <a:r>
              <a:rPr lang="en-US" baseline="-25000" dirty="0" smtClean="0"/>
              <a:t>A1</a:t>
            </a:r>
            <a:r>
              <a:rPr lang="en-US" dirty="0" smtClean="0"/>
              <a:t> XOR</a:t>
            </a:r>
          </a:p>
          <a:p>
            <a:r>
              <a:rPr lang="en-US" dirty="0" smtClean="0"/>
              <a:t>     Ciphertext</a:t>
            </a:r>
            <a:r>
              <a:rPr lang="en-US" baseline="-25000" dirty="0" smtClean="0"/>
              <a:t>A2</a:t>
            </a:r>
            <a:r>
              <a:rPr lang="en-US" dirty="0" smtClean="0"/>
              <a:t> XOR (0, …, 0, </a:t>
            </a:r>
            <a:r>
              <a:rPr lang="en-US" dirty="0" err="1" smtClean="0"/>
              <a:t>Cleartext</a:t>
            </a:r>
            <a:r>
              <a:rPr lang="en-US" baseline="-25000" dirty="0" err="1" smtClean="0"/>
              <a:t>A</a:t>
            </a:r>
            <a:r>
              <a:rPr lang="en-US" dirty="0" smtClean="0"/>
              <a:t>, 0, …, 0)</a:t>
            </a:r>
          </a:p>
        </p:txBody>
      </p:sp>
    </p:spTree>
    <p:extLst>
      <p:ext uri="{BB962C8B-B14F-4D97-AF65-F5344CB8AC3E}">
        <p14:creationId xmlns:p14="http://schemas.microsoft.com/office/powerpoint/2010/main" val="3120469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Dissent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990600" y="4690031"/>
            <a:ext cx="788987" cy="1422400"/>
            <a:chOff x="457200" y="4724400"/>
            <a:chExt cx="788987" cy="1422400"/>
          </a:xfrm>
        </p:grpSpPr>
        <p:pic>
          <p:nvPicPr>
            <p:cNvPr id="9" name="Picture 1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546893" y="5777468"/>
              <a:ext cx="636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Alice</a:t>
              </a:r>
              <a:endParaRPr lang="en-US" dirty="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867400" y="2514600"/>
            <a:ext cx="1036669" cy="974725"/>
            <a:chOff x="2941606" y="3017838"/>
            <a:chExt cx="1036669" cy="974725"/>
          </a:xfrm>
        </p:grpSpPr>
        <p:pic>
          <p:nvPicPr>
            <p:cNvPr id="26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7" name="TextBox 26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352800" y="838200"/>
            <a:ext cx="1036669" cy="974725"/>
            <a:chOff x="2941606" y="3017838"/>
            <a:chExt cx="1036669" cy="974725"/>
          </a:xfrm>
        </p:grpSpPr>
        <p:pic>
          <p:nvPicPr>
            <p:cNvPr id="9220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686562" y="2451100"/>
            <a:ext cx="1036669" cy="974725"/>
            <a:chOff x="2941606" y="3017838"/>
            <a:chExt cx="1036669" cy="974725"/>
          </a:xfrm>
        </p:grpSpPr>
        <p:pic>
          <p:nvPicPr>
            <p:cNvPr id="23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4" name="TextBox 23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0</a:t>
              </a:r>
              <a:endParaRPr lang="en-US" baseline="-25000" dirty="0"/>
            </a:p>
          </p:txBody>
        </p:sp>
      </p:grpSp>
      <p:cxnSp>
        <p:nvCxnSpPr>
          <p:cNvPr id="36" name="Straight Connector 35"/>
          <p:cNvCxnSpPr>
            <a:stCxn id="23" idx="2"/>
            <a:endCxn id="9" idx="0"/>
          </p:cNvCxnSpPr>
          <p:nvPr/>
        </p:nvCxnSpPr>
        <p:spPr>
          <a:xfrm>
            <a:off x="1372394" y="3425825"/>
            <a:ext cx="12700" cy="1264206"/>
          </a:xfrm>
          <a:prstGeom prst="line">
            <a:avLst/>
          </a:prstGeom>
          <a:ln w="19050">
            <a:solidFill>
              <a:schemeClr val="tx1"/>
            </a:solidFill>
            <a:prstDash val="solid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 rot="16200000">
            <a:off x="548557" y="4002166"/>
            <a:ext cx="1253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Ciphertext</a:t>
            </a:r>
            <a:r>
              <a:rPr lang="en-US" baseline="-25000" dirty="0" err="1" smtClean="0"/>
              <a:t>A</a:t>
            </a:r>
            <a:endParaRPr lang="en-US" baseline="-25000" dirty="0"/>
          </a:p>
        </p:txBody>
      </p:sp>
      <p:sp>
        <p:nvSpPr>
          <p:cNvPr id="38" name="Rounded Rectangle 37"/>
          <p:cNvSpPr/>
          <p:nvPr/>
        </p:nvSpPr>
        <p:spPr>
          <a:xfrm>
            <a:off x="2235398" y="4848999"/>
            <a:ext cx="5183896" cy="1155838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en-US" dirty="0" err="1"/>
              <a:t>Cleartext</a:t>
            </a:r>
            <a:r>
              <a:rPr lang="en-US" baseline="-25000" dirty="0" err="1"/>
              <a:t>A</a:t>
            </a:r>
            <a:r>
              <a:rPr lang="en-US" dirty="0"/>
              <a:t> = </a:t>
            </a:r>
            <a:r>
              <a:rPr lang="en-US" dirty="0" smtClean="0"/>
              <a:t>blame, </a:t>
            </a:r>
            <a:r>
              <a:rPr lang="en-US" dirty="0"/>
              <a:t>nonce, next </a:t>
            </a:r>
            <a:r>
              <a:rPr lang="en-US" dirty="0" smtClean="0"/>
              <a:t>slot length</a:t>
            </a:r>
            <a:r>
              <a:rPr lang="en-US" dirty="0"/>
              <a:t>, </a:t>
            </a:r>
            <a:r>
              <a:rPr lang="en-US" dirty="0" err="1"/>
              <a:t>msg</a:t>
            </a:r>
            <a:r>
              <a:rPr lang="en-US" dirty="0"/>
              <a:t>, </a:t>
            </a:r>
            <a:r>
              <a:rPr lang="en-US" dirty="0" smtClean="0"/>
              <a:t>hash</a:t>
            </a:r>
            <a:endParaRPr lang="en-US" dirty="0"/>
          </a:p>
          <a:p>
            <a:r>
              <a:rPr lang="en-US" dirty="0" smtClean="0"/>
              <a:t>Ciphertext</a:t>
            </a:r>
            <a:r>
              <a:rPr lang="en-US" baseline="-25000" dirty="0" smtClean="0"/>
              <a:t>A0</a:t>
            </a:r>
            <a:r>
              <a:rPr lang="en-US" dirty="0" smtClean="0"/>
              <a:t> = RNG(Secret</a:t>
            </a:r>
            <a:r>
              <a:rPr lang="en-US" baseline="-25000" dirty="0" smtClean="0"/>
              <a:t>A0</a:t>
            </a:r>
            <a:r>
              <a:rPr lang="en-US" dirty="0" smtClean="0"/>
              <a:t>, length)</a:t>
            </a:r>
          </a:p>
          <a:p>
            <a:r>
              <a:rPr lang="en-US" dirty="0" err="1" smtClean="0"/>
              <a:t>Ciphertext</a:t>
            </a:r>
            <a:r>
              <a:rPr lang="en-US" baseline="-25000" dirty="0" err="1" smtClean="0"/>
              <a:t>A</a:t>
            </a:r>
            <a:r>
              <a:rPr lang="en-US" dirty="0" smtClean="0"/>
              <a:t> = Ciphertext</a:t>
            </a:r>
            <a:r>
              <a:rPr lang="en-US" baseline="-25000" dirty="0" smtClean="0"/>
              <a:t>A0</a:t>
            </a:r>
            <a:r>
              <a:rPr lang="en-US" dirty="0" smtClean="0"/>
              <a:t> XOR Ciphertext</a:t>
            </a:r>
            <a:r>
              <a:rPr lang="en-US" baseline="-25000" dirty="0" smtClean="0"/>
              <a:t>A1</a:t>
            </a:r>
            <a:r>
              <a:rPr lang="en-US" dirty="0" smtClean="0"/>
              <a:t> XOR</a:t>
            </a:r>
          </a:p>
          <a:p>
            <a:r>
              <a:rPr lang="en-US" dirty="0" smtClean="0"/>
              <a:t>     Ciphertext</a:t>
            </a:r>
            <a:r>
              <a:rPr lang="en-US" baseline="-25000" dirty="0" smtClean="0"/>
              <a:t>A2</a:t>
            </a:r>
            <a:r>
              <a:rPr lang="en-US" dirty="0" smtClean="0"/>
              <a:t> XOR (0, …, 0, </a:t>
            </a:r>
            <a:r>
              <a:rPr lang="en-US" dirty="0" err="1" smtClean="0"/>
              <a:t>Cleartext</a:t>
            </a:r>
            <a:r>
              <a:rPr lang="en-US" baseline="-25000" dirty="0" err="1" smtClean="0"/>
              <a:t>A</a:t>
            </a:r>
            <a:r>
              <a:rPr lang="en-US" dirty="0" smtClean="0"/>
              <a:t>, 0, …, 0)</a:t>
            </a:r>
          </a:p>
        </p:txBody>
      </p:sp>
    </p:spTree>
    <p:extLst>
      <p:ext uri="{BB962C8B-B14F-4D97-AF65-F5344CB8AC3E}">
        <p14:creationId xmlns:p14="http://schemas.microsoft.com/office/powerpoint/2010/main" val="2760686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Dissent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990600" y="4690031"/>
            <a:ext cx="788987" cy="1422400"/>
            <a:chOff x="457200" y="4724400"/>
            <a:chExt cx="788987" cy="1422400"/>
          </a:xfrm>
        </p:grpSpPr>
        <p:pic>
          <p:nvPicPr>
            <p:cNvPr id="9" name="Picture 1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546893" y="5777468"/>
              <a:ext cx="636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Alice</a:t>
              </a:r>
              <a:endParaRPr lang="en-US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711621" y="4545846"/>
            <a:ext cx="767700" cy="1436132"/>
            <a:chOff x="2209800" y="1240510"/>
            <a:chExt cx="767700" cy="1436132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9800" y="1240510"/>
              <a:ext cx="767700" cy="1130542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2271743" y="2307310"/>
              <a:ext cx="6698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Carol</a:t>
              </a:r>
              <a:endParaRPr lang="en-US" dirty="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867400" y="2514600"/>
            <a:ext cx="1036669" cy="974725"/>
            <a:chOff x="2941606" y="3017838"/>
            <a:chExt cx="1036669" cy="974725"/>
          </a:xfrm>
        </p:grpSpPr>
        <p:pic>
          <p:nvPicPr>
            <p:cNvPr id="26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7" name="TextBox 26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352800" y="838200"/>
            <a:ext cx="1036669" cy="974725"/>
            <a:chOff x="2941606" y="3017838"/>
            <a:chExt cx="1036669" cy="974725"/>
          </a:xfrm>
        </p:grpSpPr>
        <p:pic>
          <p:nvPicPr>
            <p:cNvPr id="9220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686562" y="2451100"/>
            <a:ext cx="1036669" cy="974725"/>
            <a:chOff x="2941606" y="3017838"/>
            <a:chExt cx="1036669" cy="974725"/>
          </a:xfrm>
        </p:grpSpPr>
        <p:pic>
          <p:nvPicPr>
            <p:cNvPr id="23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4" name="TextBox 23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0</a:t>
              </a:r>
              <a:endParaRPr lang="en-US" baseline="-25000" dirty="0"/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6201188" y="4502785"/>
            <a:ext cx="693737" cy="1436132"/>
            <a:chOff x="5486400" y="4191000"/>
            <a:chExt cx="693737" cy="1436132"/>
          </a:xfrm>
        </p:grpSpPr>
        <p:pic>
          <p:nvPicPr>
            <p:cNvPr id="112" name="Picture 1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3" name="TextBox 112"/>
            <p:cNvSpPr txBox="1"/>
            <p:nvPr/>
          </p:nvSpPr>
          <p:spPr>
            <a:xfrm>
              <a:off x="5562600" y="5257800"/>
              <a:ext cx="5533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Bob</a:t>
              </a:r>
              <a:endParaRPr lang="en-US" dirty="0"/>
            </a:p>
          </p:txBody>
        </p:sp>
      </p:grpSp>
      <p:cxnSp>
        <p:nvCxnSpPr>
          <p:cNvPr id="21" name="Straight Connector 20"/>
          <p:cNvCxnSpPr>
            <a:stCxn id="23" idx="2"/>
            <a:endCxn id="9" idx="0"/>
          </p:cNvCxnSpPr>
          <p:nvPr/>
        </p:nvCxnSpPr>
        <p:spPr>
          <a:xfrm>
            <a:off x="1372394" y="3425825"/>
            <a:ext cx="12700" cy="1264206"/>
          </a:xfrm>
          <a:prstGeom prst="line">
            <a:avLst/>
          </a:prstGeom>
          <a:ln w="19050">
            <a:solidFill>
              <a:schemeClr val="tx1"/>
            </a:solidFill>
            <a:prstDash val="solid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 rot="16200000">
            <a:off x="548557" y="4002166"/>
            <a:ext cx="1253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Ciphertext</a:t>
            </a:r>
            <a:r>
              <a:rPr lang="en-US" baseline="-25000" dirty="0" err="1" smtClean="0"/>
              <a:t>A</a:t>
            </a:r>
            <a:endParaRPr lang="en-US" baseline="-25000" dirty="0"/>
          </a:p>
        </p:txBody>
      </p:sp>
      <p:cxnSp>
        <p:nvCxnSpPr>
          <p:cNvPr id="29" name="Straight Connector 28"/>
          <p:cNvCxnSpPr>
            <a:stCxn id="9220" idx="2"/>
            <a:endCxn id="8" idx="0"/>
          </p:cNvCxnSpPr>
          <p:nvPr/>
        </p:nvCxnSpPr>
        <p:spPr>
          <a:xfrm>
            <a:off x="4038632" y="1812925"/>
            <a:ext cx="56839" cy="2732921"/>
          </a:xfrm>
          <a:prstGeom prst="line">
            <a:avLst/>
          </a:prstGeom>
          <a:ln w="19050">
            <a:solidFill>
              <a:schemeClr val="tx1"/>
            </a:solidFill>
            <a:prstDash val="solid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 rot="16200000">
            <a:off x="3228133" y="3150952"/>
            <a:ext cx="1245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Ciphertext</a:t>
            </a:r>
            <a:r>
              <a:rPr lang="en-US" baseline="-25000" dirty="0" err="1"/>
              <a:t>C</a:t>
            </a:r>
            <a:endParaRPr lang="en-US" baseline="-25000" dirty="0"/>
          </a:p>
        </p:txBody>
      </p:sp>
      <p:cxnSp>
        <p:nvCxnSpPr>
          <p:cNvPr id="31" name="Straight Connector 30"/>
          <p:cNvCxnSpPr>
            <a:stCxn id="26" idx="2"/>
            <a:endCxn id="112" idx="0"/>
          </p:cNvCxnSpPr>
          <p:nvPr/>
        </p:nvCxnSpPr>
        <p:spPr>
          <a:xfrm flipH="1">
            <a:off x="6548057" y="3489325"/>
            <a:ext cx="5175" cy="1013460"/>
          </a:xfrm>
          <a:prstGeom prst="line">
            <a:avLst/>
          </a:prstGeom>
          <a:ln w="19050">
            <a:solidFill>
              <a:schemeClr val="tx1"/>
            </a:solidFill>
            <a:prstDash val="solid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 rot="16200000">
            <a:off x="6115228" y="3700934"/>
            <a:ext cx="12470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Ciphertext</a:t>
            </a:r>
            <a:r>
              <a:rPr lang="en-US" baseline="-25000" dirty="0" err="1"/>
              <a:t>B</a:t>
            </a:r>
            <a:endParaRPr 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2831470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2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Dissent</a:t>
            </a:r>
            <a:endParaRPr lang="en-US" dirty="0"/>
          </a:p>
        </p:txBody>
      </p:sp>
      <p:grpSp>
        <p:nvGrpSpPr>
          <p:cNvPr id="25" name="Group 24"/>
          <p:cNvGrpSpPr/>
          <p:nvPr/>
        </p:nvGrpSpPr>
        <p:grpSpPr>
          <a:xfrm>
            <a:off x="5867400" y="2514600"/>
            <a:ext cx="1036669" cy="974725"/>
            <a:chOff x="2941606" y="3017838"/>
            <a:chExt cx="1036669" cy="974725"/>
          </a:xfrm>
        </p:grpSpPr>
        <p:pic>
          <p:nvPicPr>
            <p:cNvPr id="2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7" name="TextBox 26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352800" y="838200"/>
            <a:ext cx="1036669" cy="974725"/>
            <a:chOff x="2941606" y="3017838"/>
            <a:chExt cx="1036669" cy="974725"/>
          </a:xfrm>
        </p:grpSpPr>
        <p:pic>
          <p:nvPicPr>
            <p:cNvPr id="9220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686562" y="2451100"/>
            <a:ext cx="1036669" cy="974725"/>
            <a:chOff x="2941606" y="3017838"/>
            <a:chExt cx="1036669" cy="974725"/>
          </a:xfrm>
        </p:grpSpPr>
        <p:pic>
          <p:nvPicPr>
            <p:cNvPr id="23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4" name="TextBox 23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0</a:t>
              </a:r>
              <a:endParaRPr lang="en-US" baseline="-25000" dirty="0"/>
            </a:p>
          </p:txBody>
        </p:sp>
      </p:grpSp>
      <p:sp>
        <p:nvSpPr>
          <p:cNvPr id="33" name="Rounded Rectangle 32"/>
          <p:cNvSpPr/>
          <p:nvPr/>
        </p:nvSpPr>
        <p:spPr>
          <a:xfrm>
            <a:off x="6143922" y="691871"/>
            <a:ext cx="1879402" cy="366037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en-US" dirty="0" smtClean="0"/>
              <a:t>Client list exchange</a:t>
            </a:r>
          </a:p>
        </p:txBody>
      </p:sp>
      <p:grpSp>
        <p:nvGrpSpPr>
          <p:cNvPr id="62" name="Group 61"/>
          <p:cNvGrpSpPr/>
          <p:nvPr/>
        </p:nvGrpSpPr>
        <p:grpSpPr>
          <a:xfrm>
            <a:off x="1733551" y="2697525"/>
            <a:ext cx="4468844" cy="401082"/>
            <a:chOff x="1733550" y="2697525"/>
            <a:chExt cx="4831175" cy="401082"/>
          </a:xfrm>
        </p:grpSpPr>
        <p:cxnSp>
          <p:nvCxnSpPr>
            <p:cNvPr id="5" name="Straight Arrow Connector 4"/>
            <p:cNvCxnSpPr/>
            <p:nvPr/>
          </p:nvCxnSpPr>
          <p:spPr>
            <a:xfrm>
              <a:off x="1733550" y="3035107"/>
              <a:ext cx="4831175" cy="6350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lg" len="lg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xtBox 66"/>
            <p:cNvSpPr txBox="1"/>
            <p:nvPr/>
          </p:nvSpPr>
          <p:spPr>
            <a:xfrm>
              <a:off x="3488752" y="2697525"/>
              <a:ext cx="8408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[Alice]</a:t>
              </a:r>
              <a:endParaRPr lang="en-US" baseline="-25000" dirty="0"/>
            </a:p>
          </p:txBody>
        </p:sp>
      </p:grpSp>
      <p:grpSp>
        <p:nvGrpSpPr>
          <p:cNvPr id="9219" name="Group 9218"/>
          <p:cNvGrpSpPr/>
          <p:nvPr/>
        </p:nvGrpSpPr>
        <p:grpSpPr>
          <a:xfrm>
            <a:off x="1723231" y="1325563"/>
            <a:ext cx="1964563" cy="1612900"/>
            <a:chOff x="1723231" y="1325563"/>
            <a:chExt cx="1964563" cy="1612900"/>
          </a:xfrm>
        </p:grpSpPr>
        <p:cxnSp>
          <p:nvCxnSpPr>
            <p:cNvPr id="12" name="Straight Arrow Connector 11"/>
            <p:cNvCxnSpPr>
              <a:stCxn id="23" idx="3"/>
              <a:endCxn id="9220" idx="1"/>
            </p:cNvCxnSpPr>
            <p:nvPr/>
          </p:nvCxnSpPr>
          <p:spPr>
            <a:xfrm flipV="1">
              <a:off x="1723231" y="1325563"/>
              <a:ext cx="1964563" cy="161290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lg" len="lg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TextBox 67"/>
            <p:cNvSpPr txBox="1"/>
            <p:nvPr/>
          </p:nvSpPr>
          <p:spPr>
            <a:xfrm rot="19234441">
              <a:off x="2162389" y="1828023"/>
              <a:ext cx="7777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[Alice]</a:t>
              </a:r>
              <a:endParaRPr lang="en-US" baseline="-25000" dirty="0"/>
            </a:p>
          </p:txBody>
        </p:sp>
      </p:grpSp>
      <p:grpSp>
        <p:nvGrpSpPr>
          <p:cNvPr id="9218" name="Group 9217"/>
          <p:cNvGrpSpPr/>
          <p:nvPr/>
        </p:nvGrpSpPr>
        <p:grpSpPr>
          <a:xfrm>
            <a:off x="1845235" y="945448"/>
            <a:ext cx="1583498" cy="1852400"/>
            <a:chOff x="1845235" y="945448"/>
            <a:chExt cx="1583498" cy="1852400"/>
          </a:xfrm>
        </p:grpSpPr>
        <p:sp>
          <p:nvSpPr>
            <p:cNvPr id="66" name="Freeform 65"/>
            <p:cNvSpPr/>
            <p:nvPr/>
          </p:nvSpPr>
          <p:spPr>
            <a:xfrm rot="17167436">
              <a:off x="1710784" y="1079899"/>
              <a:ext cx="1852400" cy="1583498"/>
            </a:xfrm>
            <a:custGeom>
              <a:avLst/>
              <a:gdLst>
                <a:gd name="connsiteX0" fmla="*/ 2095500 w 2095500"/>
                <a:gd name="connsiteY0" fmla="*/ 1666875 h 1666875"/>
                <a:gd name="connsiteX1" fmla="*/ 1257300 w 2095500"/>
                <a:gd name="connsiteY1" fmla="*/ 590550 h 1666875"/>
                <a:gd name="connsiteX2" fmla="*/ 0 w 2095500"/>
                <a:gd name="connsiteY2" fmla="*/ 0 h 1666875"/>
                <a:gd name="connsiteX3" fmla="*/ 0 w 2095500"/>
                <a:gd name="connsiteY3" fmla="*/ 0 h 166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95500" h="1666875">
                  <a:moveTo>
                    <a:pt x="2095500" y="1666875"/>
                  </a:moveTo>
                  <a:cubicBezTo>
                    <a:pt x="1851025" y="1267618"/>
                    <a:pt x="1606550" y="868362"/>
                    <a:pt x="1257300" y="590550"/>
                  </a:cubicBezTo>
                  <a:cubicBezTo>
                    <a:pt x="908050" y="312738"/>
                    <a:pt x="0" y="0"/>
                    <a:pt x="0" y="0"/>
                  </a:cubicBez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TextBox 68"/>
            <p:cNvSpPr txBox="1"/>
            <p:nvPr/>
          </p:nvSpPr>
          <p:spPr>
            <a:xfrm rot="19252607">
              <a:off x="1859863" y="1425704"/>
              <a:ext cx="8109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[Carol]</a:t>
              </a:r>
              <a:endParaRPr lang="en-US" baseline="-25000" dirty="0"/>
            </a:p>
          </p:txBody>
        </p:sp>
      </p:grpSp>
      <p:grpSp>
        <p:nvGrpSpPr>
          <p:cNvPr id="9217" name="Group 9216"/>
          <p:cNvGrpSpPr/>
          <p:nvPr/>
        </p:nvGrpSpPr>
        <p:grpSpPr>
          <a:xfrm>
            <a:off x="4389469" y="1219200"/>
            <a:ext cx="1980045" cy="1451607"/>
            <a:chOff x="4389469" y="1219200"/>
            <a:chExt cx="2163731" cy="1666875"/>
          </a:xfrm>
        </p:grpSpPr>
        <p:sp>
          <p:nvSpPr>
            <p:cNvPr id="61" name="Freeform 60"/>
            <p:cNvSpPr/>
            <p:nvPr/>
          </p:nvSpPr>
          <p:spPr>
            <a:xfrm>
              <a:off x="4389469" y="1219200"/>
              <a:ext cx="2163731" cy="1666875"/>
            </a:xfrm>
            <a:custGeom>
              <a:avLst/>
              <a:gdLst>
                <a:gd name="connsiteX0" fmla="*/ 2095500 w 2095500"/>
                <a:gd name="connsiteY0" fmla="*/ 1666875 h 1666875"/>
                <a:gd name="connsiteX1" fmla="*/ 1257300 w 2095500"/>
                <a:gd name="connsiteY1" fmla="*/ 590550 h 1666875"/>
                <a:gd name="connsiteX2" fmla="*/ 0 w 2095500"/>
                <a:gd name="connsiteY2" fmla="*/ 0 h 1666875"/>
                <a:gd name="connsiteX3" fmla="*/ 0 w 2095500"/>
                <a:gd name="connsiteY3" fmla="*/ 0 h 166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95500" h="1666875">
                  <a:moveTo>
                    <a:pt x="2095500" y="1666875"/>
                  </a:moveTo>
                  <a:cubicBezTo>
                    <a:pt x="1851025" y="1267618"/>
                    <a:pt x="1606550" y="868362"/>
                    <a:pt x="1257300" y="590550"/>
                  </a:cubicBezTo>
                  <a:cubicBezTo>
                    <a:pt x="908050" y="312738"/>
                    <a:pt x="0" y="0"/>
                    <a:pt x="0" y="0"/>
                  </a:cubicBez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TextBox 69"/>
            <p:cNvSpPr txBox="1"/>
            <p:nvPr/>
          </p:nvSpPr>
          <p:spPr>
            <a:xfrm rot="2338844">
              <a:off x="5493206" y="1529008"/>
              <a:ext cx="849930" cy="4241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[Alice]</a:t>
              </a:r>
              <a:endParaRPr lang="en-US" baseline="-25000" dirty="0"/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1733550" y="3143057"/>
            <a:ext cx="4468845" cy="530934"/>
            <a:chOff x="1733550" y="3143057"/>
            <a:chExt cx="4791075" cy="530934"/>
          </a:xfrm>
        </p:grpSpPr>
        <p:sp>
          <p:nvSpPr>
            <p:cNvPr id="60" name="Freeform 59"/>
            <p:cNvSpPr/>
            <p:nvPr/>
          </p:nvSpPr>
          <p:spPr>
            <a:xfrm>
              <a:off x="1733550" y="3143057"/>
              <a:ext cx="4791075" cy="514543"/>
            </a:xfrm>
            <a:custGeom>
              <a:avLst/>
              <a:gdLst>
                <a:gd name="connsiteX0" fmla="*/ 4791075 w 4791075"/>
                <a:gd name="connsiteY0" fmla="*/ 47625 h 514543"/>
                <a:gd name="connsiteX1" fmla="*/ 2619375 w 4791075"/>
                <a:gd name="connsiteY1" fmla="*/ 514350 h 514543"/>
                <a:gd name="connsiteX2" fmla="*/ 0 w 4791075"/>
                <a:gd name="connsiteY2" fmla="*/ 0 h 514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91075" h="514543">
                  <a:moveTo>
                    <a:pt x="4791075" y="47625"/>
                  </a:moveTo>
                  <a:cubicBezTo>
                    <a:pt x="4104481" y="284956"/>
                    <a:pt x="3417887" y="522287"/>
                    <a:pt x="2619375" y="514350"/>
                  </a:cubicBezTo>
                  <a:cubicBezTo>
                    <a:pt x="1820863" y="506413"/>
                    <a:pt x="420687" y="84138"/>
                    <a:pt x="0" y="0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headEnd type="none" w="lg" len="lg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3784905" y="3304659"/>
              <a:ext cx="744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[Bob]</a:t>
              </a:r>
              <a:endParaRPr lang="en-US" baseline="-25000" dirty="0"/>
            </a:p>
          </p:txBody>
        </p:sp>
      </p:grpSp>
      <p:grpSp>
        <p:nvGrpSpPr>
          <p:cNvPr id="9216" name="Group 9215"/>
          <p:cNvGrpSpPr/>
          <p:nvPr/>
        </p:nvGrpSpPr>
        <p:grpSpPr>
          <a:xfrm>
            <a:off x="4389469" y="1325563"/>
            <a:ext cx="1812925" cy="1676400"/>
            <a:chOff x="4389469" y="1325563"/>
            <a:chExt cx="1812925" cy="1676400"/>
          </a:xfrm>
        </p:grpSpPr>
        <p:cxnSp>
          <p:nvCxnSpPr>
            <p:cNvPr id="15" name="Straight Arrow Connector 14"/>
            <p:cNvCxnSpPr>
              <a:stCxn id="9220" idx="3"/>
              <a:endCxn id="26" idx="1"/>
            </p:cNvCxnSpPr>
            <p:nvPr/>
          </p:nvCxnSpPr>
          <p:spPr>
            <a:xfrm>
              <a:off x="4389469" y="1325563"/>
              <a:ext cx="1812925" cy="167640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lg" len="lg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71"/>
            <p:cNvSpPr txBox="1"/>
            <p:nvPr/>
          </p:nvSpPr>
          <p:spPr>
            <a:xfrm rot="2257754">
              <a:off x="5066480" y="1807539"/>
              <a:ext cx="8109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[Carol]</a:t>
              </a:r>
              <a:endParaRPr lang="en-US" baseline="-250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81779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9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Dissent</a:t>
            </a:r>
            <a:endParaRPr lang="en-US" dirty="0"/>
          </a:p>
        </p:txBody>
      </p:sp>
      <p:grpSp>
        <p:nvGrpSpPr>
          <p:cNvPr id="25" name="Group 24"/>
          <p:cNvGrpSpPr/>
          <p:nvPr/>
        </p:nvGrpSpPr>
        <p:grpSpPr>
          <a:xfrm>
            <a:off x="5867400" y="2514600"/>
            <a:ext cx="1036669" cy="974725"/>
            <a:chOff x="2941606" y="3017838"/>
            <a:chExt cx="1036669" cy="974725"/>
          </a:xfrm>
        </p:grpSpPr>
        <p:pic>
          <p:nvPicPr>
            <p:cNvPr id="2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7" name="TextBox 26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352800" y="838200"/>
            <a:ext cx="1036669" cy="974725"/>
            <a:chOff x="2941606" y="3017838"/>
            <a:chExt cx="1036669" cy="974725"/>
          </a:xfrm>
        </p:grpSpPr>
        <p:pic>
          <p:nvPicPr>
            <p:cNvPr id="9220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686562" y="2451100"/>
            <a:ext cx="1036669" cy="974725"/>
            <a:chOff x="2941606" y="3017838"/>
            <a:chExt cx="1036669" cy="974725"/>
          </a:xfrm>
        </p:grpSpPr>
        <p:pic>
          <p:nvPicPr>
            <p:cNvPr id="23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4" name="TextBox 23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0</a:t>
              </a:r>
              <a:endParaRPr lang="en-US" baseline="-25000" dirty="0"/>
            </a:p>
          </p:txBody>
        </p:sp>
      </p:grpSp>
      <p:sp>
        <p:nvSpPr>
          <p:cNvPr id="33" name="Rounded Rectangle 32"/>
          <p:cNvSpPr/>
          <p:nvPr/>
        </p:nvSpPr>
        <p:spPr>
          <a:xfrm>
            <a:off x="6143922" y="691871"/>
            <a:ext cx="1879402" cy="366037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en-US" dirty="0" smtClean="0"/>
              <a:t>Client list exchange</a:t>
            </a:r>
          </a:p>
        </p:txBody>
      </p:sp>
      <p:grpSp>
        <p:nvGrpSpPr>
          <p:cNvPr id="62" name="Group 61"/>
          <p:cNvGrpSpPr/>
          <p:nvPr/>
        </p:nvGrpSpPr>
        <p:grpSpPr>
          <a:xfrm>
            <a:off x="1733551" y="2697525"/>
            <a:ext cx="4468844" cy="401082"/>
            <a:chOff x="1733550" y="2697525"/>
            <a:chExt cx="4831175" cy="401082"/>
          </a:xfrm>
        </p:grpSpPr>
        <p:cxnSp>
          <p:nvCxnSpPr>
            <p:cNvPr id="5" name="Straight Arrow Connector 4"/>
            <p:cNvCxnSpPr/>
            <p:nvPr/>
          </p:nvCxnSpPr>
          <p:spPr>
            <a:xfrm>
              <a:off x="1733550" y="3035107"/>
              <a:ext cx="4831175" cy="6350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lg" len="lg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xtBox 66"/>
            <p:cNvSpPr txBox="1"/>
            <p:nvPr/>
          </p:nvSpPr>
          <p:spPr>
            <a:xfrm>
              <a:off x="3488752" y="2697525"/>
              <a:ext cx="11302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Commit</a:t>
              </a:r>
              <a:r>
                <a:rPr lang="en-US" baseline="-25000" dirty="0" smtClean="0"/>
                <a:t>0</a:t>
              </a:r>
              <a:endParaRPr lang="en-US" baseline="-25000" dirty="0"/>
            </a:p>
          </p:txBody>
        </p:sp>
      </p:grpSp>
      <p:grpSp>
        <p:nvGrpSpPr>
          <p:cNvPr id="9219" name="Group 9218"/>
          <p:cNvGrpSpPr/>
          <p:nvPr/>
        </p:nvGrpSpPr>
        <p:grpSpPr>
          <a:xfrm>
            <a:off x="1723231" y="1325563"/>
            <a:ext cx="1964563" cy="1612900"/>
            <a:chOff x="1723231" y="1325563"/>
            <a:chExt cx="1964563" cy="1612900"/>
          </a:xfrm>
        </p:grpSpPr>
        <p:cxnSp>
          <p:nvCxnSpPr>
            <p:cNvPr id="12" name="Straight Arrow Connector 11"/>
            <p:cNvCxnSpPr>
              <a:stCxn id="23" idx="3"/>
              <a:endCxn id="9220" idx="1"/>
            </p:cNvCxnSpPr>
            <p:nvPr/>
          </p:nvCxnSpPr>
          <p:spPr>
            <a:xfrm flipV="1">
              <a:off x="1723231" y="1325563"/>
              <a:ext cx="1964563" cy="161290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lg" len="lg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TextBox 67"/>
            <p:cNvSpPr txBox="1"/>
            <p:nvPr/>
          </p:nvSpPr>
          <p:spPr>
            <a:xfrm rot="19234441">
              <a:off x="2047775" y="1828023"/>
              <a:ext cx="10070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Commit</a:t>
              </a:r>
              <a:r>
                <a:rPr lang="en-US" baseline="-25000" dirty="0" smtClean="0"/>
                <a:t>0</a:t>
              </a:r>
              <a:endParaRPr lang="en-US" baseline="-25000" dirty="0"/>
            </a:p>
          </p:txBody>
        </p:sp>
      </p:grpSp>
      <p:grpSp>
        <p:nvGrpSpPr>
          <p:cNvPr id="9218" name="Group 9217"/>
          <p:cNvGrpSpPr/>
          <p:nvPr/>
        </p:nvGrpSpPr>
        <p:grpSpPr>
          <a:xfrm>
            <a:off x="1761823" y="945448"/>
            <a:ext cx="1666910" cy="1852400"/>
            <a:chOff x="1761823" y="945448"/>
            <a:chExt cx="1666910" cy="1852400"/>
          </a:xfrm>
        </p:grpSpPr>
        <p:sp>
          <p:nvSpPr>
            <p:cNvPr id="66" name="Freeform 65"/>
            <p:cNvSpPr/>
            <p:nvPr/>
          </p:nvSpPr>
          <p:spPr>
            <a:xfrm rot="17167436">
              <a:off x="1710784" y="1079899"/>
              <a:ext cx="1852400" cy="1583498"/>
            </a:xfrm>
            <a:custGeom>
              <a:avLst/>
              <a:gdLst>
                <a:gd name="connsiteX0" fmla="*/ 2095500 w 2095500"/>
                <a:gd name="connsiteY0" fmla="*/ 1666875 h 1666875"/>
                <a:gd name="connsiteX1" fmla="*/ 1257300 w 2095500"/>
                <a:gd name="connsiteY1" fmla="*/ 590550 h 1666875"/>
                <a:gd name="connsiteX2" fmla="*/ 0 w 2095500"/>
                <a:gd name="connsiteY2" fmla="*/ 0 h 1666875"/>
                <a:gd name="connsiteX3" fmla="*/ 0 w 2095500"/>
                <a:gd name="connsiteY3" fmla="*/ 0 h 166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95500" h="1666875">
                  <a:moveTo>
                    <a:pt x="2095500" y="1666875"/>
                  </a:moveTo>
                  <a:cubicBezTo>
                    <a:pt x="1851025" y="1267618"/>
                    <a:pt x="1606550" y="868362"/>
                    <a:pt x="1257300" y="590550"/>
                  </a:cubicBezTo>
                  <a:cubicBezTo>
                    <a:pt x="908050" y="312738"/>
                    <a:pt x="0" y="0"/>
                    <a:pt x="0" y="0"/>
                  </a:cubicBez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TextBox 68"/>
            <p:cNvSpPr txBox="1"/>
            <p:nvPr/>
          </p:nvSpPr>
          <p:spPr>
            <a:xfrm rot="19252607">
              <a:off x="1761823" y="1425704"/>
              <a:ext cx="10070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Commit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</p:grpSp>
      <p:grpSp>
        <p:nvGrpSpPr>
          <p:cNvPr id="9217" name="Group 9216"/>
          <p:cNvGrpSpPr/>
          <p:nvPr/>
        </p:nvGrpSpPr>
        <p:grpSpPr>
          <a:xfrm>
            <a:off x="4389469" y="1219200"/>
            <a:ext cx="1980045" cy="1451607"/>
            <a:chOff x="4389469" y="1219200"/>
            <a:chExt cx="2163731" cy="1666875"/>
          </a:xfrm>
        </p:grpSpPr>
        <p:sp>
          <p:nvSpPr>
            <p:cNvPr id="61" name="Freeform 60"/>
            <p:cNvSpPr/>
            <p:nvPr/>
          </p:nvSpPr>
          <p:spPr>
            <a:xfrm>
              <a:off x="4389469" y="1219200"/>
              <a:ext cx="2163731" cy="1666875"/>
            </a:xfrm>
            <a:custGeom>
              <a:avLst/>
              <a:gdLst>
                <a:gd name="connsiteX0" fmla="*/ 2095500 w 2095500"/>
                <a:gd name="connsiteY0" fmla="*/ 1666875 h 1666875"/>
                <a:gd name="connsiteX1" fmla="*/ 1257300 w 2095500"/>
                <a:gd name="connsiteY1" fmla="*/ 590550 h 1666875"/>
                <a:gd name="connsiteX2" fmla="*/ 0 w 2095500"/>
                <a:gd name="connsiteY2" fmla="*/ 0 h 1666875"/>
                <a:gd name="connsiteX3" fmla="*/ 0 w 2095500"/>
                <a:gd name="connsiteY3" fmla="*/ 0 h 166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95500" h="1666875">
                  <a:moveTo>
                    <a:pt x="2095500" y="1666875"/>
                  </a:moveTo>
                  <a:cubicBezTo>
                    <a:pt x="1851025" y="1267618"/>
                    <a:pt x="1606550" y="868362"/>
                    <a:pt x="1257300" y="590550"/>
                  </a:cubicBezTo>
                  <a:cubicBezTo>
                    <a:pt x="908050" y="312738"/>
                    <a:pt x="0" y="0"/>
                    <a:pt x="0" y="0"/>
                  </a:cubicBez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TextBox 69"/>
            <p:cNvSpPr txBox="1"/>
            <p:nvPr/>
          </p:nvSpPr>
          <p:spPr>
            <a:xfrm rot="2338844">
              <a:off x="5367959" y="1529008"/>
              <a:ext cx="1100426" cy="4241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Commit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1733550" y="3143057"/>
            <a:ext cx="4468845" cy="530934"/>
            <a:chOff x="1733550" y="3143057"/>
            <a:chExt cx="4791075" cy="530934"/>
          </a:xfrm>
        </p:grpSpPr>
        <p:sp>
          <p:nvSpPr>
            <p:cNvPr id="60" name="Freeform 59"/>
            <p:cNvSpPr/>
            <p:nvPr/>
          </p:nvSpPr>
          <p:spPr>
            <a:xfrm>
              <a:off x="1733550" y="3143057"/>
              <a:ext cx="4791075" cy="514543"/>
            </a:xfrm>
            <a:custGeom>
              <a:avLst/>
              <a:gdLst>
                <a:gd name="connsiteX0" fmla="*/ 4791075 w 4791075"/>
                <a:gd name="connsiteY0" fmla="*/ 47625 h 514543"/>
                <a:gd name="connsiteX1" fmla="*/ 2619375 w 4791075"/>
                <a:gd name="connsiteY1" fmla="*/ 514350 h 514543"/>
                <a:gd name="connsiteX2" fmla="*/ 0 w 4791075"/>
                <a:gd name="connsiteY2" fmla="*/ 0 h 514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91075" h="514543">
                  <a:moveTo>
                    <a:pt x="4791075" y="47625"/>
                  </a:moveTo>
                  <a:cubicBezTo>
                    <a:pt x="4104481" y="284956"/>
                    <a:pt x="3417887" y="522287"/>
                    <a:pt x="2619375" y="514350"/>
                  </a:cubicBezTo>
                  <a:cubicBezTo>
                    <a:pt x="1820863" y="506413"/>
                    <a:pt x="420687" y="84138"/>
                    <a:pt x="0" y="0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headEnd type="none" w="lg" len="lg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3784905" y="3304659"/>
              <a:ext cx="10796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Commit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grpSp>
        <p:nvGrpSpPr>
          <p:cNvPr id="9216" name="Group 9215"/>
          <p:cNvGrpSpPr/>
          <p:nvPr/>
        </p:nvGrpSpPr>
        <p:grpSpPr>
          <a:xfrm>
            <a:off x="4389469" y="1325563"/>
            <a:ext cx="1812925" cy="1676400"/>
            <a:chOff x="4389469" y="1325563"/>
            <a:chExt cx="1812925" cy="1676400"/>
          </a:xfrm>
        </p:grpSpPr>
        <p:cxnSp>
          <p:nvCxnSpPr>
            <p:cNvPr id="15" name="Straight Arrow Connector 14"/>
            <p:cNvCxnSpPr>
              <a:stCxn id="9220" idx="3"/>
              <a:endCxn id="26" idx="1"/>
            </p:cNvCxnSpPr>
            <p:nvPr/>
          </p:nvCxnSpPr>
          <p:spPr>
            <a:xfrm>
              <a:off x="4389469" y="1325563"/>
              <a:ext cx="1812925" cy="167640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lg" len="lg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71"/>
            <p:cNvSpPr txBox="1"/>
            <p:nvPr/>
          </p:nvSpPr>
          <p:spPr>
            <a:xfrm rot="2257754">
              <a:off x="4968440" y="1807539"/>
              <a:ext cx="10070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Commit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</p:grpSp>
      <p:sp>
        <p:nvSpPr>
          <p:cNvPr id="31" name="Rounded Rectangle 30"/>
          <p:cNvSpPr/>
          <p:nvPr/>
        </p:nvSpPr>
        <p:spPr>
          <a:xfrm>
            <a:off x="6143922" y="1169507"/>
            <a:ext cx="2149079" cy="366037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en-US" dirty="0" smtClean="0"/>
              <a:t>Ciphertext evaluation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29392" y="4191000"/>
            <a:ext cx="4973807" cy="8382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en-US" dirty="0" smtClean="0"/>
              <a:t>Server</a:t>
            </a:r>
            <a:r>
              <a:rPr lang="en-US" baseline="-25000" dirty="0" smtClean="0"/>
              <a:t>0</a:t>
            </a:r>
            <a:r>
              <a:rPr lang="en-US" dirty="0" smtClean="0"/>
              <a:t> knows that Alice, Bob, and Carol submitted:</a:t>
            </a:r>
          </a:p>
          <a:p>
            <a:r>
              <a:rPr lang="en-US" dirty="0" smtClean="0"/>
              <a:t>Ciphertext</a:t>
            </a:r>
            <a:r>
              <a:rPr lang="en-US" baseline="-25000" dirty="0" smtClean="0"/>
              <a:t>0</a:t>
            </a:r>
            <a:r>
              <a:rPr lang="en-US" dirty="0" smtClean="0"/>
              <a:t> = </a:t>
            </a:r>
            <a:r>
              <a:rPr lang="en-US" dirty="0" err="1" smtClean="0"/>
              <a:t>Ciphertext</a:t>
            </a:r>
            <a:r>
              <a:rPr lang="en-US" baseline="-25000" dirty="0" err="1" smtClean="0"/>
              <a:t>A</a:t>
            </a:r>
            <a:r>
              <a:rPr lang="en-US" dirty="0" smtClean="0"/>
              <a:t> XOR Ciphertext</a:t>
            </a:r>
            <a:r>
              <a:rPr lang="en-US" baseline="-25000" dirty="0" smtClean="0"/>
              <a:t>A0</a:t>
            </a:r>
            <a:r>
              <a:rPr lang="en-US" dirty="0" smtClean="0"/>
              <a:t> XOR</a:t>
            </a:r>
          </a:p>
          <a:p>
            <a:r>
              <a:rPr lang="en-US" dirty="0" smtClean="0"/>
              <a:t>	       Ciphertext</a:t>
            </a:r>
            <a:r>
              <a:rPr lang="en-US" baseline="-25000" dirty="0" smtClean="0"/>
              <a:t>B0</a:t>
            </a:r>
            <a:r>
              <a:rPr lang="en-US" dirty="0" smtClean="0"/>
              <a:t> XOR Ciphertext</a:t>
            </a:r>
            <a:r>
              <a:rPr lang="en-US" baseline="-25000" dirty="0" smtClean="0"/>
              <a:t>C</a:t>
            </a:r>
            <a:r>
              <a:rPr lang="en-US" baseline="-25000" dirty="0"/>
              <a:t>0</a:t>
            </a:r>
            <a:endParaRPr lang="en-US" baseline="-25000" dirty="0" smtClean="0"/>
          </a:p>
        </p:txBody>
      </p:sp>
      <p:sp>
        <p:nvSpPr>
          <p:cNvPr id="35" name="Rounded Rectangle 34"/>
          <p:cNvSpPr/>
          <p:nvPr/>
        </p:nvSpPr>
        <p:spPr>
          <a:xfrm>
            <a:off x="6191165" y="1621914"/>
            <a:ext cx="1832159" cy="366037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en-US" dirty="0" smtClean="0"/>
              <a:t>Ciphertext commit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800819" y="5162550"/>
            <a:ext cx="4973807" cy="28575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en-US" dirty="0" smtClean="0"/>
              <a:t>Commit</a:t>
            </a:r>
            <a:r>
              <a:rPr lang="en-US" baseline="-25000" dirty="0" smtClean="0"/>
              <a:t>0</a:t>
            </a:r>
            <a:r>
              <a:rPr lang="en-US" dirty="0" smtClean="0"/>
              <a:t> = Hash(Ciphertext</a:t>
            </a:r>
            <a:r>
              <a:rPr lang="en-US" baseline="-25000" dirty="0" smtClean="0"/>
              <a:t>0</a:t>
            </a:r>
            <a:r>
              <a:rPr lang="en-US" dirty="0" smtClean="0"/>
              <a:t>)</a:t>
            </a:r>
            <a:endParaRPr lang="en-US" baseline="-25000" dirty="0" smtClean="0"/>
          </a:p>
        </p:txBody>
      </p:sp>
    </p:spTree>
    <p:extLst>
      <p:ext uri="{BB962C8B-B14F-4D97-AF65-F5344CB8AC3E}">
        <p14:creationId xmlns:p14="http://schemas.microsoft.com/office/powerpoint/2010/main" val="2253127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9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Dissent</a:t>
            </a:r>
            <a:endParaRPr lang="en-US" dirty="0"/>
          </a:p>
        </p:txBody>
      </p:sp>
      <p:grpSp>
        <p:nvGrpSpPr>
          <p:cNvPr id="25" name="Group 24"/>
          <p:cNvGrpSpPr/>
          <p:nvPr/>
        </p:nvGrpSpPr>
        <p:grpSpPr>
          <a:xfrm>
            <a:off x="5867400" y="2514600"/>
            <a:ext cx="1036669" cy="974725"/>
            <a:chOff x="2941606" y="3017838"/>
            <a:chExt cx="1036669" cy="974725"/>
          </a:xfrm>
        </p:grpSpPr>
        <p:pic>
          <p:nvPicPr>
            <p:cNvPr id="2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7" name="TextBox 26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352800" y="838200"/>
            <a:ext cx="1036669" cy="974725"/>
            <a:chOff x="2941606" y="3017838"/>
            <a:chExt cx="1036669" cy="974725"/>
          </a:xfrm>
        </p:grpSpPr>
        <p:pic>
          <p:nvPicPr>
            <p:cNvPr id="9220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686562" y="2451100"/>
            <a:ext cx="1036669" cy="974725"/>
            <a:chOff x="2941606" y="3017838"/>
            <a:chExt cx="1036669" cy="974725"/>
          </a:xfrm>
        </p:grpSpPr>
        <p:pic>
          <p:nvPicPr>
            <p:cNvPr id="23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4" name="TextBox 23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0</a:t>
              </a:r>
              <a:endParaRPr lang="en-US" baseline="-25000" dirty="0"/>
            </a:p>
          </p:txBody>
        </p:sp>
      </p:grpSp>
      <p:sp>
        <p:nvSpPr>
          <p:cNvPr id="33" name="Rounded Rectangle 32"/>
          <p:cNvSpPr/>
          <p:nvPr/>
        </p:nvSpPr>
        <p:spPr>
          <a:xfrm>
            <a:off x="6143922" y="691871"/>
            <a:ext cx="1879402" cy="366037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en-US" dirty="0" smtClean="0"/>
              <a:t>Client list exchange</a:t>
            </a:r>
          </a:p>
        </p:txBody>
      </p:sp>
      <p:grpSp>
        <p:nvGrpSpPr>
          <p:cNvPr id="62" name="Group 61"/>
          <p:cNvGrpSpPr/>
          <p:nvPr/>
        </p:nvGrpSpPr>
        <p:grpSpPr>
          <a:xfrm>
            <a:off x="1733551" y="2697525"/>
            <a:ext cx="4468844" cy="401082"/>
            <a:chOff x="1733550" y="2697525"/>
            <a:chExt cx="4831175" cy="401082"/>
          </a:xfrm>
        </p:grpSpPr>
        <p:cxnSp>
          <p:nvCxnSpPr>
            <p:cNvPr id="5" name="Straight Arrow Connector 4"/>
            <p:cNvCxnSpPr/>
            <p:nvPr/>
          </p:nvCxnSpPr>
          <p:spPr>
            <a:xfrm>
              <a:off x="1733550" y="3035107"/>
              <a:ext cx="4831175" cy="6350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lg" len="lg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xtBox 66"/>
            <p:cNvSpPr txBox="1"/>
            <p:nvPr/>
          </p:nvSpPr>
          <p:spPr>
            <a:xfrm>
              <a:off x="3488752" y="2697525"/>
              <a:ext cx="13429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Ciphertext</a:t>
              </a:r>
              <a:r>
                <a:rPr lang="en-US" baseline="-25000" dirty="0" smtClean="0"/>
                <a:t>0</a:t>
              </a:r>
              <a:endParaRPr lang="en-US" baseline="-25000" dirty="0"/>
            </a:p>
          </p:txBody>
        </p:sp>
      </p:grpSp>
      <p:grpSp>
        <p:nvGrpSpPr>
          <p:cNvPr id="9219" name="Group 9218"/>
          <p:cNvGrpSpPr/>
          <p:nvPr/>
        </p:nvGrpSpPr>
        <p:grpSpPr>
          <a:xfrm>
            <a:off x="1723231" y="1325563"/>
            <a:ext cx="1964563" cy="1612900"/>
            <a:chOff x="1723231" y="1325563"/>
            <a:chExt cx="1964563" cy="1612900"/>
          </a:xfrm>
        </p:grpSpPr>
        <p:cxnSp>
          <p:nvCxnSpPr>
            <p:cNvPr id="12" name="Straight Arrow Connector 11"/>
            <p:cNvCxnSpPr>
              <a:stCxn id="23" idx="3"/>
              <a:endCxn id="9220" idx="1"/>
            </p:cNvCxnSpPr>
            <p:nvPr/>
          </p:nvCxnSpPr>
          <p:spPr>
            <a:xfrm flipV="1">
              <a:off x="1723231" y="1325563"/>
              <a:ext cx="1964563" cy="161290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lg" len="lg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TextBox 67"/>
            <p:cNvSpPr txBox="1"/>
            <p:nvPr/>
          </p:nvSpPr>
          <p:spPr>
            <a:xfrm rot="19234441">
              <a:off x="1930178" y="1828023"/>
              <a:ext cx="12422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Ciphertext</a:t>
              </a:r>
              <a:r>
                <a:rPr lang="en-US" baseline="-25000" dirty="0" smtClean="0"/>
                <a:t>0</a:t>
              </a:r>
              <a:endParaRPr lang="en-US" baseline="-25000" dirty="0"/>
            </a:p>
          </p:txBody>
        </p:sp>
      </p:grpSp>
      <p:grpSp>
        <p:nvGrpSpPr>
          <p:cNvPr id="9218" name="Group 9217"/>
          <p:cNvGrpSpPr/>
          <p:nvPr/>
        </p:nvGrpSpPr>
        <p:grpSpPr>
          <a:xfrm>
            <a:off x="1624990" y="945448"/>
            <a:ext cx="1803743" cy="1852400"/>
            <a:chOff x="1624990" y="945448"/>
            <a:chExt cx="1803743" cy="1852400"/>
          </a:xfrm>
        </p:grpSpPr>
        <p:sp>
          <p:nvSpPr>
            <p:cNvPr id="66" name="Freeform 65"/>
            <p:cNvSpPr/>
            <p:nvPr/>
          </p:nvSpPr>
          <p:spPr>
            <a:xfrm rot="17167436">
              <a:off x="1710784" y="1079899"/>
              <a:ext cx="1852400" cy="1583498"/>
            </a:xfrm>
            <a:custGeom>
              <a:avLst/>
              <a:gdLst>
                <a:gd name="connsiteX0" fmla="*/ 2095500 w 2095500"/>
                <a:gd name="connsiteY0" fmla="*/ 1666875 h 1666875"/>
                <a:gd name="connsiteX1" fmla="*/ 1257300 w 2095500"/>
                <a:gd name="connsiteY1" fmla="*/ 590550 h 1666875"/>
                <a:gd name="connsiteX2" fmla="*/ 0 w 2095500"/>
                <a:gd name="connsiteY2" fmla="*/ 0 h 1666875"/>
                <a:gd name="connsiteX3" fmla="*/ 0 w 2095500"/>
                <a:gd name="connsiteY3" fmla="*/ 0 h 166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95500" h="1666875">
                  <a:moveTo>
                    <a:pt x="2095500" y="1666875"/>
                  </a:moveTo>
                  <a:cubicBezTo>
                    <a:pt x="1851025" y="1267618"/>
                    <a:pt x="1606550" y="868362"/>
                    <a:pt x="1257300" y="590550"/>
                  </a:cubicBezTo>
                  <a:cubicBezTo>
                    <a:pt x="908050" y="312738"/>
                    <a:pt x="0" y="0"/>
                    <a:pt x="0" y="0"/>
                  </a:cubicBez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TextBox 68"/>
            <p:cNvSpPr txBox="1"/>
            <p:nvPr/>
          </p:nvSpPr>
          <p:spPr>
            <a:xfrm rot="19252607">
              <a:off x="1624990" y="1425704"/>
              <a:ext cx="12806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Ciphertext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</p:grpSp>
      <p:grpSp>
        <p:nvGrpSpPr>
          <p:cNvPr id="9217" name="Group 9216"/>
          <p:cNvGrpSpPr/>
          <p:nvPr/>
        </p:nvGrpSpPr>
        <p:grpSpPr>
          <a:xfrm>
            <a:off x="4389470" y="1219200"/>
            <a:ext cx="2020027" cy="1451607"/>
            <a:chOff x="4389469" y="1219200"/>
            <a:chExt cx="2207422" cy="1666875"/>
          </a:xfrm>
        </p:grpSpPr>
        <p:sp>
          <p:nvSpPr>
            <p:cNvPr id="61" name="Freeform 60"/>
            <p:cNvSpPr/>
            <p:nvPr/>
          </p:nvSpPr>
          <p:spPr>
            <a:xfrm>
              <a:off x="4389469" y="1219200"/>
              <a:ext cx="2163731" cy="1666875"/>
            </a:xfrm>
            <a:custGeom>
              <a:avLst/>
              <a:gdLst>
                <a:gd name="connsiteX0" fmla="*/ 2095500 w 2095500"/>
                <a:gd name="connsiteY0" fmla="*/ 1666875 h 1666875"/>
                <a:gd name="connsiteX1" fmla="*/ 1257300 w 2095500"/>
                <a:gd name="connsiteY1" fmla="*/ 590550 h 1666875"/>
                <a:gd name="connsiteX2" fmla="*/ 0 w 2095500"/>
                <a:gd name="connsiteY2" fmla="*/ 0 h 1666875"/>
                <a:gd name="connsiteX3" fmla="*/ 0 w 2095500"/>
                <a:gd name="connsiteY3" fmla="*/ 0 h 166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95500" h="1666875">
                  <a:moveTo>
                    <a:pt x="2095500" y="1666875"/>
                  </a:moveTo>
                  <a:cubicBezTo>
                    <a:pt x="1851025" y="1267618"/>
                    <a:pt x="1606550" y="868362"/>
                    <a:pt x="1257300" y="590550"/>
                  </a:cubicBezTo>
                  <a:cubicBezTo>
                    <a:pt x="908050" y="312738"/>
                    <a:pt x="0" y="0"/>
                    <a:pt x="0" y="0"/>
                  </a:cubicBez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TextBox 69"/>
            <p:cNvSpPr txBox="1"/>
            <p:nvPr/>
          </p:nvSpPr>
          <p:spPr>
            <a:xfrm rot="2338844">
              <a:off x="5239454" y="1529008"/>
              <a:ext cx="1357437" cy="4241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Ciphertext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1733550" y="3143057"/>
            <a:ext cx="4468845" cy="530934"/>
            <a:chOff x="1733550" y="3143057"/>
            <a:chExt cx="4791075" cy="530934"/>
          </a:xfrm>
        </p:grpSpPr>
        <p:sp>
          <p:nvSpPr>
            <p:cNvPr id="60" name="Freeform 59"/>
            <p:cNvSpPr/>
            <p:nvPr/>
          </p:nvSpPr>
          <p:spPr>
            <a:xfrm>
              <a:off x="1733550" y="3143057"/>
              <a:ext cx="4791075" cy="514543"/>
            </a:xfrm>
            <a:custGeom>
              <a:avLst/>
              <a:gdLst>
                <a:gd name="connsiteX0" fmla="*/ 4791075 w 4791075"/>
                <a:gd name="connsiteY0" fmla="*/ 47625 h 514543"/>
                <a:gd name="connsiteX1" fmla="*/ 2619375 w 4791075"/>
                <a:gd name="connsiteY1" fmla="*/ 514350 h 514543"/>
                <a:gd name="connsiteX2" fmla="*/ 0 w 4791075"/>
                <a:gd name="connsiteY2" fmla="*/ 0 h 514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91075" h="514543">
                  <a:moveTo>
                    <a:pt x="4791075" y="47625"/>
                  </a:moveTo>
                  <a:cubicBezTo>
                    <a:pt x="4104481" y="284956"/>
                    <a:pt x="3417887" y="522287"/>
                    <a:pt x="2619375" y="514350"/>
                  </a:cubicBezTo>
                  <a:cubicBezTo>
                    <a:pt x="1820863" y="506413"/>
                    <a:pt x="420687" y="84138"/>
                    <a:pt x="0" y="0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headEnd type="none" w="lg" len="lg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3784905" y="3304659"/>
              <a:ext cx="13317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Ciphertext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grpSp>
        <p:nvGrpSpPr>
          <p:cNvPr id="9216" name="Group 9215"/>
          <p:cNvGrpSpPr/>
          <p:nvPr/>
        </p:nvGrpSpPr>
        <p:grpSpPr>
          <a:xfrm>
            <a:off x="4389469" y="1325563"/>
            <a:ext cx="1812925" cy="1676400"/>
            <a:chOff x="4389469" y="1325563"/>
            <a:chExt cx="1812925" cy="1676400"/>
          </a:xfrm>
        </p:grpSpPr>
        <p:cxnSp>
          <p:nvCxnSpPr>
            <p:cNvPr id="15" name="Straight Arrow Connector 14"/>
            <p:cNvCxnSpPr>
              <a:stCxn id="9220" idx="3"/>
              <a:endCxn id="26" idx="1"/>
            </p:cNvCxnSpPr>
            <p:nvPr/>
          </p:nvCxnSpPr>
          <p:spPr>
            <a:xfrm>
              <a:off x="4389469" y="1325563"/>
              <a:ext cx="1812925" cy="167640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lg" len="lg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71"/>
            <p:cNvSpPr txBox="1"/>
            <p:nvPr/>
          </p:nvSpPr>
          <p:spPr>
            <a:xfrm rot="2257754">
              <a:off x="4850843" y="1807539"/>
              <a:ext cx="12422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Ciphertext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</p:grpSp>
      <p:sp>
        <p:nvSpPr>
          <p:cNvPr id="31" name="Rounded Rectangle 30"/>
          <p:cNvSpPr/>
          <p:nvPr/>
        </p:nvSpPr>
        <p:spPr>
          <a:xfrm>
            <a:off x="6143922" y="1169507"/>
            <a:ext cx="2149079" cy="366037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en-US" dirty="0" smtClean="0"/>
              <a:t>Ciphertext evaluation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29392" y="4191000"/>
            <a:ext cx="4973807" cy="8382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en-US" dirty="0" smtClean="0"/>
              <a:t>Server</a:t>
            </a:r>
            <a:r>
              <a:rPr lang="en-US" baseline="-25000" dirty="0" smtClean="0"/>
              <a:t>0</a:t>
            </a:r>
            <a:r>
              <a:rPr lang="en-US" dirty="0" smtClean="0"/>
              <a:t> knows that Alice, Bob, and Carol submitted:</a:t>
            </a:r>
          </a:p>
          <a:p>
            <a:r>
              <a:rPr lang="en-US" dirty="0" smtClean="0"/>
              <a:t>Ciphertext</a:t>
            </a:r>
            <a:r>
              <a:rPr lang="en-US" baseline="-25000" dirty="0" smtClean="0"/>
              <a:t>0</a:t>
            </a:r>
            <a:r>
              <a:rPr lang="en-US" dirty="0" smtClean="0"/>
              <a:t> = </a:t>
            </a:r>
            <a:r>
              <a:rPr lang="en-US" dirty="0" err="1" smtClean="0"/>
              <a:t>Ciphertext</a:t>
            </a:r>
            <a:r>
              <a:rPr lang="en-US" baseline="-25000" dirty="0" err="1" smtClean="0"/>
              <a:t>A</a:t>
            </a:r>
            <a:r>
              <a:rPr lang="en-US" dirty="0" smtClean="0"/>
              <a:t> XOR Ciphertext</a:t>
            </a:r>
            <a:r>
              <a:rPr lang="en-US" baseline="-25000" dirty="0" smtClean="0"/>
              <a:t>A0</a:t>
            </a:r>
            <a:r>
              <a:rPr lang="en-US" dirty="0" smtClean="0"/>
              <a:t> XOR</a:t>
            </a:r>
          </a:p>
          <a:p>
            <a:r>
              <a:rPr lang="en-US" dirty="0" smtClean="0"/>
              <a:t>	       Ciphertext</a:t>
            </a:r>
            <a:r>
              <a:rPr lang="en-US" baseline="-25000" dirty="0" smtClean="0"/>
              <a:t>B0</a:t>
            </a:r>
            <a:r>
              <a:rPr lang="en-US" dirty="0" smtClean="0"/>
              <a:t> XOR Ciphertext</a:t>
            </a:r>
            <a:r>
              <a:rPr lang="en-US" baseline="-25000" dirty="0" smtClean="0"/>
              <a:t>C</a:t>
            </a:r>
            <a:r>
              <a:rPr lang="en-US" baseline="-25000" dirty="0"/>
              <a:t>0</a:t>
            </a:r>
            <a:endParaRPr lang="en-US" baseline="-25000" dirty="0" smtClean="0"/>
          </a:p>
        </p:txBody>
      </p:sp>
      <p:sp>
        <p:nvSpPr>
          <p:cNvPr id="35" name="Rounded Rectangle 34"/>
          <p:cNvSpPr/>
          <p:nvPr/>
        </p:nvSpPr>
        <p:spPr>
          <a:xfrm>
            <a:off x="6191165" y="1621914"/>
            <a:ext cx="1832159" cy="366037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en-US" dirty="0" smtClean="0"/>
              <a:t>Ciphertext commit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800819" y="5162550"/>
            <a:ext cx="4973807" cy="28575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en-US" dirty="0" smtClean="0"/>
              <a:t>Commit</a:t>
            </a:r>
            <a:r>
              <a:rPr lang="en-US" baseline="-25000" dirty="0" smtClean="0"/>
              <a:t>0</a:t>
            </a:r>
            <a:r>
              <a:rPr lang="en-US" dirty="0" smtClean="0"/>
              <a:t> = Hash(Ciphertext</a:t>
            </a:r>
            <a:r>
              <a:rPr lang="en-US" baseline="-25000" dirty="0" smtClean="0"/>
              <a:t>0</a:t>
            </a:r>
            <a:r>
              <a:rPr lang="en-US" dirty="0" smtClean="0"/>
              <a:t>)</a:t>
            </a:r>
            <a:endParaRPr lang="en-US" baseline="-25000" dirty="0" smtClean="0"/>
          </a:p>
        </p:txBody>
      </p:sp>
      <p:sp>
        <p:nvSpPr>
          <p:cNvPr id="37" name="Rounded Rectangle 36"/>
          <p:cNvSpPr/>
          <p:nvPr/>
        </p:nvSpPr>
        <p:spPr>
          <a:xfrm>
            <a:off x="6369514" y="2093118"/>
            <a:ext cx="2012486" cy="366037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en-US" dirty="0" smtClean="0"/>
              <a:t>Ciphertext exchange</a:t>
            </a:r>
          </a:p>
        </p:txBody>
      </p:sp>
    </p:spTree>
    <p:extLst>
      <p:ext uri="{BB962C8B-B14F-4D97-AF65-F5344CB8AC3E}">
        <p14:creationId xmlns:p14="http://schemas.microsoft.com/office/powerpoint/2010/main" val="2790341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9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Dissent</a:t>
            </a:r>
            <a:endParaRPr lang="en-US" dirty="0"/>
          </a:p>
        </p:txBody>
      </p:sp>
      <p:grpSp>
        <p:nvGrpSpPr>
          <p:cNvPr id="25" name="Group 24"/>
          <p:cNvGrpSpPr/>
          <p:nvPr/>
        </p:nvGrpSpPr>
        <p:grpSpPr>
          <a:xfrm>
            <a:off x="5867400" y="2514600"/>
            <a:ext cx="1036669" cy="974725"/>
            <a:chOff x="2941606" y="3017838"/>
            <a:chExt cx="1036669" cy="974725"/>
          </a:xfrm>
        </p:grpSpPr>
        <p:pic>
          <p:nvPicPr>
            <p:cNvPr id="2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7" name="TextBox 26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352800" y="838200"/>
            <a:ext cx="1036669" cy="974725"/>
            <a:chOff x="2941606" y="3017838"/>
            <a:chExt cx="1036669" cy="974725"/>
          </a:xfrm>
        </p:grpSpPr>
        <p:pic>
          <p:nvPicPr>
            <p:cNvPr id="9220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686562" y="2451100"/>
            <a:ext cx="1036669" cy="974725"/>
            <a:chOff x="2941606" y="3017838"/>
            <a:chExt cx="1036669" cy="974725"/>
          </a:xfrm>
        </p:grpSpPr>
        <p:pic>
          <p:nvPicPr>
            <p:cNvPr id="23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4" name="TextBox 23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0</a:t>
              </a:r>
              <a:endParaRPr lang="en-US" baseline="-25000" dirty="0"/>
            </a:p>
          </p:txBody>
        </p:sp>
      </p:grpSp>
      <p:sp>
        <p:nvSpPr>
          <p:cNvPr id="33" name="Rounded Rectangle 32"/>
          <p:cNvSpPr/>
          <p:nvPr/>
        </p:nvSpPr>
        <p:spPr>
          <a:xfrm>
            <a:off x="6143922" y="691871"/>
            <a:ext cx="1879402" cy="366037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en-US" dirty="0" smtClean="0"/>
              <a:t>Client list exchange</a:t>
            </a:r>
          </a:p>
        </p:txBody>
      </p:sp>
      <p:grpSp>
        <p:nvGrpSpPr>
          <p:cNvPr id="62" name="Group 61"/>
          <p:cNvGrpSpPr/>
          <p:nvPr/>
        </p:nvGrpSpPr>
        <p:grpSpPr>
          <a:xfrm>
            <a:off x="1733551" y="2697525"/>
            <a:ext cx="4468844" cy="401082"/>
            <a:chOff x="1733550" y="2697525"/>
            <a:chExt cx="4831175" cy="401082"/>
          </a:xfrm>
        </p:grpSpPr>
        <p:cxnSp>
          <p:nvCxnSpPr>
            <p:cNvPr id="5" name="Straight Arrow Connector 4"/>
            <p:cNvCxnSpPr/>
            <p:nvPr/>
          </p:nvCxnSpPr>
          <p:spPr>
            <a:xfrm>
              <a:off x="1733550" y="3035107"/>
              <a:ext cx="4831175" cy="6350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lg" len="lg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xtBox 66"/>
            <p:cNvSpPr txBox="1"/>
            <p:nvPr/>
          </p:nvSpPr>
          <p:spPr>
            <a:xfrm>
              <a:off x="3488751" y="2697525"/>
              <a:ext cx="11525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Signature</a:t>
              </a:r>
              <a:r>
                <a:rPr lang="en-US" baseline="-25000" dirty="0" smtClean="0"/>
                <a:t>0</a:t>
              </a:r>
              <a:endParaRPr lang="en-US" baseline="-25000" dirty="0"/>
            </a:p>
          </p:txBody>
        </p:sp>
      </p:grpSp>
      <p:grpSp>
        <p:nvGrpSpPr>
          <p:cNvPr id="9219" name="Group 9218"/>
          <p:cNvGrpSpPr/>
          <p:nvPr/>
        </p:nvGrpSpPr>
        <p:grpSpPr>
          <a:xfrm>
            <a:off x="1723231" y="1325563"/>
            <a:ext cx="1964563" cy="1612900"/>
            <a:chOff x="1723231" y="1325563"/>
            <a:chExt cx="1964563" cy="1612900"/>
          </a:xfrm>
        </p:grpSpPr>
        <p:cxnSp>
          <p:nvCxnSpPr>
            <p:cNvPr id="12" name="Straight Arrow Connector 11"/>
            <p:cNvCxnSpPr>
              <a:stCxn id="23" idx="3"/>
              <a:endCxn id="9220" idx="1"/>
            </p:cNvCxnSpPr>
            <p:nvPr/>
          </p:nvCxnSpPr>
          <p:spPr>
            <a:xfrm flipV="1">
              <a:off x="1723231" y="1325563"/>
              <a:ext cx="1964563" cy="161290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lg" len="lg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TextBox 67"/>
            <p:cNvSpPr txBox="1"/>
            <p:nvPr/>
          </p:nvSpPr>
          <p:spPr>
            <a:xfrm rot="19234441">
              <a:off x="1974997" y="1828023"/>
              <a:ext cx="11525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Signature</a:t>
              </a:r>
              <a:r>
                <a:rPr lang="en-US" baseline="-25000" dirty="0" smtClean="0"/>
                <a:t>0</a:t>
              </a:r>
              <a:endParaRPr lang="en-US" baseline="-25000" dirty="0"/>
            </a:p>
          </p:txBody>
        </p:sp>
      </p:grpSp>
      <p:grpSp>
        <p:nvGrpSpPr>
          <p:cNvPr id="9218" name="Group 9217"/>
          <p:cNvGrpSpPr/>
          <p:nvPr/>
        </p:nvGrpSpPr>
        <p:grpSpPr>
          <a:xfrm>
            <a:off x="1689045" y="945448"/>
            <a:ext cx="1739688" cy="1852400"/>
            <a:chOff x="1689045" y="945448"/>
            <a:chExt cx="1739688" cy="1852400"/>
          </a:xfrm>
        </p:grpSpPr>
        <p:sp>
          <p:nvSpPr>
            <p:cNvPr id="66" name="Freeform 65"/>
            <p:cNvSpPr/>
            <p:nvPr/>
          </p:nvSpPr>
          <p:spPr>
            <a:xfrm rot="17167436">
              <a:off x="1710784" y="1079899"/>
              <a:ext cx="1852400" cy="1583498"/>
            </a:xfrm>
            <a:custGeom>
              <a:avLst/>
              <a:gdLst>
                <a:gd name="connsiteX0" fmla="*/ 2095500 w 2095500"/>
                <a:gd name="connsiteY0" fmla="*/ 1666875 h 1666875"/>
                <a:gd name="connsiteX1" fmla="*/ 1257300 w 2095500"/>
                <a:gd name="connsiteY1" fmla="*/ 590550 h 1666875"/>
                <a:gd name="connsiteX2" fmla="*/ 0 w 2095500"/>
                <a:gd name="connsiteY2" fmla="*/ 0 h 1666875"/>
                <a:gd name="connsiteX3" fmla="*/ 0 w 2095500"/>
                <a:gd name="connsiteY3" fmla="*/ 0 h 166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95500" h="1666875">
                  <a:moveTo>
                    <a:pt x="2095500" y="1666875"/>
                  </a:moveTo>
                  <a:cubicBezTo>
                    <a:pt x="1851025" y="1267618"/>
                    <a:pt x="1606550" y="868362"/>
                    <a:pt x="1257300" y="590550"/>
                  </a:cubicBezTo>
                  <a:cubicBezTo>
                    <a:pt x="908050" y="312738"/>
                    <a:pt x="0" y="0"/>
                    <a:pt x="0" y="0"/>
                  </a:cubicBez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TextBox 68"/>
            <p:cNvSpPr txBox="1"/>
            <p:nvPr/>
          </p:nvSpPr>
          <p:spPr>
            <a:xfrm rot="19252607">
              <a:off x="1689045" y="1425704"/>
              <a:ext cx="11525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Signature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</p:grpSp>
      <p:grpSp>
        <p:nvGrpSpPr>
          <p:cNvPr id="9217" name="Group 9216"/>
          <p:cNvGrpSpPr/>
          <p:nvPr/>
        </p:nvGrpSpPr>
        <p:grpSpPr>
          <a:xfrm>
            <a:off x="4389469" y="1219200"/>
            <a:ext cx="1980045" cy="1451607"/>
            <a:chOff x="4389469" y="1219200"/>
            <a:chExt cx="2163731" cy="1666875"/>
          </a:xfrm>
        </p:grpSpPr>
        <p:sp>
          <p:nvSpPr>
            <p:cNvPr id="61" name="Freeform 60"/>
            <p:cNvSpPr/>
            <p:nvPr/>
          </p:nvSpPr>
          <p:spPr>
            <a:xfrm>
              <a:off x="4389469" y="1219200"/>
              <a:ext cx="2163731" cy="1666875"/>
            </a:xfrm>
            <a:custGeom>
              <a:avLst/>
              <a:gdLst>
                <a:gd name="connsiteX0" fmla="*/ 2095500 w 2095500"/>
                <a:gd name="connsiteY0" fmla="*/ 1666875 h 1666875"/>
                <a:gd name="connsiteX1" fmla="*/ 1257300 w 2095500"/>
                <a:gd name="connsiteY1" fmla="*/ 590550 h 1666875"/>
                <a:gd name="connsiteX2" fmla="*/ 0 w 2095500"/>
                <a:gd name="connsiteY2" fmla="*/ 0 h 1666875"/>
                <a:gd name="connsiteX3" fmla="*/ 0 w 2095500"/>
                <a:gd name="connsiteY3" fmla="*/ 0 h 166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95500" h="1666875">
                  <a:moveTo>
                    <a:pt x="2095500" y="1666875"/>
                  </a:moveTo>
                  <a:cubicBezTo>
                    <a:pt x="1851025" y="1267618"/>
                    <a:pt x="1606550" y="868362"/>
                    <a:pt x="1257300" y="590550"/>
                  </a:cubicBezTo>
                  <a:cubicBezTo>
                    <a:pt x="908050" y="312738"/>
                    <a:pt x="0" y="0"/>
                    <a:pt x="0" y="0"/>
                  </a:cubicBez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TextBox 69"/>
            <p:cNvSpPr txBox="1"/>
            <p:nvPr/>
          </p:nvSpPr>
          <p:spPr>
            <a:xfrm rot="2338844">
              <a:off x="5341890" y="1556393"/>
              <a:ext cx="11525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Signature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1733550" y="3143057"/>
            <a:ext cx="4468845" cy="530934"/>
            <a:chOff x="1733550" y="3143057"/>
            <a:chExt cx="4791075" cy="530934"/>
          </a:xfrm>
        </p:grpSpPr>
        <p:sp>
          <p:nvSpPr>
            <p:cNvPr id="60" name="Freeform 59"/>
            <p:cNvSpPr/>
            <p:nvPr/>
          </p:nvSpPr>
          <p:spPr>
            <a:xfrm>
              <a:off x="1733550" y="3143057"/>
              <a:ext cx="4791075" cy="514543"/>
            </a:xfrm>
            <a:custGeom>
              <a:avLst/>
              <a:gdLst>
                <a:gd name="connsiteX0" fmla="*/ 4791075 w 4791075"/>
                <a:gd name="connsiteY0" fmla="*/ 47625 h 514543"/>
                <a:gd name="connsiteX1" fmla="*/ 2619375 w 4791075"/>
                <a:gd name="connsiteY1" fmla="*/ 514350 h 514543"/>
                <a:gd name="connsiteX2" fmla="*/ 0 w 4791075"/>
                <a:gd name="connsiteY2" fmla="*/ 0 h 514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91075" h="514543">
                  <a:moveTo>
                    <a:pt x="4791075" y="47625"/>
                  </a:moveTo>
                  <a:cubicBezTo>
                    <a:pt x="4104481" y="284956"/>
                    <a:pt x="3417887" y="522287"/>
                    <a:pt x="2619375" y="514350"/>
                  </a:cubicBezTo>
                  <a:cubicBezTo>
                    <a:pt x="1820863" y="506413"/>
                    <a:pt x="420687" y="84138"/>
                    <a:pt x="0" y="0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headEnd type="none" w="lg" len="lg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3784905" y="3304659"/>
              <a:ext cx="11525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Signature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grpSp>
        <p:nvGrpSpPr>
          <p:cNvPr id="9216" name="Group 9215"/>
          <p:cNvGrpSpPr/>
          <p:nvPr/>
        </p:nvGrpSpPr>
        <p:grpSpPr>
          <a:xfrm>
            <a:off x="4389469" y="1325563"/>
            <a:ext cx="1812925" cy="1676400"/>
            <a:chOff x="4389469" y="1325563"/>
            <a:chExt cx="1812925" cy="1676400"/>
          </a:xfrm>
        </p:grpSpPr>
        <p:cxnSp>
          <p:nvCxnSpPr>
            <p:cNvPr id="15" name="Straight Arrow Connector 14"/>
            <p:cNvCxnSpPr>
              <a:stCxn id="9220" idx="3"/>
              <a:endCxn id="26" idx="1"/>
            </p:cNvCxnSpPr>
            <p:nvPr/>
          </p:nvCxnSpPr>
          <p:spPr>
            <a:xfrm>
              <a:off x="4389469" y="1325563"/>
              <a:ext cx="1812925" cy="167640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lg" len="lg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71"/>
            <p:cNvSpPr txBox="1"/>
            <p:nvPr/>
          </p:nvSpPr>
          <p:spPr>
            <a:xfrm rot="2257754">
              <a:off x="4895662" y="1807539"/>
              <a:ext cx="11525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Signature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</p:grpSp>
      <p:sp>
        <p:nvSpPr>
          <p:cNvPr id="31" name="Rounded Rectangle 30"/>
          <p:cNvSpPr/>
          <p:nvPr/>
        </p:nvSpPr>
        <p:spPr>
          <a:xfrm>
            <a:off x="6143922" y="1169507"/>
            <a:ext cx="2149079" cy="366037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en-US" dirty="0" smtClean="0"/>
              <a:t>Ciphertext evaluation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29392" y="4191000"/>
            <a:ext cx="4973807" cy="8382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en-US" dirty="0" smtClean="0"/>
              <a:t>Server</a:t>
            </a:r>
            <a:r>
              <a:rPr lang="en-US" baseline="-25000" dirty="0" smtClean="0"/>
              <a:t>0</a:t>
            </a:r>
            <a:r>
              <a:rPr lang="en-US" dirty="0" smtClean="0"/>
              <a:t> knows that Alice, Bob, and Carol submitted:</a:t>
            </a:r>
          </a:p>
          <a:p>
            <a:r>
              <a:rPr lang="en-US" dirty="0" smtClean="0"/>
              <a:t>Ciphertext</a:t>
            </a:r>
            <a:r>
              <a:rPr lang="en-US" baseline="-25000" dirty="0" smtClean="0"/>
              <a:t>0</a:t>
            </a:r>
            <a:r>
              <a:rPr lang="en-US" dirty="0" smtClean="0"/>
              <a:t> = </a:t>
            </a:r>
            <a:r>
              <a:rPr lang="en-US" dirty="0" err="1" smtClean="0"/>
              <a:t>Ciphertext</a:t>
            </a:r>
            <a:r>
              <a:rPr lang="en-US" baseline="-25000" dirty="0" err="1" smtClean="0"/>
              <a:t>A</a:t>
            </a:r>
            <a:r>
              <a:rPr lang="en-US" dirty="0" smtClean="0"/>
              <a:t> XOR Ciphertext</a:t>
            </a:r>
            <a:r>
              <a:rPr lang="en-US" baseline="-25000" dirty="0" smtClean="0"/>
              <a:t>A0</a:t>
            </a:r>
            <a:r>
              <a:rPr lang="en-US" dirty="0" smtClean="0"/>
              <a:t> XOR</a:t>
            </a:r>
          </a:p>
          <a:p>
            <a:r>
              <a:rPr lang="en-US" dirty="0" smtClean="0"/>
              <a:t>	       Ciphertext</a:t>
            </a:r>
            <a:r>
              <a:rPr lang="en-US" baseline="-25000" dirty="0" smtClean="0"/>
              <a:t>B0</a:t>
            </a:r>
            <a:r>
              <a:rPr lang="en-US" dirty="0" smtClean="0"/>
              <a:t> XOR Ciphertext</a:t>
            </a:r>
            <a:r>
              <a:rPr lang="en-US" baseline="-25000" dirty="0" smtClean="0"/>
              <a:t>C</a:t>
            </a:r>
            <a:r>
              <a:rPr lang="en-US" baseline="-25000" dirty="0"/>
              <a:t>0</a:t>
            </a:r>
            <a:endParaRPr lang="en-US" baseline="-25000" dirty="0" smtClean="0"/>
          </a:p>
        </p:txBody>
      </p:sp>
      <p:sp>
        <p:nvSpPr>
          <p:cNvPr id="35" name="Rounded Rectangle 34"/>
          <p:cNvSpPr/>
          <p:nvPr/>
        </p:nvSpPr>
        <p:spPr>
          <a:xfrm>
            <a:off x="6191165" y="1621914"/>
            <a:ext cx="1832159" cy="366037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en-US" dirty="0" smtClean="0"/>
              <a:t>Ciphertext commit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800819" y="5162550"/>
            <a:ext cx="4973807" cy="28575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en-US" dirty="0" smtClean="0"/>
              <a:t>Commit</a:t>
            </a:r>
            <a:r>
              <a:rPr lang="en-US" baseline="-25000" dirty="0" smtClean="0"/>
              <a:t>0</a:t>
            </a:r>
            <a:r>
              <a:rPr lang="en-US" dirty="0" smtClean="0"/>
              <a:t> = Hash(Ciphertext</a:t>
            </a:r>
            <a:r>
              <a:rPr lang="en-US" baseline="-25000" dirty="0" smtClean="0"/>
              <a:t>0</a:t>
            </a:r>
            <a:r>
              <a:rPr lang="en-US" dirty="0" smtClean="0"/>
              <a:t>)</a:t>
            </a:r>
            <a:endParaRPr lang="en-US" baseline="-25000" dirty="0" smtClean="0"/>
          </a:p>
        </p:txBody>
      </p:sp>
      <p:sp>
        <p:nvSpPr>
          <p:cNvPr id="37" name="Rounded Rectangle 36"/>
          <p:cNvSpPr/>
          <p:nvPr/>
        </p:nvSpPr>
        <p:spPr>
          <a:xfrm>
            <a:off x="6369514" y="2093118"/>
            <a:ext cx="2012486" cy="366037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en-US" dirty="0" smtClean="0"/>
              <a:t>Ciphertext exchange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800820" y="5600700"/>
            <a:ext cx="4973807" cy="5715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en-US" dirty="0" smtClean="0"/>
              <a:t>Cleartext = Ciphertext</a:t>
            </a:r>
            <a:r>
              <a:rPr lang="en-US" baseline="-25000" dirty="0" smtClean="0"/>
              <a:t>0</a:t>
            </a:r>
            <a:r>
              <a:rPr lang="en-US" dirty="0" smtClean="0"/>
              <a:t> XOR Ciphertext</a:t>
            </a:r>
            <a:r>
              <a:rPr lang="en-US" baseline="-25000" dirty="0" smtClean="0"/>
              <a:t>1</a:t>
            </a:r>
            <a:r>
              <a:rPr lang="en-US" dirty="0" smtClean="0"/>
              <a:t> XOR</a:t>
            </a:r>
          </a:p>
          <a:p>
            <a:r>
              <a:rPr lang="en-US" dirty="0" smtClean="0"/>
              <a:t>                    Ciphertext</a:t>
            </a:r>
            <a:r>
              <a:rPr lang="en-US" baseline="-25000" dirty="0" smtClean="0"/>
              <a:t>2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85247" y="6257925"/>
            <a:ext cx="4973807" cy="28575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en-US" dirty="0" smtClean="0"/>
              <a:t>Signature</a:t>
            </a:r>
            <a:r>
              <a:rPr lang="en-US" baseline="-25000" dirty="0" smtClean="0"/>
              <a:t>0 </a:t>
            </a:r>
            <a:r>
              <a:rPr lang="en-US" dirty="0" smtClean="0"/>
              <a:t>= {Cleartext}</a:t>
            </a:r>
            <a:r>
              <a:rPr lang="en-US" baseline="-25000" dirty="0" smtClean="0"/>
              <a:t>Key0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931152" y="3400328"/>
            <a:ext cx="1997721" cy="366037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en-US" dirty="0" smtClean="0"/>
              <a:t>Cleartext evaluation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931153" y="3857528"/>
            <a:ext cx="1679448" cy="366037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en-US" dirty="0" smtClean="0"/>
              <a:t>Cleartext commit</a:t>
            </a:r>
          </a:p>
        </p:txBody>
      </p:sp>
    </p:spTree>
    <p:extLst>
      <p:ext uri="{BB962C8B-B14F-4D97-AF65-F5344CB8AC3E}">
        <p14:creationId xmlns:p14="http://schemas.microsoft.com/office/powerpoint/2010/main" val="4203715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9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1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Dissent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990600" y="4690031"/>
            <a:ext cx="788987" cy="1422400"/>
            <a:chOff x="457200" y="4724400"/>
            <a:chExt cx="788987" cy="1422400"/>
          </a:xfrm>
        </p:grpSpPr>
        <p:pic>
          <p:nvPicPr>
            <p:cNvPr id="9" name="Picture 1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546893" y="5777468"/>
              <a:ext cx="636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Alice</a:t>
              </a:r>
              <a:endParaRPr lang="en-US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711621" y="4545846"/>
            <a:ext cx="767700" cy="1436132"/>
            <a:chOff x="2209800" y="1240510"/>
            <a:chExt cx="767700" cy="1436132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9800" y="1240510"/>
              <a:ext cx="767700" cy="1130542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2271743" y="2307310"/>
              <a:ext cx="6698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Carol</a:t>
              </a:r>
              <a:endParaRPr lang="en-US" dirty="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867400" y="2514600"/>
            <a:ext cx="1036669" cy="974725"/>
            <a:chOff x="2941606" y="3017838"/>
            <a:chExt cx="1036669" cy="974725"/>
          </a:xfrm>
        </p:grpSpPr>
        <p:pic>
          <p:nvPicPr>
            <p:cNvPr id="26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7" name="TextBox 26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352800" y="838200"/>
            <a:ext cx="1036669" cy="974725"/>
            <a:chOff x="2941606" y="3017838"/>
            <a:chExt cx="1036669" cy="974725"/>
          </a:xfrm>
        </p:grpSpPr>
        <p:pic>
          <p:nvPicPr>
            <p:cNvPr id="9220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686562" y="2451100"/>
            <a:ext cx="1036669" cy="974725"/>
            <a:chOff x="2941606" y="3017838"/>
            <a:chExt cx="1036669" cy="974725"/>
          </a:xfrm>
        </p:grpSpPr>
        <p:pic>
          <p:nvPicPr>
            <p:cNvPr id="23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4" name="TextBox 23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0</a:t>
              </a:r>
              <a:endParaRPr lang="en-US" baseline="-25000" dirty="0"/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6201188" y="4502785"/>
            <a:ext cx="693737" cy="1436132"/>
            <a:chOff x="5486400" y="4191000"/>
            <a:chExt cx="693737" cy="1436132"/>
          </a:xfrm>
        </p:grpSpPr>
        <p:pic>
          <p:nvPicPr>
            <p:cNvPr id="112" name="Picture 1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3" name="TextBox 112"/>
            <p:cNvSpPr txBox="1"/>
            <p:nvPr/>
          </p:nvSpPr>
          <p:spPr>
            <a:xfrm>
              <a:off x="5562600" y="5257800"/>
              <a:ext cx="5533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Bob</a:t>
              </a:r>
              <a:endParaRPr lang="en-US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1000127" y="3425825"/>
            <a:ext cx="384967" cy="1264206"/>
            <a:chOff x="1000127" y="3425825"/>
            <a:chExt cx="384967" cy="1264206"/>
          </a:xfrm>
        </p:grpSpPr>
        <p:cxnSp>
          <p:nvCxnSpPr>
            <p:cNvPr id="21" name="Straight Connector 20"/>
            <p:cNvCxnSpPr>
              <a:stCxn id="23" idx="2"/>
              <a:endCxn id="9" idx="0"/>
            </p:cNvCxnSpPr>
            <p:nvPr/>
          </p:nvCxnSpPr>
          <p:spPr>
            <a:xfrm>
              <a:off x="1372394" y="3425825"/>
              <a:ext cx="12700" cy="1264206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 rot="16200000">
              <a:off x="669491" y="3878655"/>
              <a:ext cx="10306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Cleartext</a:t>
              </a:r>
              <a:endParaRPr lang="en-US" baseline="-25000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3666171" y="1812925"/>
            <a:ext cx="429300" cy="2732921"/>
            <a:chOff x="3666171" y="1812925"/>
            <a:chExt cx="429300" cy="2732921"/>
          </a:xfrm>
        </p:grpSpPr>
        <p:cxnSp>
          <p:nvCxnSpPr>
            <p:cNvPr id="29" name="Straight Connector 28"/>
            <p:cNvCxnSpPr>
              <a:stCxn id="9220" idx="2"/>
              <a:endCxn id="8" idx="0"/>
            </p:cNvCxnSpPr>
            <p:nvPr/>
          </p:nvCxnSpPr>
          <p:spPr>
            <a:xfrm>
              <a:off x="4038632" y="1812925"/>
              <a:ext cx="56839" cy="2732921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 rot="16200000">
              <a:off x="3335535" y="3150952"/>
              <a:ext cx="10306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Cleartext</a:t>
              </a:r>
              <a:endParaRPr lang="en-US" baseline="-25000" dirty="0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6471857" y="3370298"/>
            <a:ext cx="451542" cy="1132487"/>
            <a:chOff x="6823869" y="3370298"/>
            <a:chExt cx="451542" cy="1132487"/>
          </a:xfrm>
        </p:grpSpPr>
        <p:cxnSp>
          <p:nvCxnSpPr>
            <p:cNvPr id="31" name="Straight Connector 30"/>
            <p:cNvCxnSpPr>
              <a:stCxn id="26" idx="2"/>
              <a:endCxn id="112" idx="0"/>
            </p:cNvCxnSpPr>
            <p:nvPr/>
          </p:nvCxnSpPr>
          <p:spPr>
            <a:xfrm flipH="1">
              <a:off x="6823869" y="3489325"/>
              <a:ext cx="5175" cy="101346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 rot="16200000">
              <a:off x="6575443" y="3700934"/>
              <a:ext cx="10306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Cleartext</a:t>
              </a:r>
              <a:endParaRPr lang="en-US" baseline="-25000" dirty="0"/>
            </a:p>
          </p:txBody>
        </p:sp>
      </p:grpSp>
      <p:sp>
        <p:nvSpPr>
          <p:cNvPr id="33" name="Rounded Rectangle 32"/>
          <p:cNvSpPr/>
          <p:nvPr/>
        </p:nvSpPr>
        <p:spPr>
          <a:xfrm>
            <a:off x="6928593" y="3400328"/>
            <a:ext cx="1997721" cy="366037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en-US" dirty="0" smtClean="0"/>
              <a:t>Cleartext evaluation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928593" y="3857528"/>
            <a:ext cx="1692921" cy="366037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en-US" dirty="0" smtClean="0"/>
              <a:t>Cleartext commit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143922" y="691871"/>
            <a:ext cx="1879402" cy="366037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en-US" dirty="0" smtClean="0"/>
              <a:t>Client list exchange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143922" y="1169507"/>
            <a:ext cx="2149079" cy="366037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en-US" dirty="0" smtClean="0"/>
              <a:t>Ciphertext evaluation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191165" y="1621914"/>
            <a:ext cx="1832159" cy="366037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en-US" dirty="0" smtClean="0"/>
              <a:t>Ciphertext commit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69514" y="2093118"/>
            <a:ext cx="2012486" cy="366037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en-US" dirty="0" smtClean="0"/>
              <a:t>Ciphertext exchange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942137" y="4362827"/>
            <a:ext cx="2049463" cy="366037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en-US" dirty="0" smtClean="0"/>
              <a:t>Cleartext distribution</a:t>
            </a:r>
          </a:p>
        </p:txBody>
      </p:sp>
    </p:spTree>
    <p:extLst>
      <p:ext uri="{BB962C8B-B14F-4D97-AF65-F5344CB8AC3E}">
        <p14:creationId xmlns:p14="http://schemas.microsoft.com/office/powerpoint/2010/main" val="3745742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Dissent – Blame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990600" y="4690031"/>
            <a:ext cx="788987" cy="1422400"/>
            <a:chOff x="457200" y="4724400"/>
            <a:chExt cx="788987" cy="1422400"/>
          </a:xfrm>
        </p:grpSpPr>
        <p:pic>
          <p:nvPicPr>
            <p:cNvPr id="9" name="Picture 1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546893" y="5777468"/>
              <a:ext cx="636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Alice</a:t>
              </a:r>
              <a:endParaRPr lang="en-US" dirty="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867400" y="2514600"/>
            <a:ext cx="1036669" cy="974725"/>
            <a:chOff x="2941606" y="3017838"/>
            <a:chExt cx="1036669" cy="974725"/>
          </a:xfrm>
        </p:grpSpPr>
        <p:pic>
          <p:nvPicPr>
            <p:cNvPr id="26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7" name="TextBox 26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352800" y="838200"/>
            <a:ext cx="1036669" cy="974725"/>
            <a:chOff x="2941606" y="3017838"/>
            <a:chExt cx="1036669" cy="974725"/>
          </a:xfrm>
        </p:grpSpPr>
        <p:pic>
          <p:nvPicPr>
            <p:cNvPr id="9220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686562" y="2451100"/>
            <a:ext cx="1036669" cy="974725"/>
            <a:chOff x="2941606" y="3017838"/>
            <a:chExt cx="1036669" cy="974725"/>
          </a:xfrm>
        </p:grpSpPr>
        <p:pic>
          <p:nvPicPr>
            <p:cNvPr id="23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4" name="TextBox 23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0</a:t>
              </a:r>
              <a:endParaRPr lang="en-US" baseline="-25000" dirty="0"/>
            </a:p>
          </p:txBody>
        </p:sp>
      </p:grpSp>
      <p:sp>
        <p:nvSpPr>
          <p:cNvPr id="38" name="Rounded Rectangle 37"/>
          <p:cNvSpPr/>
          <p:nvPr/>
        </p:nvSpPr>
        <p:spPr>
          <a:xfrm>
            <a:off x="2235398" y="4848999"/>
            <a:ext cx="5183896" cy="1155838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en-US" dirty="0" err="1"/>
              <a:t>Cleartext</a:t>
            </a:r>
            <a:r>
              <a:rPr lang="en-US" baseline="-25000" dirty="0" err="1"/>
              <a:t>A</a:t>
            </a:r>
            <a:r>
              <a:rPr lang="en-US" dirty="0"/>
              <a:t> = </a:t>
            </a:r>
            <a:r>
              <a:rPr lang="en-US" dirty="0" smtClean="0"/>
              <a:t>blame, </a:t>
            </a:r>
            <a:r>
              <a:rPr lang="en-US" dirty="0"/>
              <a:t>nonce, next </a:t>
            </a:r>
            <a:r>
              <a:rPr lang="en-US" dirty="0" smtClean="0"/>
              <a:t>slot length</a:t>
            </a:r>
            <a:r>
              <a:rPr lang="en-US" dirty="0"/>
              <a:t>, </a:t>
            </a:r>
            <a:r>
              <a:rPr lang="en-US" dirty="0" err="1"/>
              <a:t>msg</a:t>
            </a:r>
            <a:r>
              <a:rPr lang="en-US" dirty="0"/>
              <a:t>, </a:t>
            </a:r>
            <a:r>
              <a:rPr lang="en-US" dirty="0" smtClean="0"/>
              <a:t>hash</a:t>
            </a:r>
            <a:endParaRPr lang="en-US" dirty="0"/>
          </a:p>
          <a:p>
            <a:r>
              <a:rPr lang="en-US" dirty="0" smtClean="0"/>
              <a:t>Ciphertext</a:t>
            </a:r>
            <a:r>
              <a:rPr lang="en-US" baseline="-25000" dirty="0" smtClean="0"/>
              <a:t>A0</a:t>
            </a:r>
            <a:r>
              <a:rPr lang="en-US" dirty="0" smtClean="0"/>
              <a:t> = RNG(Secret</a:t>
            </a:r>
            <a:r>
              <a:rPr lang="en-US" baseline="-25000" dirty="0" smtClean="0"/>
              <a:t>A0</a:t>
            </a:r>
            <a:r>
              <a:rPr lang="en-US" dirty="0" smtClean="0"/>
              <a:t>, length)</a:t>
            </a:r>
          </a:p>
          <a:p>
            <a:r>
              <a:rPr lang="en-US" dirty="0" err="1" smtClean="0"/>
              <a:t>Ciphertext</a:t>
            </a:r>
            <a:r>
              <a:rPr lang="en-US" baseline="-25000" dirty="0" err="1" smtClean="0"/>
              <a:t>A</a:t>
            </a:r>
            <a:r>
              <a:rPr lang="en-US" dirty="0" smtClean="0"/>
              <a:t> = Ciphertext</a:t>
            </a:r>
            <a:r>
              <a:rPr lang="en-US" baseline="-25000" dirty="0" smtClean="0"/>
              <a:t>A0</a:t>
            </a:r>
            <a:r>
              <a:rPr lang="en-US" dirty="0" smtClean="0"/>
              <a:t> XOR Ciphertext</a:t>
            </a:r>
            <a:r>
              <a:rPr lang="en-US" baseline="-25000" dirty="0" smtClean="0"/>
              <a:t>A1</a:t>
            </a:r>
            <a:r>
              <a:rPr lang="en-US" dirty="0" smtClean="0"/>
              <a:t> XOR</a:t>
            </a:r>
          </a:p>
          <a:p>
            <a:r>
              <a:rPr lang="en-US" dirty="0" smtClean="0"/>
              <a:t>     Ciphertext</a:t>
            </a:r>
            <a:r>
              <a:rPr lang="en-US" baseline="-25000" dirty="0" smtClean="0"/>
              <a:t>A2</a:t>
            </a:r>
            <a:r>
              <a:rPr lang="en-US" dirty="0" smtClean="0"/>
              <a:t> XOR (0, …, 0, </a:t>
            </a:r>
            <a:r>
              <a:rPr lang="en-US" dirty="0" err="1" smtClean="0"/>
              <a:t>Cleartext</a:t>
            </a:r>
            <a:r>
              <a:rPr lang="en-US" baseline="-25000" dirty="0" err="1" smtClean="0"/>
              <a:t>A</a:t>
            </a:r>
            <a:r>
              <a:rPr lang="en-US" dirty="0" smtClean="0"/>
              <a:t>, 0, …, 0)</a:t>
            </a:r>
          </a:p>
        </p:txBody>
      </p:sp>
    </p:spTree>
    <p:extLst>
      <p:ext uri="{BB962C8B-B14F-4D97-AF65-F5344CB8AC3E}">
        <p14:creationId xmlns:p14="http://schemas.microsoft.com/office/powerpoint/2010/main" val="3380603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 algn="ctr">
              <a:buNone/>
            </a:pPr>
            <a:endParaRPr lang="en-US" sz="6000" dirty="0" smtClean="0"/>
          </a:p>
          <a:p>
            <a:pPr marL="114300" indent="0" algn="ctr">
              <a:buNone/>
            </a:pPr>
            <a:r>
              <a:rPr lang="en-US" sz="6000" dirty="0" smtClean="0"/>
              <a:t>Identifying Disruptors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328037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Dissent – Blame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990600" y="4690031"/>
            <a:ext cx="788987" cy="1422400"/>
            <a:chOff x="457200" y="4724400"/>
            <a:chExt cx="788987" cy="1422400"/>
          </a:xfrm>
        </p:grpSpPr>
        <p:pic>
          <p:nvPicPr>
            <p:cNvPr id="9" name="Picture 1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546893" y="5777468"/>
              <a:ext cx="636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Alice</a:t>
              </a:r>
              <a:endParaRPr lang="en-US" dirty="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867400" y="2514600"/>
            <a:ext cx="1036669" cy="974725"/>
            <a:chOff x="2941606" y="3017838"/>
            <a:chExt cx="1036669" cy="974725"/>
          </a:xfrm>
        </p:grpSpPr>
        <p:pic>
          <p:nvPicPr>
            <p:cNvPr id="26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7" name="TextBox 26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352800" y="838200"/>
            <a:ext cx="1036669" cy="974725"/>
            <a:chOff x="2941606" y="3017838"/>
            <a:chExt cx="1036669" cy="974725"/>
          </a:xfrm>
        </p:grpSpPr>
        <p:pic>
          <p:nvPicPr>
            <p:cNvPr id="9220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686562" y="2451100"/>
            <a:ext cx="1036669" cy="974725"/>
            <a:chOff x="2941606" y="3017838"/>
            <a:chExt cx="1036669" cy="974725"/>
          </a:xfrm>
        </p:grpSpPr>
        <p:pic>
          <p:nvPicPr>
            <p:cNvPr id="23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4" name="TextBox 23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0</a:t>
              </a:r>
              <a:endParaRPr lang="en-US" baseline="-25000" dirty="0"/>
            </a:p>
          </p:txBody>
        </p:sp>
      </p:grpSp>
      <p:cxnSp>
        <p:nvCxnSpPr>
          <p:cNvPr id="36" name="Straight Connector 35"/>
          <p:cNvCxnSpPr>
            <a:stCxn id="23" idx="2"/>
            <a:endCxn id="9" idx="0"/>
          </p:cNvCxnSpPr>
          <p:nvPr/>
        </p:nvCxnSpPr>
        <p:spPr>
          <a:xfrm>
            <a:off x="1372394" y="3425825"/>
            <a:ext cx="12700" cy="1264206"/>
          </a:xfrm>
          <a:prstGeom prst="line">
            <a:avLst/>
          </a:prstGeom>
          <a:ln w="19050">
            <a:solidFill>
              <a:schemeClr val="tx1"/>
            </a:solidFill>
            <a:prstDash val="solid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 rot="16200000">
            <a:off x="548557" y="4002166"/>
            <a:ext cx="1253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Ciphertext</a:t>
            </a:r>
            <a:r>
              <a:rPr lang="en-US" baseline="-25000" dirty="0" err="1" smtClean="0"/>
              <a:t>A</a:t>
            </a:r>
            <a:endParaRPr lang="en-US" baseline="-25000" dirty="0"/>
          </a:p>
        </p:txBody>
      </p:sp>
      <p:sp>
        <p:nvSpPr>
          <p:cNvPr id="38" name="Rounded Rectangle 37"/>
          <p:cNvSpPr/>
          <p:nvPr/>
        </p:nvSpPr>
        <p:spPr>
          <a:xfrm>
            <a:off x="2235398" y="4848999"/>
            <a:ext cx="5183896" cy="1155838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en-US" dirty="0" err="1"/>
              <a:t>Cleartext</a:t>
            </a:r>
            <a:r>
              <a:rPr lang="en-US" baseline="-25000" dirty="0" err="1"/>
              <a:t>A</a:t>
            </a:r>
            <a:r>
              <a:rPr lang="en-US" dirty="0"/>
              <a:t> = </a:t>
            </a:r>
            <a:r>
              <a:rPr lang="en-US" dirty="0" smtClean="0">
                <a:effectLst>
                  <a:glow rad="228600">
                    <a:srgbClr val="FF0000">
                      <a:alpha val="40000"/>
                    </a:srgbClr>
                  </a:glow>
                </a:effectLst>
              </a:rPr>
              <a:t>blame</a:t>
            </a:r>
            <a:r>
              <a:rPr lang="en-US" dirty="0" smtClean="0"/>
              <a:t>, </a:t>
            </a:r>
            <a:r>
              <a:rPr lang="en-US" dirty="0"/>
              <a:t>nonce, next </a:t>
            </a:r>
            <a:r>
              <a:rPr lang="en-US" dirty="0" smtClean="0"/>
              <a:t>slot length</a:t>
            </a:r>
            <a:r>
              <a:rPr lang="en-US" dirty="0"/>
              <a:t>, </a:t>
            </a:r>
            <a:r>
              <a:rPr lang="en-US" dirty="0" err="1"/>
              <a:t>msg</a:t>
            </a:r>
            <a:r>
              <a:rPr lang="en-US" dirty="0"/>
              <a:t>, </a:t>
            </a:r>
            <a:r>
              <a:rPr lang="en-US" dirty="0" smtClean="0"/>
              <a:t>hash</a:t>
            </a:r>
            <a:endParaRPr lang="en-US" dirty="0"/>
          </a:p>
          <a:p>
            <a:r>
              <a:rPr lang="en-US" dirty="0" smtClean="0"/>
              <a:t>Ciphertext</a:t>
            </a:r>
            <a:r>
              <a:rPr lang="en-US" baseline="-25000" dirty="0" smtClean="0"/>
              <a:t>A0</a:t>
            </a:r>
            <a:r>
              <a:rPr lang="en-US" dirty="0" smtClean="0"/>
              <a:t> = RNG(Secret</a:t>
            </a:r>
            <a:r>
              <a:rPr lang="en-US" baseline="-25000" dirty="0" smtClean="0"/>
              <a:t>A0</a:t>
            </a:r>
            <a:r>
              <a:rPr lang="en-US" dirty="0" smtClean="0"/>
              <a:t>, length)</a:t>
            </a:r>
          </a:p>
          <a:p>
            <a:r>
              <a:rPr lang="en-US" dirty="0" err="1" smtClean="0"/>
              <a:t>Ciphertext</a:t>
            </a:r>
            <a:r>
              <a:rPr lang="en-US" baseline="-25000" dirty="0" err="1" smtClean="0"/>
              <a:t>A</a:t>
            </a:r>
            <a:r>
              <a:rPr lang="en-US" dirty="0" smtClean="0"/>
              <a:t> = Ciphertext</a:t>
            </a:r>
            <a:r>
              <a:rPr lang="en-US" baseline="-25000" dirty="0" smtClean="0"/>
              <a:t>A0</a:t>
            </a:r>
            <a:r>
              <a:rPr lang="en-US" dirty="0" smtClean="0"/>
              <a:t> XOR Ciphertext</a:t>
            </a:r>
            <a:r>
              <a:rPr lang="en-US" baseline="-25000" dirty="0" smtClean="0"/>
              <a:t>A1</a:t>
            </a:r>
            <a:r>
              <a:rPr lang="en-US" dirty="0" smtClean="0"/>
              <a:t> XOR</a:t>
            </a:r>
          </a:p>
          <a:p>
            <a:r>
              <a:rPr lang="en-US" dirty="0" smtClean="0"/>
              <a:t>     Ciphertext</a:t>
            </a:r>
            <a:r>
              <a:rPr lang="en-US" baseline="-25000" dirty="0" smtClean="0"/>
              <a:t>A2</a:t>
            </a:r>
            <a:r>
              <a:rPr lang="en-US" dirty="0" smtClean="0"/>
              <a:t> XOR (0, …, 0, </a:t>
            </a:r>
            <a:r>
              <a:rPr lang="en-US" dirty="0" err="1" smtClean="0"/>
              <a:t>Cleartext</a:t>
            </a:r>
            <a:r>
              <a:rPr lang="en-US" baseline="-25000" dirty="0" err="1" smtClean="0"/>
              <a:t>A</a:t>
            </a:r>
            <a:r>
              <a:rPr lang="en-US" dirty="0" smtClean="0"/>
              <a:t>, 0, …, 0)</a:t>
            </a:r>
          </a:p>
        </p:txBody>
      </p:sp>
    </p:spTree>
    <p:extLst>
      <p:ext uri="{BB962C8B-B14F-4D97-AF65-F5344CB8AC3E}">
        <p14:creationId xmlns:p14="http://schemas.microsoft.com/office/powerpoint/2010/main" val="3028895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Dissent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990600" y="4690031"/>
            <a:ext cx="788987" cy="1422400"/>
            <a:chOff x="457200" y="4724400"/>
            <a:chExt cx="788987" cy="1422400"/>
          </a:xfrm>
        </p:grpSpPr>
        <p:pic>
          <p:nvPicPr>
            <p:cNvPr id="9" name="Picture 1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546893" y="5777468"/>
              <a:ext cx="636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Alice</a:t>
              </a:r>
              <a:endParaRPr lang="en-US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711621" y="4545846"/>
            <a:ext cx="767700" cy="1436132"/>
            <a:chOff x="2209800" y="1240510"/>
            <a:chExt cx="767700" cy="1436132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9800" y="1240510"/>
              <a:ext cx="767700" cy="1130542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2271743" y="2307310"/>
              <a:ext cx="6698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Carol</a:t>
              </a:r>
              <a:endParaRPr lang="en-US" dirty="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867400" y="2514600"/>
            <a:ext cx="1036669" cy="974725"/>
            <a:chOff x="2941606" y="3017838"/>
            <a:chExt cx="1036669" cy="974725"/>
          </a:xfrm>
        </p:grpSpPr>
        <p:pic>
          <p:nvPicPr>
            <p:cNvPr id="26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7" name="TextBox 26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352800" y="838200"/>
            <a:ext cx="1036669" cy="974725"/>
            <a:chOff x="2941606" y="3017838"/>
            <a:chExt cx="1036669" cy="974725"/>
          </a:xfrm>
        </p:grpSpPr>
        <p:pic>
          <p:nvPicPr>
            <p:cNvPr id="9220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686562" y="2451100"/>
            <a:ext cx="1036669" cy="974725"/>
            <a:chOff x="2941606" y="3017838"/>
            <a:chExt cx="1036669" cy="974725"/>
          </a:xfrm>
        </p:grpSpPr>
        <p:pic>
          <p:nvPicPr>
            <p:cNvPr id="23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4" name="TextBox 23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0</a:t>
              </a:r>
              <a:endParaRPr lang="en-US" baseline="-25000" dirty="0"/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6201188" y="4502785"/>
            <a:ext cx="693737" cy="1436132"/>
            <a:chOff x="5486400" y="4191000"/>
            <a:chExt cx="693737" cy="1436132"/>
          </a:xfrm>
        </p:grpSpPr>
        <p:pic>
          <p:nvPicPr>
            <p:cNvPr id="112" name="Picture 1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3" name="TextBox 112"/>
            <p:cNvSpPr txBox="1"/>
            <p:nvPr/>
          </p:nvSpPr>
          <p:spPr>
            <a:xfrm>
              <a:off x="5562600" y="5257800"/>
              <a:ext cx="5533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Bob</a:t>
              </a:r>
              <a:endParaRPr lang="en-US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1000127" y="3425825"/>
            <a:ext cx="384967" cy="1264206"/>
            <a:chOff x="1000127" y="3425825"/>
            <a:chExt cx="384967" cy="1264206"/>
          </a:xfrm>
        </p:grpSpPr>
        <p:cxnSp>
          <p:nvCxnSpPr>
            <p:cNvPr id="21" name="Straight Connector 20"/>
            <p:cNvCxnSpPr>
              <a:stCxn id="23" idx="2"/>
              <a:endCxn id="9" idx="0"/>
            </p:cNvCxnSpPr>
            <p:nvPr/>
          </p:nvCxnSpPr>
          <p:spPr>
            <a:xfrm>
              <a:off x="1372394" y="3425825"/>
              <a:ext cx="12700" cy="1264206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 rot="16200000">
              <a:off x="669491" y="3878655"/>
              <a:ext cx="10306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Cleartext</a:t>
              </a:r>
              <a:endParaRPr lang="en-US" baseline="-25000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3666171" y="1812925"/>
            <a:ext cx="429300" cy="2732921"/>
            <a:chOff x="3666171" y="1812925"/>
            <a:chExt cx="429300" cy="2732921"/>
          </a:xfrm>
        </p:grpSpPr>
        <p:cxnSp>
          <p:nvCxnSpPr>
            <p:cNvPr id="29" name="Straight Connector 28"/>
            <p:cNvCxnSpPr>
              <a:stCxn id="9220" idx="2"/>
              <a:endCxn id="8" idx="0"/>
            </p:cNvCxnSpPr>
            <p:nvPr/>
          </p:nvCxnSpPr>
          <p:spPr>
            <a:xfrm>
              <a:off x="4038632" y="1812925"/>
              <a:ext cx="56839" cy="2732921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 rot="16200000">
              <a:off x="3335535" y="3150952"/>
              <a:ext cx="10306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Cleartext</a:t>
              </a:r>
              <a:endParaRPr lang="en-US" baseline="-25000" dirty="0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6471857" y="3370298"/>
            <a:ext cx="451542" cy="1132487"/>
            <a:chOff x="6823869" y="3370298"/>
            <a:chExt cx="451542" cy="1132487"/>
          </a:xfrm>
        </p:grpSpPr>
        <p:cxnSp>
          <p:nvCxnSpPr>
            <p:cNvPr id="31" name="Straight Connector 30"/>
            <p:cNvCxnSpPr>
              <a:stCxn id="26" idx="2"/>
              <a:endCxn id="112" idx="0"/>
            </p:cNvCxnSpPr>
            <p:nvPr/>
          </p:nvCxnSpPr>
          <p:spPr>
            <a:xfrm flipH="1">
              <a:off x="6823869" y="3489325"/>
              <a:ext cx="5175" cy="101346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 rot="16200000">
              <a:off x="6575443" y="3700934"/>
              <a:ext cx="10306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Cleartext</a:t>
              </a:r>
              <a:endParaRPr lang="en-US" baseline="-25000" dirty="0"/>
            </a:p>
          </p:txBody>
        </p:sp>
      </p:grpSp>
      <p:sp>
        <p:nvSpPr>
          <p:cNvPr id="35" name="Rounded Rectangle 34"/>
          <p:cNvSpPr/>
          <p:nvPr/>
        </p:nvSpPr>
        <p:spPr>
          <a:xfrm>
            <a:off x="6019800" y="691872"/>
            <a:ext cx="2743200" cy="112105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en-US" dirty="0" smtClean="0"/>
              <a:t>Round will complete as normal, but everyone will see the blame flag set, resulting in a blame shuffle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2540611" y="2358447"/>
            <a:ext cx="3352800" cy="112105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en-US" dirty="0" smtClean="0"/>
              <a:t>In the blame shuffle, the slot owner will specify a bit to </a:t>
            </a:r>
            <a:r>
              <a:rPr lang="en-US" dirty="0" err="1" smtClean="0"/>
              <a:t>deanonymize</a:t>
            </a:r>
            <a:r>
              <a:rPr lang="en-US" dirty="0" smtClean="0"/>
              <a:t> which will reveal the offending client / server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4953000" y="4063321"/>
            <a:ext cx="2869589" cy="112105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en-US" dirty="0" smtClean="0"/>
              <a:t>The message in the shuffle is signed with the slot owner’s anonymous meaning it is safe to </a:t>
            </a:r>
            <a:r>
              <a:rPr lang="en-US" dirty="0" err="1" smtClean="0"/>
              <a:t>deanonymize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11542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Related Work – Herbivore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44" t="38914" r="10617" b="15186"/>
          <a:stretch/>
        </p:blipFill>
        <p:spPr bwMode="auto">
          <a:xfrm>
            <a:off x="990600" y="1237885"/>
            <a:ext cx="6510697" cy="5241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Straight Arrow Connector 5"/>
          <p:cNvCxnSpPr>
            <a:stCxn id="7" idx="3"/>
          </p:cNvCxnSpPr>
          <p:nvPr/>
        </p:nvCxnSpPr>
        <p:spPr>
          <a:xfrm>
            <a:off x="5076371" y="2766559"/>
            <a:ext cx="1400629" cy="150064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cxnSp>
      <p:sp>
        <p:nvSpPr>
          <p:cNvPr id="7" name="Rounded Rectangle 6"/>
          <p:cNvSpPr/>
          <p:nvPr/>
        </p:nvSpPr>
        <p:spPr>
          <a:xfrm>
            <a:off x="3029857" y="2409371"/>
            <a:ext cx="2046514" cy="714375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With 40 members, communication delays between .6 and 1.2 seconds</a:t>
            </a:r>
            <a:endParaRPr lang="en-US" sz="1200" dirty="0"/>
          </a:p>
        </p:txBody>
      </p:sp>
      <p:cxnSp>
        <p:nvCxnSpPr>
          <p:cNvPr id="10" name="Straight Arrow Connector 9"/>
          <p:cNvCxnSpPr>
            <a:stCxn id="7" idx="3"/>
          </p:cNvCxnSpPr>
          <p:nvPr/>
        </p:nvCxnSpPr>
        <p:spPr>
          <a:xfrm>
            <a:off x="5076371" y="2766559"/>
            <a:ext cx="1400629" cy="12904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cxnSp>
      <p:sp>
        <p:nvSpPr>
          <p:cNvPr id="21" name="Rounded Rectangle 20"/>
          <p:cNvSpPr/>
          <p:nvPr/>
        </p:nvSpPr>
        <p:spPr>
          <a:xfrm>
            <a:off x="1988457" y="1371599"/>
            <a:ext cx="2046514" cy="357187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Time between messages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492790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23" t="19529" r="19675" b="30438"/>
          <a:stretch/>
        </p:blipFill>
        <p:spPr bwMode="auto">
          <a:xfrm>
            <a:off x="304800" y="1110343"/>
            <a:ext cx="7986486" cy="5094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Related Work – Earlier Dissent</a:t>
            </a:r>
            <a:endParaRPr lang="en-US" dirty="0"/>
          </a:p>
        </p:txBody>
      </p:sp>
      <p:cxnSp>
        <p:nvCxnSpPr>
          <p:cNvPr id="6" name="Straight Arrow Connector 5"/>
          <p:cNvCxnSpPr>
            <a:stCxn id="7" idx="3"/>
          </p:cNvCxnSpPr>
          <p:nvPr/>
        </p:nvCxnSpPr>
        <p:spPr>
          <a:xfrm flipV="1">
            <a:off x="5791200" y="2564606"/>
            <a:ext cx="2209800" cy="58340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cxnSp>
      <p:sp>
        <p:nvSpPr>
          <p:cNvPr id="7" name="Rounded Rectangle 6"/>
          <p:cNvSpPr/>
          <p:nvPr/>
        </p:nvSpPr>
        <p:spPr>
          <a:xfrm>
            <a:off x="3744686" y="2790825"/>
            <a:ext cx="2046514" cy="714375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With 44 members, communication delays for the DC-net were 2 minutes</a:t>
            </a:r>
            <a:endParaRPr lang="en-US" sz="1200" dirty="0"/>
          </a:p>
        </p:txBody>
      </p:sp>
      <p:cxnSp>
        <p:nvCxnSpPr>
          <p:cNvPr id="10" name="Straight Arrow Connector 9"/>
          <p:cNvCxnSpPr>
            <a:stCxn id="7" idx="3"/>
          </p:cNvCxnSpPr>
          <p:nvPr/>
        </p:nvCxnSpPr>
        <p:spPr>
          <a:xfrm flipV="1">
            <a:off x="5791200" y="1981200"/>
            <a:ext cx="2209800" cy="116681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cxnSp>
      <p:sp>
        <p:nvSpPr>
          <p:cNvPr id="12" name="Rounded Rectangle 11"/>
          <p:cNvSpPr/>
          <p:nvPr/>
        </p:nvSpPr>
        <p:spPr>
          <a:xfrm>
            <a:off x="1066800" y="1371600"/>
            <a:ext cx="2046514" cy="357187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Time to transfer 1 MB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268550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Work in Dissent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Disruption resistance is online, requires additional steps after the protocol has completed</a:t>
            </a:r>
          </a:p>
          <a:p>
            <a:r>
              <a:rPr lang="en-US" dirty="0" smtClean="0"/>
              <a:t>Practical use in real environments – Such as using </a:t>
            </a:r>
            <a:r>
              <a:rPr lang="en-US" dirty="0" err="1" smtClean="0"/>
              <a:t>WiFi</a:t>
            </a:r>
            <a:r>
              <a:rPr lang="en-US" dirty="0" smtClean="0"/>
              <a:t> enabled smart phones</a:t>
            </a:r>
          </a:p>
          <a:p>
            <a:r>
              <a:rPr lang="en-US" dirty="0" smtClean="0"/>
              <a:t>Anonymity boxes – isolated environments running within a virtual machine isolating the user’s private information from the anonymity network</a:t>
            </a:r>
          </a:p>
          <a:p>
            <a:r>
              <a:rPr lang="en-US" dirty="0" smtClean="0"/>
              <a:t>Participation limits to prevent Sybil attacks</a:t>
            </a:r>
          </a:p>
        </p:txBody>
      </p:sp>
    </p:spTree>
    <p:extLst>
      <p:ext uri="{BB962C8B-B14F-4D97-AF65-F5344CB8AC3E}">
        <p14:creationId xmlns:p14="http://schemas.microsoft.com/office/powerpoint/2010/main" val="3501308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Dissent Disruption Resistance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malicious bit flip resulting from a 0 -&gt; 1 in the </a:t>
            </a:r>
            <a:r>
              <a:rPr lang="en-US" dirty="0" err="1" smtClean="0"/>
              <a:t>cleartext</a:t>
            </a:r>
            <a:r>
              <a:rPr lang="en-US" dirty="0" smtClean="0"/>
              <a:t> can be used to generate an accusation</a:t>
            </a:r>
          </a:p>
          <a:p>
            <a:pPr lvl="1"/>
            <a:r>
              <a:rPr lang="en-US" dirty="0" smtClean="0"/>
              <a:t>In a DC-net, client requests accusation shuffle</a:t>
            </a:r>
          </a:p>
          <a:p>
            <a:pPr lvl="1"/>
            <a:r>
              <a:rPr lang="en-US" dirty="0" smtClean="0"/>
              <a:t>In shuffle, client specifies the flipped bit</a:t>
            </a:r>
          </a:p>
          <a:p>
            <a:r>
              <a:rPr lang="en-US" dirty="0" smtClean="0"/>
              <a:t>Servers share bits for this bit index, finding either</a:t>
            </a:r>
          </a:p>
          <a:p>
            <a:pPr lvl="1"/>
            <a:r>
              <a:rPr lang="en-US" dirty="0" smtClean="0"/>
              <a:t>A server sent bits that do not match his </a:t>
            </a:r>
            <a:r>
              <a:rPr lang="en-US" dirty="0" err="1" smtClean="0"/>
              <a:t>ciphertext</a:t>
            </a:r>
            <a:r>
              <a:rPr lang="en-US" dirty="0" smtClean="0"/>
              <a:t> – thus he is guilty of the disruption</a:t>
            </a:r>
            <a:endParaRPr lang="en-US" dirty="0"/>
          </a:p>
          <a:p>
            <a:pPr lvl="1"/>
            <a:r>
              <a:rPr lang="en-US" dirty="0" smtClean="0"/>
              <a:t>A client’s </a:t>
            </a:r>
            <a:r>
              <a:rPr lang="en-US" dirty="0" err="1" smtClean="0"/>
              <a:t>ciphertext</a:t>
            </a:r>
            <a:r>
              <a:rPr lang="en-US" dirty="0" smtClean="0"/>
              <a:t> does not match the accumulation of the server’s bits</a:t>
            </a:r>
          </a:p>
          <a:p>
            <a:r>
              <a:rPr lang="en-US" dirty="0" smtClean="0"/>
              <a:t>Clients rebut by sharing with servers the shared secret of the offending server, accepting blame, or remaining suspect</a:t>
            </a:r>
          </a:p>
        </p:txBody>
      </p:sp>
    </p:spTree>
    <p:extLst>
      <p:ext uri="{BB962C8B-B14F-4D97-AF65-F5344CB8AC3E}">
        <p14:creationId xmlns:p14="http://schemas.microsoft.com/office/powerpoint/2010/main" val="2467820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Analytical Comparison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4081660"/>
              </p:ext>
            </p:extLst>
          </p:nvPr>
        </p:nvGraphicFramePr>
        <p:xfrm>
          <a:off x="457200" y="1219200"/>
          <a:ext cx="7772399" cy="20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/>
                <a:gridCol w="1772652"/>
                <a:gridCol w="1977189"/>
                <a:gridCol w="2727158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Feature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DC-Nets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Herbivore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Dissent</a:t>
                      </a:r>
                      <a:endParaRPr lang="en-US" sz="2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O(N</a:t>
                      </a:r>
                      <a:r>
                        <a:rPr lang="en-US" sz="2200" baseline="30000" dirty="0" smtClean="0"/>
                        <a:t>2</a:t>
                      </a:r>
                      <a:r>
                        <a:rPr lang="en-US" sz="2200" dirty="0" smtClean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O(N)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O(N)</a:t>
                      </a:r>
                      <a:endParaRPr lang="en-US" sz="2200" baseline="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Secrets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O(N</a:t>
                      </a:r>
                      <a:r>
                        <a:rPr lang="en-US" sz="2200" baseline="30000" dirty="0" smtClean="0"/>
                        <a:t>2</a:t>
                      </a:r>
                      <a:r>
                        <a:rPr lang="en-US" sz="2200" dirty="0" smtClean="0"/>
                        <a:t>)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/>
                        <a:t>O(N</a:t>
                      </a:r>
                      <a:r>
                        <a:rPr lang="en-US" sz="2200" baseline="30000" dirty="0" smtClean="0"/>
                        <a:t>2</a:t>
                      </a:r>
                      <a:r>
                        <a:rPr lang="en-US" sz="2200" dirty="0" smtClean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/>
                        <a:t>O(N</a:t>
                      </a:r>
                      <a:r>
                        <a:rPr lang="en-US" sz="2200" baseline="0" dirty="0" smtClean="0"/>
                        <a:t>*M</a:t>
                      </a:r>
                      <a:r>
                        <a:rPr lang="en-US" sz="2200" dirty="0" smtClean="0"/>
                        <a:t>)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Anon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O(K)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O(K)</a:t>
                      </a:r>
                      <a:r>
                        <a:rPr lang="en-US" sz="2200" baseline="30000" dirty="0" smtClean="0"/>
                        <a:t> 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O(K)</a:t>
                      </a:r>
                      <a:r>
                        <a:rPr lang="en-US" sz="2200" baseline="30000" dirty="0" smtClean="0"/>
                        <a:t> </a:t>
                      </a:r>
                      <a:r>
                        <a:rPr lang="en-US" sz="2200" dirty="0" smtClean="0"/>
                        <a:t>,</a:t>
                      </a:r>
                      <a:r>
                        <a:rPr lang="en-US" sz="2200" baseline="0" dirty="0" smtClean="0"/>
                        <a:t> assuming 1 honest server</a:t>
                      </a:r>
                      <a:endParaRPr lang="en-US" sz="2200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352800" y="4038600"/>
            <a:ext cx="22544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 = Members (clients)</a:t>
            </a:r>
          </a:p>
          <a:p>
            <a:r>
              <a:rPr lang="en-US" dirty="0" smtClean="0"/>
              <a:t>M = Servers</a:t>
            </a:r>
          </a:p>
          <a:p>
            <a:r>
              <a:rPr lang="en-US" dirty="0" smtClean="0"/>
              <a:t>K = honest members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07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Server Count Effects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060" y="1219200"/>
            <a:ext cx="6266279" cy="5257800"/>
          </a:xfrm>
        </p:spPr>
      </p:pic>
      <p:cxnSp>
        <p:nvCxnSpPr>
          <p:cNvPr id="6" name="Straight Arrow Connector 5"/>
          <p:cNvCxnSpPr>
            <a:stCxn id="11" idx="0"/>
          </p:cNvCxnSpPr>
          <p:nvPr/>
        </p:nvCxnSpPr>
        <p:spPr>
          <a:xfrm flipH="1" flipV="1">
            <a:off x="2514600" y="2286000"/>
            <a:ext cx="2781300" cy="762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cxnSp>
      <p:cxnSp>
        <p:nvCxnSpPr>
          <p:cNvPr id="10" name="Straight Arrow Connector 9"/>
          <p:cNvCxnSpPr>
            <a:stCxn id="11" idx="0"/>
          </p:cNvCxnSpPr>
          <p:nvPr/>
        </p:nvCxnSpPr>
        <p:spPr>
          <a:xfrm flipV="1">
            <a:off x="5295900" y="2667000"/>
            <a:ext cx="1181100" cy="381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cxnSp>
      <p:sp>
        <p:nvSpPr>
          <p:cNvPr id="11" name="Rounded Rectangle 10"/>
          <p:cNvSpPr/>
          <p:nvPr/>
        </p:nvSpPr>
        <p:spPr>
          <a:xfrm>
            <a:off x="4800600" y="3048000"/>
            <a:ext cx="990600" cy="2286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9 seconds</a:t>
            </a:r>
            <a:endParaRPr lang="en-US" sz="1200" dirty="0"/>
          </a:p>
        </p:txBody>
      </p:sp>
      <p:cxnSp>
        <p:nvCxnSpPr>
          <p:cNvPr id="16" name="Straight Arrow Connector 15"/>
          <p:cNvCxnSpPr>
            <a:stCxn id="18" idx="0"/>
          </p:cNvCxnSpPr>
          <p:nvPr/>
        </p:nvCxnSpPr>
        <p:spPr>
          <a:xfrm flipH="1" flipV="1">
            <a:off x="2476500" y="3657600"/>
            <a:ext cx="2781300" cy="762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cxnSp>
      <p:cxnSp>
        <p:nvCxnSpPr>
          <p:cNvPr id="17" name="Straight Arrow Connector 16"/>
          <p:cNvCxnSpPr>
            <a:stCxn id="18" idx="0"/>
          </p:cNvCxnSpPr>
          <p:nvPr/>
        </p:nvCxnSpPr>
        <p:spPr>
          <a:xfrm flipV="1">
            <a:off x="5257800" y="3810000"/>
            <a:ext cx="1524000" cy="609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cxnSp>
      <p:sp>
        <p:nvSpPr>
          <p:cNvPr id="18" name="Rounded Rectangle 17"/>
          <p:cNvSpPr/>
          <p:nvPr/>
        </p:nvSpPr>
        <p:spPr>
          <a:xfrm>
            <a:off x="4762500" y="4419600"/>
            <a:ext cx="990600" cy="2286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220 </a:t>
            </a:r>
            <a:r>
              <a:rPr lang="en-US" sz="1200" dirty="0" err="1" smtClean="0"/>
              <a:t>ms</a:t>
            </a:r>
            <a:endParaRPr lang="en-US" sz="1200" dirty="0"/>
          </a:p>
        </p:txBody>
      </p:sp>
      <p:cxnSp>
        <p:nvCxnSpPr>
          <p:cNvPr id="5" name="Straight Arrow Connector 4"/>
          <p:cNvCxnSpPr>
            <a:stCxn id="14" idx="0"/>
          </p:cNvCxnSpPr>
          <p:nvPr/>
        </p:nvCxnSpPr>
        <p:spPr>
          <a:xfrm flipH="1" flipV="1">
            <a:off x="6400800" y="2438400"/>
            <a:ext cx="906780" cy="609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cxnSp>
      <p:cxnSp>
        <p:nvCxnSpPr>
          <p:cNvPr id="8" name="Straight Arrow Connector 7"/>
          <p:cNvCxnSpPr>
            <a:stCxn id="14" idx="0"/>
          </p:cNvCxnSpPr>
          <p:nvPr/>
        </p:nvCxnSpPr>
        <p:spPr>
          <a:xfrm flipH="1" flipV="1">
            <a:off x="6400800" y="2667000"/>
            <a:ext cx="906780" cy="381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cxnSp>
      <p:sp>
        <p:nvSpPr>
          <p:cNvPr id="14" name="Rounded Rectangle 13"/>
          <p:cNvSpPr/>
          <p:nvPr/>
        </p:nvSpPr>
        <p:spPr>
          <a:xfrm>
            <a:off x="6812280" y="3048000"/>
            <a:ext cx="990600" cy="2286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5.5 second</a:t>
            </a:r>
            <a:endParaRPr lang="en-US" sz="1200" dirty="0"/>
          </a:p>
        </p:txBody>
      </p:sp>
      <p:cxnSp>
        <p:nvCxnSpPr>
          <p:cNvPr id="19" name="Straight Arrow Connector 18"/>
          <p:cNvCxnSpPr>
            <a:stCxn id="21" idx="0"/>
          </p:cNvCxnSpPr>
          <p:nvPr/>
        </p:nvCxnSpPr>
        <p:spPr>
          <a:xfrm flipV="1">
            <a:off x="2019300" y="2286000"/>
            <a:ext cx="495300" cy="5715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cxnSp>
      <p:cxnSp>
        <p:nvCxnSpPr>
          <p:cNvPr id="20" name="Straight Arrow Connector 19"/>
          <p:cNvCxnSpPr>
            <a:stCxn id="21" idx="0"/>
          </p:cNvCxnSpPr>
          <p:nvPr/>
        </p:nvCxnSpPr>
        <p:spPr>
          <a:xfrm flipV="1">
            <a:off x="2019300" y="2133600"/>
            <a:ext cx="495300" cy="7239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cxnSp>
      <p:sp>
        <p:nvSpPr>
          <p:cNvPr id="21" name="Rounded Rectangle 20"/>
          <p:cNvSpPr/>
          <p:nvPr/>
        </p:nvSpPr>
        <p:spPr>
          <a:xfrm>
            <a:off x="1524000" y="2857500"/>
            <a:ext cx="990600" cy="2667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6.25 second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658881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8" grpId="0" animBg="1"/>
      <p:bldP spid="14" grpId="0" animBg="1"/>
      <p:bldP spid="21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Analytical Comparison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6979093"/>
              </p:ext>
            </p:extLst>
          </p:nvPr>
        </p:nvGraphicFramePr>
        <p:xfrm>
          <a:off x="457200" y="1219200"/>
          <a:ext cx="7620000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/>
                <a:gridCol w="1219200"/>
                <a:gridCol w="2209800"/>
                <a:gridCol w="3048000"/>
              </a:tblGrid>
              <a:tr h="370840">
                <a:tc>
                  <a:txBody>
                    <a:bodyPr/>
                    <a:lstStyle/>
                    <a:p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Feature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Dissent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D3</a:t>
                      </a:r>
                      <a:endParaRPr lang="en-US" sz="2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Shuffle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err="1" smtClean="0"/>
                        <a:t>Comm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O(N)</a:t>
                      </a:r>
                      <a:r>
                        <a:rPr lang="en-US" sz="2200" baseline="0" dirty="0" smtClean="0"/>
                        <a:t> serial steps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O(1)</a:t>
                      </a:r>
                      <a:endParaRPr lang="en-US" sz="2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Anon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O(K)</a:t>
                      </a:r>
                      <a:r>
                        <a:rPr lang="en-US" sz="2200" baseline="0" dirty="0" smtClean="0"/>
                        <a:t>, K = honest members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/>
                        <a:t>O(K)</a:t>
                      </a:r>
                      <a:r>
                        <a:rPr lang="en-US" sz="2200" baseline="0" dirty="0" smtClean="0"/>
                        <a:t>, K = honest members, assuming 1 honest server</a:t>
                      </a:r>
                      <a:endParaRPr lang="en-US" sz="22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DC-net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err="1" smtClean="0"/>
                        <a:t>Comm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O(N</a:t>
                      </a:r>
                      <a:r>
                        <a:rPr lang="en-US" sz="2200" baseline="30000" dirty="0" smtClean="0"/>
                        <a:t>2</a:t>
                      </a:r>
                      <a:r>
                        <a:rPr lang="en-US" sz="2200" dirty="0" smtClean="0"/>
                        <a:t>) messages</a:t>
                      </a:r>
                    </a:p>
                    <a:p>
                      <a:r>
                        <a:rPr lang="en-US" sz="2200" dirty="0" smtClean="0"/>
                        <a:t>O(N</a:t>
                      </a:r>
                      <a:r>
                        <a:rPr lang="en-US" sz="2200" baseline="30000" dirty="0" smtClean="0"/>
                        <a:t>2</a:t>
                      </a:r>
                      <a:r>
                        <a:rPr lang="en-US" sz="2200" dirty="0" smtClean="0"/>
                        <a:t>) shared secrets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O(N)</a:t>
                      </a:r>
                      <a:r>
                        <a:rPr lang="en-US" sz="2200" baseline="0" dirty="0" smtClean="0"/>
                        <a:t> messages</a:t>
                      </a:r>
                    </a:p>
                    <a:p>
                      <a:r>
                        <a:rPr lang="en-US" sz="2200" baseline="0" dirty="0" smtClean="0"/>
                        <a:t>O(N) shared secrets</a:t>
                      </a:r>
                      <a:endParaRPr lang="en-US" sz="2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2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Anon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O(K), K = honest members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O(K), K = honest members,</a:t>
                      </a:r>
                      <a:r>
                        <a:rPr lang="en-US" sz="2200" baseline="0" dirty="0" smtClean="0"/>
                        <a:t> assuming 1 honest server</a:t>
                      </a:r>
                      <a:endParaRPr lang="en-US" sz="2200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0860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Client/Server Trust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Trust all servers</a:t>
            </a:r>
          </a:p>
          <a:p>
            <a:pPr lvl="1"/>
            <a:r>
              <a:rPr lang="en-US" dirty="0" smtClean="0"/>
              <a:t>Unrealistic in the real world</a:t>
            </a:r>
          </a:p>
          <a:p>
            <a:r>
              <a:rPr lang="en-US" dirty="0" smtClean="0"/>
              <a:t>Trust no servers – SUNDR</a:t>
            </a:r>
          </a:p>
          <a:p>
            <a:pPr lvl="1"/>
            <a:r>
              <a:rPr lang="en-US" dirty="0" smtClean="0"/>
              <a:t>Ideal but complicated due to lack of knowledge and message time constraints</a:t>
            </a:r>
          </a:p>
          <a:p>
            <a:r>
              <a:rPr lang="en-US" dirty="0" smtClean="0"/>
              <a:t>Trust at least one server – </a:t>
            </a:r>
            <a:r>
              <a:rPr lang="en-US" dirty="0" err="1" smtClean="0"/>
              <a:t>Anytrust</a:t>
            </a:r>
            <a:endParaRPr lang="en-US" dirty="0" smtClean="0"/>
          </a:p>
          <a:p>
            <a:pPr lvl="1"/>
            <a:r>
              <a:rPr lang="en-US" dirty="0" smtClean="0"/>
              <a:t>With one honest server, anonymity set is equal to the set of all honest members (clients)</a:t>
            </a:r>
          </a:p>
          <a:p>
            <a:pPr lvl="1"/>
            <a:r>
              <a:rPr lang="en-US" dirty="0" smtClean="0"/>
              <a:t>No need to know which server to trust</a:t>
            </a:r>
          </a:p>
          <a:p>
            <a:pPr lvl="1"/>
            <a:r>
              <a:rPr lang="en-US" dirty="0" smtClean="0"/>
              <a:t>(Used in Mix-nets)</a:t>
            </a:r>
          </a:p>
        </p:txBody>
      </p:sp>
    </p:spTree>
    <p:extLst>
      <p:ext uri="{BB962C8B-B14F-4D97-AF65-F5344CB8AC3E}">
        <p14:creationId xmlns:p14="http://schemas.microsoft.com/office/powerpoint/2010/main" val="1647558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DC-Nets Generalized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Members share secrets with each other</a:t>
            </a:r>
          </a:p>
          <a:p>
            <a:pPr lvl="1"/>
            <a:r>
              <a:rPr lang="en-US" dirty="0" smtClean="0"/>
              <a:t>Such as </a:t>
            </a:r>
            <a:r>
              <a:rPr lang="en-US" dirty="0" err="1" smtClean="0"/>
              <a:t>Diffie</a:t>
            </a:r>
            <a:r>
              <a:rPr lang="en-US" dirty="0" smtClean="0"/>
              <a:t>-Hellman exchanges</a:t>
            </a:r>
          </a:p>
          <a:p>
            <a:pPr lvl="1"/>
            <a:r>
              <a:rPr lang="en-US" dirty="0" smtClean="0"/>
              <a:t>Can be used to generate variable length string</a:t>
            </a:r>
          </a:p>
          <a:p>
            <a:r>
              <a:rPr lang="en-US" dirty="0" smtClean="0"/>
              <a:t>Each member constructs a </a:t>
            </a:r>
            <a:r>
              <a:rPr lang="en-US" dirty="0" err="1" smtClean="0"/>
              <a:t>ciphertext</a:t>
            </a:r>
            <a:endParaRPr lang="en-US" dirty="0" smtClean="0"/>
          </a:p>
          <a:p>
            <a:pPr lvl="1"/>
            <a:r>
              <a:rPr lang="en-US" dirty="0" smtClean="0"/>
              <a:t>XOR in the string  generated by each shared secret</a:t>
            </a:r>
          </a:p>
          <a:p>
            <a:pPr lvl="1"/>
            <a:r>
              <a:rPr lang="en-US" dirty="0" smtClean="0"/>
              <a:t>Optionally, XOR secret message</a:t>
            </a:r>
          </a:p>
          <a:p>
            <a:r>
              <a:rPr lang="en-US" dirty="0" smtClean="0"/>
              <a:t>Positions inside a DC-net can be assigned via randomness (Ethernet style </a:t>
            </a:r>
            <a:r>
              <a:rPr lang="en-US" dirty="0" err="1" smtClean="0"/>
              <a:t>backoff</a:t>
            </a:r>
            <a:r>
              <a:rPr lang="en-US" dirty="0" smtClean="0"/>
              <a:t>) or a Mix-Net</a:t>
            </a:r>
          </a:p>
          <a:p>
            <a:r>
              <a:rPr lang="en-US" dirty="0" smtClean="0"/>
              <a:t>After obtaining a copy of each </a:t>
            </a:r>
            <a:r>
              <a:rPr lang="en-US" dirty="0" err="1" smtClean="0"/>
              <a:t>ciphertext</a:t>
            </a:r>
            <a:endParaRPr lang="en-US" dirty="0" smtClean="0"/>
          </a:p>
          <a:p>
            <a:pPr lvl="1"/>
            <a:r>
              <a:rPr lang="en-US" dirty="0" smtClean="0"/>
              <a:t>XOR each </a:t>
            </a:r>
            <a:r>
              <a:rPr lang="en-US" dirty="0" err="1" smtClean="0"/>
              <a:t>ciphertext</a:t>
            </a:r>
            <a:r>
              <a:rPr lang="en-US" dirty="0" smtClean="0"/>
              <a:t> together</a:t>
            </a:r>
          </a:p>
          <a:p>
            <a:pPr lvl="1"/>
            <a:r>
              <a:rPr lang="en-US" dirty="0" smtClean="0"/>
              <a:t>Effectively, cancelling out generated strings</a:t>
            </a:r>
          </a:p>
          <a:p>
            <a:pPr lvl="1"/>
            <a:r>
              <a:rPr lang="en-US" dirty="0" smtClean="0"/>
              <a:t>Revealing secret messages</a:t>
            </a:r>
          </a:p>
        </p:txBody>
      </p:sp>
    </p:spTree>
    <p:extLst>
      <p:ext uri="{BB962C8B-B14F-4D97-AF65-F5344CB8AC3E}">
        <p14:creationId xmlns:p14="http://schemas.microsoft.com/office/powerpoint/2010/main" val="109381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Existing Approaches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175252"/>
              </p:ext>
            </p:extLst>
          </p:nvPr>
        </p:nvGraphicFramePr>
        <p:xfrm>
          <a:off x="457200" y="1143000"/>
          <a:ext cx="7623762" cy="478536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3429000"/>
                <a:gridCol w="419476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chemeClr val="tx1"/>
                          </a:solidFill>
                        </a:rPr>
                        <a:t>Method</a:t>
                      </a:r>
                      <a:endParaRPr lang="en-US" sz="3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>
                          <a:solidFill>
                            <a:schemeClr val="tx1"/>
                          </a:solidFill>
                        </a:rPr>
                        <a:t>Weakness</a:t>
                      </a:r>
                      <a:endParaRPr lang="en-US" sz="3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000" dirty="0" smtClean="0"/>
                        <a:t>Mix</a:t>
                      </a:r>
                      <a:r>
                        <a:rPr lang="en-US" sz="3000" baseline="0" dirty="0" smtClean="0"/>
                        <a:t>-Nets, Tor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0" dirty="0" smtClean="0"/>
                        <a:t>Traffic analysis attacks</a:t>
                      </a:r>
                      <a:endParaRPr lang="en-US" sz="3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000" dirty="0" smtClean="0"/>
                        <a:t>Group / Ring Signatures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0" dirty="0" smtClean="0"/>
                        <a:t>Traffic analysis</a:t>
                      </a:r>
                      <a:r>
                        <a:rPr lang="en-US" sz="3000" baseline="0" dirty="0" smtClean="0"/>
                        <a:t> attacks</a:t>
                      </a:r>
                      <a:endParaRPr lang="en-US" sz="3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000" dirty="0" smtClean="0"/>
                        <a:t>Voting Protocols</a:t>
                      </a:r>
                      <a:endParaRPr lang="en-US" sz="30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0" dirty="0" smtClean="0"/>
                        <a:t>Fixed-length</a:t>
                      </a:r>
                      <a:r>
                        <a:rPr lang="en-US" sz="3000" baseline="0" dirty="0" smtClean="0"/>
                        <a:t> </a:t>
                      </a:r>
                      <a:r>
                        <a:rPr lang="en-US" sz="3000" dirty="0" smtClean="0"/>
                        <a:t>messages</a:t>
                      </a:r>
                      <a:endParaRPr lang="en-US" sz="3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000" dirty="0" smtClean="0"/>
                        <a:t>DC</a:t>
                      </a:r>
                      <a:r>
                        <a:rPr lang="en-US" sz="3000" baseline="0" dirty="0" smtClean="0"/>
                        <a:t> Nets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0" dirty="0" smtClean="0"/>
                        <a:t>Anonymous </a:t>
                      </a:r>
                      <a:r>
                        <a:rPr lang="en-US" sz="3000" dirty="0" err="1" smtClean="0"/>
                        <a:t>DoS</a:t>
                      </a:r>
                      <a:r>
                        <a:rPr lang="en-US" sz="3000" dirty="0" smtClean="0"/>
                        <a:t> attacks</a:t>
                      </a:r>
                      <a:endParaRPr lang="en-US" sz="3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000" dirty="0" smtClean="0"/>
                        <a:t>Dissent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0" dirty="0" smtClean="0"/>
                        <a:t>Intolerant to churn / long delays between</a:t>
                      </a:r>
                      <a:r>
                        <a:rPr lang="en-US" sz="3000" baseline="0" dirty="0" smtClean="0"/>
                        <a:t> </a:t>
                      </a:r>
                      <a:r>
                        <a:rPr lang="en-US" sz="3000" baseline="0" dirty="0" err="1" smtClean="0"/>
                        <a:t>msgs</a:t>
                      </a:r>
                      <a:endParaRPr lang="en-US" sz="3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000" dirty="0" smtClean="0"/>
                        <a:t>Herbivore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0" dirty="0" smtClean="0"/>
                        <a:t>Small anonymity set</a:t>
                      </a:r>
                      <a:endParaRPr lang="en-US" sz="3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0135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9698</TotalTime>
  <Words>2820</Words>
  <Application>Microsoft Office PowerPoint</Application>
  <PresentationFormat>On-screen Show (4:3)</PresentationFormat>
  <Paragraphs>937</Paragraphs>
  <Slides>76</Slides>
  <Notes>37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76</vt:i4>
      </vt:variant>
    </vt:vector>
  </HeadingPairs>
  <TitlesOfParts>
    <vt:vector size="77" baseType="lpstr">
      <vt:lpstr>Adjacency</vt:lpstr>
      <vt:lpstr>Dissent in Numbers: Making Strong Anonymity Scale</vt:lpstr>
      <vt:lpstr>Motivation – Strength in Numbers</vt:lpstr>
      <vt:lpstr>Motivation – Strength in Numbers</vt:lpstr>
      <vt:lpstr>Motivation – Strength in Numbers</vt:lpstr>
      <vt:lpstr>Motivation – Strength in Numbers</vt:lpstr>
      <vt:lpstr>Making Strong Anonymity Scale?</vt:lpstr>
      <vt:lpstr>Organization</vt:lpstr>
      <vt:lpstr>Organization</vt:lpstr>
      <vt:lpstr>Tor – The Onion Router</vt:lpstr>
      <vt:lpstr>DC-net</vt:lpstr>
      <vt:lpstr>Practical Considerations</vt:lpstr>
      <vt:lpstr>Organization</vt:lpstr>
      <vt:lpstr>Key Insight</vt:lpstr>
      <vt:lpstr>Key Insight</vt:lpstr>
      <vt:lpstr>Making Strong Anonymity Scale!</vt:lpstr>
      <vt:lpstr>PowerPoint Presentation</vt:lpstr>
      <vt:lpstr>Computational Overhead</vt:lpstr>
      <vt:lpstr>Computational Overhead</vt:lpstr>
      <vt:lpstr>Computational Improvement</vt:lpstr>
      <vt:lpstr>PowerPoint Presentation</vt:lpstr>
      <vt:lpstr>Bandwidth Overhead</vt:lpstr>
      <vt:lpstr>Bandwidth Efficiency</vt:lpstr>
      <vt:lpstr>Bandwidth Efficiency</vt:lpstr>
      <vt:lpstr>PowerPoint Presentation</vt:lpstr>
      <vt:lpstr>Churn Intolerance</vt:lpstr>
      <vt:lpstr>Tolerating Churn</vt:lpstr>
      <vt:lpstr>PowerPoint Presentation</vt:lpstr>
      <vt:lpstr>DC-net – Disruptions</vt:lpstr>
      <vt:lpstr>Scheduling</vt:lpstr>
      <vt:lpstr>DC-net</vt:lpstr>
      <vt:lpstr>Safely Deanonymize a Bit</vt:lpstr>
      <vt:lpstr>DC-net</vt:lpstr>
      <vt:lpstr>Progress!</vt:lpstr>
      <vt:lpstr>DC-net – Anonymity Set</vt:lpstr>
      <vt:lpstr>PowerPoint Presentation</vt:lpstr>
      <vt:lpstr>Dissent – Anonymity Set</vt:lpstr>
      <vt:lpstr>Organization</vt:lpstr>
      <vt:lpstr>Dissent – Prototype</vt:lpstr>
      <vt:lpstr>Related Work</vt:lpstr>
      <vt:lpstr>Scaling to Thousands of Clients</vt:lpstr>
      <vt:lpstr>CPU Time</vt:lpstr>
      <vt:lpstr>Comparison to Shuffles</vt:lpstr>
      <vt:lpstr>Churn Resilience</vt:lpstr>
      <vt:lpstr>Protocol Breakdown</vt:lpstr>
      <vt:lpstr>Organization</vt:lpstr>
      <vt:lpstr>Key Take Aways</vt:lpstr>
      <vt:lpstr>Future Work</vt:lpstr>
      <vt:lpstr>Finished!</vt:lpstr>
      <vt:lpstr>Extra slides</vt:lpstr>
      <vt:lpstr>Evaluation Topology</vt:lpstr>
      <vt:lpstr>Scaling to Thousands of Clients</vt:lpstr>
      <vt:lpstr>Pure Mix-Nets / Shuffles</vt:lpstr>
      <vt:lpstr>Dissent</vt:lpstr>
      <vt:lpstr>Dissent</vt:lpstr>
      <vt:lpstr>Dissent</vt:lpstr>
      <vt:lpstr>Dissent</vt:lpstr>
      <vt:lpstr>Dissent</vt:lpstr>
      <vt:lpstr>Dissent</vt:lpstr>
      <vt:lpstr>Dissent</vt:lpstr>
      <vt:lpstr>Dissent</vt:lpstr>
      <vt:lpstr>Dissent</vt:lpstr>
      <vt:lpstr>Dissent</vt:lpstr>
      <vt:lpstr>Dissent – Blame</vt:lpstr>
      <vt:lpstr>PowerPoint Presentation</vt:lpstr>
      <vt:lpstr>Dissent – Blame</vt:lpstr>
      <vt:lpstr>Dissent</vt:lpstr>
      <vt:lpstr>Related Work – Herbivore</vt:lpstr>
      <vt:lpstr>Related Work – Earlier Dissent</vt:lpstr>
      <vt:lpstr>Future Work in Dissent</vt:lpstr>
      <vt:lpstr>Dissent Disruption Resistance</vt:lpstr>
      <vt:lpstr>Analytical Comparison</vt:lpstr>
      <vt:lpstr>Server Count Effects</vt:lpstr>
      <vt:lpstr>Analytical Comparison</vt:lpstr>
      <vt:lpstr>Client/Server Trust Models</vt:lpstr>
      <vt:lpstr>DC-Nets Generalized</vt:lpstr>
      <vt:lpstr>Existing Approaches</vt:lpstr>
    </vt:vector>
  </TitlesOfParts>
  <Company>Yale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Systems Research</dc:title>
  <dc:creator>David</dc:creator>
  <cp:lastModifiedBy>David</cp:lastModifiedBy>
  <cp:revision>292</cp:revision>
  <dcterms:created xsi:type="dcterms:W3CDTF">2012-03-18T18:26:50Z</dcterms:created>
  <dcterms:modified xsi:type="dcterms:W3CDTF">2012-10-09T18:11:06Z</dcterms:modified>
</cp:coreProperties>
</file>