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81"/>
  </p:notesMasterIdLst>
  <p:sldIdLst>
    <p:sldId id="256" r:id="rId2"/>
    <p:sldId id="357" r:id="rId3"/>
    <p:sldId id="359" r:id="rId4"/>
    <p:sldId id="272" r:id="rId5"/>
    <p:sldId id="399" r:id="rId6"/>
    <p:sldId id="361" r:id="rId7"/>
    <p:sldId id="455" r:id="rId8"/>
    <p:sldId id="385" r:id="rId9"/>
    <p:sldId id="401" r:id="rId10"/>
    <p:sldId id="458" r:id="rId11"/>
    <p:sldId id="389" r:id="rId12"/>
    <p:sldId id="362" r:id="rId13"/>
    <p:sldId id="462" r:id="rId14"/>
    <p:sldId id="402" r:id="rId15"/>
    <p:sldId id="413" r:id="rId16"/>
    <p:sldId id="392" r:id="rId17"/>
    <p:sldId id="391" r:id="rId18"/>
    <p:sldId id="457" r:id="rId19"/>
    <p:sldId id="394" r:id="rId20"/>
    <p:sldId id="383" r:id="rId21"/>
    <p:sldId id="386" r:id="rId22"/>
    <p:sldId id="387" r:id="rId23"/>
    <p:sldId id="388" r:id="rId24"/>
    <p:sldId id="395" r:id="rId25"/>
    <p:sldId id="412" r:id="rId26"/>
    <p:sldId id="403" r:id="rId27"/>
    <p:sldId id="396" r:id="rId28"/>
    <p:sldId id="397" r:id="rId29"/>
    <p:sldId id="404" r:id="rId30"/>
    <p:sldId id="282" r:id="rId31"/>
    <p:sldId id="353" r:id="rId32"/>
    <p:sldId id="414" r:id="rId33"/>
    <p:sldId id="415" r:id="rId34"/>
    <p:sldId id="405" r:id="rId35"/>
    <p:sldId id="407" r:id="rId36"/>
    <p:sldId id="416" r:id="rId37"/>
    <p:sldId id="456" r:id="rId38"/>
    <p:sldId id="454" r:id="rId39"/>
    <p:sldId id="406" r:id="rId40"/>
    <p:sldId id="408" r:id="rId41"/>
    <p:sldId id="409" r:id="rId42"/>
    <p:sldId id="410" r:id="rId43"/>
    <p:sldId id="453" r:id="rId44"/>
    <p:sldId id="417" r:id="rId45"/>
    <p:sldId id="418" r:id="rId46"/>
    <p:sldId id="419" r:id="rId47"/>
    <p:sldId id="420" r:id="rId48"/>
    <p:sldId id="421" r:id="rId49"/>
    <p:sldId id="422" r:id="rId50"/>
    <p:sldId id="423" r:id="rId51"/>
    <p:sldId id="424" r:id="rId52"/>
    <p:sldId id="425" r:id="rId53"/>
    <p:sldId id="426" r:id="rId54"/>
    <p:sldId id="427" r:id="rId55"/>
    <p:sldId id="428" r:id="rId56"/>
    <p:sldId id="429" r:id="rId57"/>
    <p:sldId id="430" r:id="rId58"/>
    <p:sldId id="431" r:id="rId59"/>
    <p:sldId id="432" r:id="rId60"/>
    <p:sldId id="433" r:id="rId61"/>
    <p:sldId id="434" r:id="rId62"/>
    <p:sldId id="435" r:id="rId63"/>
    <p:sldId id="436" r:id="rId64"/>
    <p:sldId id="437" r:id="rId65"/>
    <p:sldId id="438" r:id="rId66"/>
    <p:sldId id="439" r:id="rId67"/>
    <p:sldId id="440" r:id="rId68"/>
    <p:sldId id="441" r:id="rId69"/>
    <p:sldId id="442" r:id="rId70"/>
    <p:sldId id="443" r:id="rId71"/>
    <p:sldId id="444" r:id="rId72"/>
    <p:sldId id="445" r:id="rId73"/>
    <p:sldId id="446" r:id="rId74"/>
    <p:sldId id="447" r:id="rId75"/>
    <p:sldId id="448" r:id="rId76"/>
    <p:sldId id="449" r:id="rId77"/>
    <p:sldId id="450" r:id="rId78"/>
    <p:sldId id="451" r:id="rId79"/>
    <p:sldId id="452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D50"/>
    <a:srgbClr val="83A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3555" autoAdjust="0"/>
  </p:normalViewPr>
  <p:slideViewPr>
    <p:cSldViewPr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8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08CCA-316A-4776-9EFF-E3CE5E109FD5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C01E6-97FF-4894-B9B7-17479C33A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2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2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6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C01E6-97FF-4894-B9B7-17479C33AA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19" y="6096000"/>
            <a:ext cx="70538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901315F-CF81-40A1-B30D-65954519FE3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09F79-A957-4866-9C34-0AEFD7E3F2C9}" type="datetimeFigureOut">
              <a:rPr lang="en-US" smtClean="0"/>
              <a:t>4/10/2012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emf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6.png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file:///C:\Users\David\Desktop\dissent_v1.vsd\Drawing\~Shuffle%20V1\Sheet.144" TargetMode="External"/><Relationship Id="rId7" Type="http://schemas.openxmlformats.org/officeDocument/2006/relationships/oleObject" Target="file:///C:\Users\David\Desktop\dissent_v1.vsd\Drawing\~Shuffle%20V1\Sheet.15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Scalable Anonymous Group Communication</a:t>
            </a:r>
            <a:br>
              <a:rPr lang="en-US" b="1" dirty="0"/>
            </a:br>
            <a:r>
              <a:rPr lang="en-US" b="1" dirty="0"/>
              <a:t>in the </a:t>
            </a:r>
            <a:r>
              <a:rPr lang="en-US" b="1" dirty="0" err="1"/>
              <a:t>Anytrust</a:t>
            </a:r>
            <a:r>
              <a:rPr lang="en-US" b="1" dirty="0"/>
              <a:t>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0"/>
            <a:ext cx="7848600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David Wolinsky</a:t>
            </a:r>
            <a:r>
              <a:rPr lang="en-US" b="1" baseline="30000" dirty="0"/>
              <a:t>1</a:t>
            </a:r>
            <a:r>
              <a:rPr lang="en-US" dirty="0" smtClean="0"/>
              <a:t>, Henry Corrigan-Gibbs</a:t>
            </a:r>
            <a:r>
              <a:rPr lang="en-US" baseline="30000" dirty="0"/>
              <a:t>1</a:t>
            </a:r>
            <a:r>
              <a:rPr lang="en-US" dirty="0" smtClean="0"/>
              <a:t>, Bryan Ford</a:t>
            </a:r>
            <a:r>
              <a:rPr lang="en-US" baseline="30000" dirty="0"/>
              <a:t>1</a:t>
            </a:r>
            <a:r>
              <a:rPr lang="en-US" dirty="0" smtClean="0"/>
              <a:t>, and Aaron Johnson</a:t>
            </a:r>
            <a:r>
              <a:rPr lang="en-US" baseline="30000" dirty="0"/>
              <a:t>2</a:t>
            </a:r>
            <a:endParaRPr lang="en-US" dirty="0" smtClean="0"/>
          </a:p>
          <a:p>
            <a:r>
              <a:rPr lang="en-US" baseline="30000" dirty="0" smtClean="0"/>
              <a:t>1</a:t>
            </a:r>
            <a:r>
              <a:rPr lang="en-US" dirty="0" smtClean="0"/>
              <a:t>Yale University, </a:t>
            </a:r>
            <a:r>
              <a:rPr lang="en-US" baseline="30000" dirty="0" smtClean="0"/>
              <a:t>2</a:t>
            </a:r>
            <a:r>
              <a:rPr lang="en-US" dirty="0" smtClean="0"/>
              <a:t>US Naval Research Laboratory</a:t>
            </a:r>
            <a:endParaRPr lang="en-US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6805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Anonymity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democracy – freedom of speech</a:t>
            </a:r>
          </a:p>
          <a:p>
            <a:pPr lvl="1"/>
            <a:r>
              <a:rPr lang="en-US" dirty="0" smtClean="0"/>
              <a:t>Arab Spring</a:t>
            </a:r>
          </a:p>
          <a:p>
            <a:pPr lvl="1"/>
            <a:r>
              <a:rPr lang="en-US" dirty="0" smtClean="0"/>
              <a:t>Publicly traceable communication opposing the government could result in imprisonment (or worse…)</a:t>
            </a:r>
          </a:p>
          <a:p>
            <a:pPr lvl="1"/>
            <a:r>
              <a:rPr lang="en-US" dirty="0" smtClean="0"/>
              <a:t>Publicly shared, untraceable communication  amongst a very large group might result in a significantly lighter punishment, such as a fine or loss of Internet connectivity</a:t>
            </a:r>
          </a:p>
          <a:p>
            <a:r>
              <a:rPr lang="en-US" dirty="0"/>
              <a:t>Discuss sensitive topics without fear of </a:t>
            </a:r>
            <a:r>
              <a:rPr lang="en-US" dirty="0" smtClean="0"/>
              <a:t>reprisal</a:t>
            </a:r>
          </a:p>
          <a:p>
            <a:r>
              <a:rPr lang="en-US" dirty="0" smtClean="0"/>
              <a:t>Solution: </a:t>
            </a:r>
            <a:r>
              <a:rPr lang="en-US" b="1" dirty="0" smtClean="0"/>
              <a:t>Anonymous Network Communication!</a:t>
            </a:r>
          </a:p>
        </p:txBody>
      </p:sp>
    </p:spTree>
    <p:extLst>
      <p:ext uri="{BB962C8B-B14F-4D97-AF65-F5344CB8AC3E}">
        <p14:creationId xmlns:p14="http://schemas.microsoft.com/office/powerpoint/2010/main" val="27447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Anonymity System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Sender anonymity – a message cannot be traced back to the submitting member</a:t>
            </a:r>
          </a:p>
          <a:p>
            <a:r>
              <a:rPr lang="en-US" dirty="0" smtClean="0"/>
              <a:t>Integrity </a:t>
            </a:r>
            <a:r>
              <a:rPr lang="en-US" dirty="0"/>
              <a:t>– messages are received unmodified</a:t>
            </a:r>
          </a:p>
          <a:p>
            <a:r>
              <a:rPr lang="en-US" dirty="0" smtClean="0"/>
              <a:t>Accountability – misbehaving members will be third-party verifiably identified</a:t>
            </a:r>
          </a:p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Support 100s to 1,000s of active participants within a single anonymity set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short” delays – time between message transmission and reception should be on the order of seconds</a:t>
            </a:r>
          </a:p>
          <a:p>
            <a:pPr lvl="1"/>
            <a:r>
              <a:rPr lang="en-US" dirty="0"/>
              <a:t>Churn should have limited </a:t>
            </a:r>
            <a:r>
              <a:rPr lang="en-US" dirty="0" smtClean="0"/>
              <a:t>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8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/>
              <a:t>Existing Approaches</a:t>
            </a:r>
          </a:p>
          <a:p>
            <a:r>
              <a:rPr lang="en-US" dirty="0" smtClean="0"/>
              <a:t>Trust Models</a:t>
            </a:r>
          </a:p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</a:t>
            </a:r>
            <a:r>
              <a:rPr lang="en-US" dirty="0"/>
              <a:t>+ </a:t>
            </a:r>
            <a:r>
              <a:rPr lang="el-GR" dirty="0"/>
              <a:t>ε</a:t>
            </a:r>
            <a:endParaRPr lang="en-US" dirty="0" smtClean="0"/>
          </a:p>
          <a:p>
            <a:r>
              <a:rPr lang="en-US" dirty="0" smtClean="0"/>
              <a:t>Analysis</a:t>
            </a:r>
          </a:p>
          <a:p>
            <a:r>
              <a:rPr lang="en-US" dirty="0"/>
              <a:t>Future Work / Parallel Projects</a:t>
            </a:r>
          </a:p>
        </p:txBody>
      </p:sp>
    </p:spTree>
    <p:extLst>
      <p:ext uri="{BB962C8B-B14F-4D97-AF65-F5344CB8AC3E}">
        <p14:creationId xmlns:p14="http://schemas.microsoft.com/office/powerpoint/2010/main" val="343234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Existing Approaches</a:t>
            </a:r>
          </a:p>
          <a:p>
            <a:r>
              <a:rPr lang="en-US" dirty="0" smtClean="0"/>
              <a:t>Trust Models</a:t>
            </a:r>
          </a:p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</a:t>
            </a:r>
            <a:r>
              <a:rPr lang="en-US" dirty="0"/>
              <a:t>+ </a:t>
            </a:r>
            <a:r>
              <a:rPr lang="el-GR" dirty="0" smtClean="0"/>
              <a:t>ε</a:t>
            </a:r>
            <a:endParaRPr lang="en-US" dirty="0" smtClean="0"/>
          </a:p>
          <a:p>
            <a:r>
              <a:rPr lang="en-US" dirty="0" smtClean="0"/>
              <a:t>Analysis</a:t>
            </a:r>
          </a:p>
          <a:p>
            <a:r>
              <a:rPr lang="en-US" dirty="0"/>
              <a:t>Future Work / Parallel Projects</a:t>
            </a:r>
          </a:p>
        </p:txBody>
      </p:sp>
    </p:spTree>
    <p:extLst>
      <p:ext uri="{BB962C8B-B14F-4D97-AF65-F5344CB8AC3E}">
        <p14:creationId xmlns:p14="http://schemas.microsoft.com/office/powerpoint/2010/main" val="151571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Existing Systems – 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“Onion Routing”</a:t>
            </a:r>
            <a:endParaRPr lang="en-US" dirty="0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762000" y="37338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590800" y="37338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590800" y="46482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2590800" y="28194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962400" y="28194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3962400" y="37338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962400" y="46482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5334000" y="28194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5334000" y="37338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5334000" y="46482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7162800" y="3733800"/>
            <a:ext cx="457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4"/>
          <p:cNvSpPr>
            <a:spLocks noChangeArrowheads="1"/>
          </p:cNvSpPr>
          <p:nvPr/>
        </p:nvSpPr>
        <p:spPr bwMode="auto">
          <a:xfrm>
            <a:off x="990600" y="3962400"/>
            <a:ext cx="1828800" cy="1588"/>
          </a:xfrm>
          <a:custGeom>
            <a:avLst/>
            <a:gdLst>
              <a:gd name="T0" fmla="*/ 0 w 5081"/>
              <a:gd name="T1" fmla="*/ 0 h 1"/>
              <a:gd name="T2" fmla="*/ 5080 w 508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81" h="1">
                <a:moveTo>
                  <a:pt x="0" y="0"/>
                </a:moveTo>
                <a:lnTo>
                  <a:pt x="5080" y="0"/>
                </a:lnTo>
              </a:path>
            </a:pathLst>
          </a:custGeom>
          <a:noFill/>
          <a:ln w="219600">
            <a:solidFill>
              <a:srgbClr val="198A8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5"/>
          <p:cNvSpPr>
            <a:spLocks noChangeArrowheads="1"/>
          </p:cNvSpPr>
          <p:nvPr/>
        </p:nvSpPr>
        <p:spPr bwMode="auto">
          <a:xfrm>
            <a:off x="990600" y="3048000"/>
            <a:ext cx="3200400" cy="914400"/>
          </a:xfrm>
          <a:custGeom>
            <a:avLst/>
            <a:gdLst>
              <a:gd name="T0" fmla="*/ 8890 w 8891"/>
              <a:gd name="T1" fmla="*/ 0 h 2541"/>
              <a:gd name="T2" fmla="*/ 5080 w 8891"/>
              <a:gd name="T3" fmla="*/ 2540 h 2541"/>
              <a:gd name="T4" fmla="*/ 0 w 8891"/>
              <a:gd name="T5" fmla="*/ 2540 h 2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91" h="2541">
                <a:moveTo>
                  <a:pt x="8890" y="0"/>
                </a:move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14616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6"/>
          <p:cNvSpPr>
            <a:spLocks noChangeArrowheads="1"/>
          </p:cNvSpPr>
          <p:nvPr/>
        </p:nvSpPr>
        <p:spPr bwMode="auto">
          <a:xfrm>
            <a:off x="990600" y="3048000"/>
            <a:ext cx="4572000" cy="1828800"/>
          </a:xfrm>
          <a:custGeom>
            <a:avLst/>
            <a:gdLst>
              <a:gd name="T0" fmla="*/ 12700 w 12701"/>
              <a:gd name="T1" fmla="*/ 5080 h 5081"/>
              <a:gd name="T2" fmla="*/ 8890 w 12701"/>
              <a:gd name="T3" fmla="*/ 0 h 5081"/>
              <a:gd name="T4" fmla="*/ 5080 w 12701"/>
              <a:gd name="T5" fmla="*/ 2540 h 5081"/>
              <a:gd name="T6" fmla="*/ 0 w 12701"/>
              <a:gd name="T7" fmla="*/ 2540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01" h="5081">
                <a:moveTo>
                  <a:pt x="12700" y="5080"/>
                </a:moveTo>
                <a:lnTo>
                  <a:pt x="8890" y="0"/>
                </a:lnTo>
                <a:lnTo>
                  <a:pt x="5080" y="2540"/>
                </a:lnTo>
                <a:lnTo>
                  <a:pt x="0" y="2540"/>
                </a:lnTo>
              </a:path>
            </a:pathLst>
          </a:custGeom>
          <a:noFill/>
          <a:ln w="7308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990600" y="3048000"/>
            <a:ext cx="6172200" cy="1828800"/>
          </a:xfrm>
          <a:custGeom>
            <a:avLst/>
            <a:gdLst>
              <a:gd name="T0" fmla="*/ 17145 w 17146"/>
              <a:gd name="T1" fmla="*/ 2540 h 5081"/>
              <a:gd name="T2" fmla="*/ 12700 w 17146"/>
              <a:gd name="T3" fmla="*/ 5080 h 5081"/>
              <a:gd name="T4" fmla="*/ 8890 w 17146"/>
              <a:gd name="T5" fmla="*/ 0 h 5081"/>
              <a:gd name="T6" fmla="*/ 5080 w 17146"/>
              <a:gd name="T7" fmla="*/ 2540 h 5081"/>
              <a:gd name="T8" fmla="*/ 0 w 17146"/>
              <a:gd name="T9" fmla="*/ 2539 h 5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46" h="5081">
                <a:moveTo>
                  <a:pt x="17145" y="2540"/>
                </a:moveTo>
                <a:lnTo>
                  <a:pt x="12700" y="5080"/>
                </a:lnTo>
                <a:lnTo>
                  <a:pt x="8890" y="0"/>
                </a:lnTo>
                <a:lnTo>
                  <a:pt x="5080" y="2540"/>
                </a:lnTo>
                <a:lnTo>
                  <a:pt x="0" y="2539"/>
                </a:lnTo>
              </a:path>
            </a:pathLst>
          </a:custGeom>
          <a:noFill/>
          <a:ln w="18360">
            <a:solidFill>
              <a:srgbClr val="008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76200" y="4191000"/>
            <a:ext cx="18288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/>
              <a:t>Anonymous</a:t>
            </a:r>
          </a:p>
          <a:p>
            <a:pPr algn="ctr"/>
            <a:r>
              <a:rPr lang="en-US" sz="2400"/>
              <a:t>Client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76200" y="4191000"/>
            <a:ext cx="18288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 dirty="0"/>
              <a:t>Anonymous</a:t>
            </a:r>
          </a:p>
          <a:p>
            <a:pPr algn="ctr"/>
            <a:r>
              <a:rPr lang="en-US" sz="2400" dirty="0"/>
              <a:t>Client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133600" y="5105400"/>
            <a:ext cx="4114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/>
              <a:t>Anonymizing Relays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6477000" y="4106863"/>
            <a:ext cx="18288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/>
            <a:r>
              <a:rPr lang="en-US" sz="2400"/>
              <a:t>Public</a:t>
            </a:r>
          </a:p>
          <a:p>
            <a:pPr algn="ctr"/>
            <a:r>
              <a:rPr lang="en-US" sz="2400"/>
              <a:t>Server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202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08" y="3357913"/>
            <a:ext cx="615300" cy="906112"/>
          </a:xfrm>
          <a:prstGeom prst="rect">
            <a:avLst/>
          </a:prstGeom>
        </p:spPr>
      </p:pic>
      <p:pic>
        <p:nvPicPr>
          <p:cNvPr id="9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5" y="4225925"/>
            <a:ext cx="562768" cy="95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847" y="2168525"/>
            <a:ext cx="680953" cy="99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DC-net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5" name="Group 35"/>
          <p:cNvGrpSpPr>
            <a:grpSpLocks/>
          </p:cNvGrpSpPr>
          <p:nvPr/>
        </p:nvGrpSpPr>
        <p:grpSpPr bwMode="auto">
          <a:xfrm>
            <a:off x="1184275" y="2301875"/>
            <a:ext cx="1925638" cy="725488"/>
            <a:chOff x="746" y="1996"/>
            <a:chExt cx="1213" cy="457"/>
          </a:xfrm>
        </p:grpSpPr>
        <p:sp>
          <p:nvSpPr>
            <p:cNvPr id="56" name="Line 36"/>
            <p:cNvSpPr>
              <a:spLocks noChangeShapeType="1"/>
            </p:cNvSpPr>
            <p:nvPr/>
          </p:nvSpPr>
          <p:spPr bwMode="auto">
            <a:xfrm>
              <a:off x="1698" y="2351"/>
              <a:ext cx="2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Box 37"/>
            <p:cNvSpPr txBox="1">
              <a:spLocks noChangeArrowheads="1"/>
            </p:cNvSpPr>
            <p:nvPr/>
          </p:nvSpPr>
          <p:spPr bwMode="auto">
            <a:xfrm>
              <a:off x="746" y="1996"/>
              <a:ext cx="672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60021" rIns="81639" bIns="40820"/>
            <a:lstStyle>
              <a:lvl1pPr defTabSz="414338"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674688" indent="-260350" defTabSz="414338"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036638" indent="-207963" defTabSz="414338"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450975" indent="-206375" defTabSz="414338"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866900" indent="-207963" defTabSz="414338"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324100" indent="-207963" defTabSz="414338" fontAlgn="base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781300" indent="-207963" defTabSz="414338" fontAlgn="base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238500" indent="-207963" defTabSz="414338" fontAlgn="base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695700" indent="-207963" defTabSz="414338" fontAlgn="base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>
                  <a:solidFill>
                    <a:srgbClr val="000000"/>
                  </a:solidFill>
                  <a:latin typeface="Arial" charset="0"/>
                </a:rPr>
                <a:t>Alice’s</a:t>
              </a:r>
            </a:p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>
                  <a:solidFill>
                    <a:srgbClr val="000000"/>
                  </a:solidFill>
                  <a:latin typeface="Arial" charset="0"/>
                </a:rPr>
                <a:t>Secret</a:t>
              </a:r>
            </a:p>
          </p:txBody>
        </p:sp>
        <p:sp>
          <p:nvSpPr>
            <p:cNvPr id="58" name="Oval 38"/>
            <p:cNvSpPr>
              <a:spLocks noChangeArrowheads="1"/>
            </p:cNvSpPr>
            <p:nvPr/>
          </p:nvSpPr>
          <p:spPr bwMode="auto">
            <a:xfrm>
              <a:off x="1418" y="2216"/>
              <a:ext cx="261" cy="23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1</a:t>
              </a:r>
            </a:p>
          </p:txBody>
        </p:sp>
      </p:grpSp>
      <p:grpSp>
        <p:nvGrpSpPr>
          <p:cNvPr id="59" name="Group 66"/>
          <p:cNvGrpSpPr>
            <a:grpSpLocks/>
          </p:cNvGrpSpPr>
          <p:nvPr/>
        </p:nvGrpSpPr>
        <p:grpSpPr bwMode="auto">
          <a:xfrm>
            <a:off x="1036638" y="2244725"/>
            <a:ext cx="6221412" cy="3317875"/>
            <a:chOff x="653" y="1960"/>
            <a:chExt cx="3919" cy="2090"/>
          </a:xfrm>
        </p:grpSpPr>
        <p:grpSp>
          <p:nvGrpSpPr>
            <p:cNvPr id="60" name="Group 63"/>
            <p:cNvGrpSpPr>
              <a:grpSpLocks/>
            </p:cNvGrpSpPr>
            <p:nvPr/>
          </p:nvGrpSpPr>
          <p:grpSpPr bwMode="auto">
            <a:xfrm>
              <a:off x="653" y="2482"/>
              <a:ext cx="1377" cy="1045"/>
              <a:chOff x="653" y="2482"/>
              <a:chExt cx="1377" cy="1045"/>
            </a:xfrm>
          </p:grpSpPr>
          <p:sp>
            <p:nvSpPr>
              <p:cNvPr id="71" name="Oval 12"/>
              <p:cNvSpPr>
                <a:spLocks noChangeArrowheads="1"/>
              </p:cNvSpPr>
              <p:nvPr/>
            </p:nvSpPr>
            <p:spPr bwMode="auto">
              <a:xfrm>
                <a:off x="1776" y="2880"/>
                <a:ext cx="212" cy="21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/>
                <a:r>
                  <a:rPr lang="en-US"/>
                  <a:t>1</a:t>
                </a:r>
              </a:p>
            </p:txBody>
          </p:sp>
          <p:sp>
            <p:nvSpPr>
              <p:cNvPr id="72" name="Text Box 13"/>
              <p:cNvSpPr txBox="1">
                <a:spLocks noChangeArrowheads="1"/>
              </p:cNvSpPr>
              <p:nvPr/>
            </p:nvSpPr>
            <p:spPr bwMode="auto">
              <a:xfrm>
                <a:off x="653" y="2744"/>
                <a:ext cx="1176" cy="4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81639" tIns="60021" rIns="81639" bIns="40820"/>
              <a:lstStyle>
                <a:lvl1pPr defTabSz="414338"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674688" indent="-260350" defTabSz="414338"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036638" indent="-207963" defTabSz="414338"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450975" indent="-206375" defTabSz="414338"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66900" indent="-207963" defTabSz="414338"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3241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7813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2385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6957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Alice+Bob's</a:t>
                </a:r>
              </a:p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Random Bit</a:t>
                </a:r>
              </a:p>
            </p:txBody>
          </p:sp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878" y="3113"/>
                <a:ext cx="152" cy="4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V="1">
                <a:off x="1887" y="2482"/>
                <a:ext cx="134" cy="39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" name="Group 64"/>
            <p:cNvGrpSpPr>
              <a:grpSpLocks/>
            </p:cNvGrpSpPr>
            <p:nvPr/>
          </p:nvGrpSpPr>
          <p:grpSpPr bwMode="auto">
            <a:xfrm>
              <a:off x="2289" y="1960"/>
              <a:ext cx="2283" cy="914"/>
              <a:chOff x="2289" y="1960"/>
              <a:chExt cx="2283" cy="914"/>
            </a:xfrm>
          </p:grpSpPr>
          <p:sp>
            <p:nvSpPr>
              <p:cNvPr id="67" name="Text Box 17"/>
              <p:cNvSpPr txBox="1">
                <a:spLocks noChangeArrowheads="1"/>
              </p:cNvSpPr>
              <p:nvPr/>
            </p:nvSpPr>
            <p:spPr bwMode="auto">
              <a:xfrm>
                <a:off x="3135" y="1960"/>
                <a:ext cx="1437" cy="4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81639" tIns="60021" rIns="81639" bIns="40820"/>
              <a:lstStyle>
                <a:lvl1pPr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674688" indent="-260350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036638" indent="-207963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450975" indent="-206375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66900" indent="-207963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3241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7813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2385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6957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 dirty="0" err="1" smtClean="0">
                    <a:solidFill>
                      <a:srgbClr val="000000"/>
                    </a:solidFill>
                    <a:latin typeface="Arial" charset="0"/>
                  </a:rPr>
                  <a:t>Alice+Carol's</a:t>
                </a:r>
                <a:endParaRPr lang="en-US" sz="2200" dirty="0">
                  <a:solidFill>
                    <a:srgbClr val="000000"/>
                  </a:solidFill>
                  <a:latin typeface="Arial" charset="0"/>
                </a:endParaRPr>
              </a:p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 dirty="0">
                    <a:solidFill>
                      <a:srgbClr val="000000"/>
                    </a:solidFill>
                    <a:latin typeface="Arial" charset="0"/>
                  </a:rPr>
                  <a:t>Random Bit</a:t>
                </a:r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3135" y="2352"/>
                <a:ext cx="443" cy="5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 flipH="1">
                <a:off x="2289" y="2272"/>
                <a:ext cx="655" cy="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Oval 45"/>
              <p:cNvSpPr>
                <a:spLocks noChangeArrowheads="1"/>
              </p:cNvSpPr>
              <p:nvPr/>
            </p:nvSpPr>
            <p:spPr bwMode="auto">
              <a:xfrm>
                <a:off x="2944" y="2166"/>
                <a:ext cx="212" cy="21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0</a:t>
                </a:r>
              </a:p>
            </p:txBody>
          </p:sp>
        </p:grpSp>
        <p:grpSp>
          <p:nvGrpSpPr>
            <p:cNvPr id="62" name="Group 65"/>
            <p:cNvGrpSpPr>
              <a:grpSpLocks/>
            </p:cNvGrpSpPr>
            <p:nvPr/>
          </p:nvGrpSpPr>
          <p:grpSpPr bwMode="auto">
            <a:xfrm>
              <a:off x="2288" y="3135"/>
              <a:ext cx="2284" cy="915"/>
              <a:chOff x="2288" y="3135"/>
              <a:chExt cx="2284" cy="915"/>
            </a:xfrm>
          </p:grpSpPr>
          <p:sp>
            <p:nvSpPr>
              <p:cNvPr id="63" name="Line 21"/>
              <p:cNvSpPr>
                <a:spLocks noChangeShapeType="1"/>
              </p:cNvSpPr>
              <p:nvPr/>
            </p:nvSpPr>
            <p:spPr bwMode="auto">
              <a:xfrm flipV="1">
                <a:off x="3135" y="3135"/>
                <a:ext cx="443" cy="52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22"/>
              <p:cNvSpPr>
                <a:spLocks noChangeShapeType="1"/>
              </p:cNvSpPr>
              <p:nvPr/>
            </p:nvSpPr>
            <p:spPr bwMode="auto">
              <a:xfrm flipH="1" flipV="1">
                <a:off x="2288" y="3657"/>
                <a:ext cx="655" cy="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 Box 23"/>
              <p:cNvSpPr txBox="1">
                <a:spLocks noChangeArrowheads="1"/>
              </p:cNvSpPr>
              <p:nvPr/>
            </p:nvSpPr>
            <p:spPr bwMode="auto">
              <a:xfrm>
                <a:off x="3135" y="3610"/>
                <a:ext cx="1437" cy="4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81639" tIns="60021" rIns="81639" bIns="40820"/>
              <a:lstStyle>
                <a:lvl1pPr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674688" indent="-260350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036638" indent="-207963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450975" indent="-206375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1866900" indent="-207963" defTabSz="414338"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3241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7813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2385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695700" indent="-207963" defTabSz="414338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  <a:tab pos="1312863" algn="l"/>
                    <a:tab pos="1970088" algn="l"/>
                  </a:tabLs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 dirty="0" err="1" smtClean="0">
                    <a:solidFill>
                      <a:srgbClr val="000000"/>
                    </a:solidFill>
                    <a:latin typeface="Arial" charset="0"/>
                  </a:rPr>
                  <a:t>Bob+Carol's</a:t>
                </a:r>
                <a:endParaRPr lang="en-US" sz="2200" dirty="0">
                  <a:solidFill>
                    <a:srgbClr val="000000"/>
                  </a:solidFill>
                  <a:latin typeface="Arial" charset="0"/>
                </a:endParaRPr>
              </a:p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2200" dirty="0">
                    <a:solidFill>
                      <a:srgbClr val="000000"/>
                    </a:solidFill>
                    <a:latin typeface="Arial" charset="0"/>
                  </a:rPr>
                  <a:t>Random Bit</a:t>
                </a:r>
              </a:p>
            </p:txBody>
          </p:sp>
          <p:sp>
            <p:nvSpPr>
              <p:cNvPr id="66" name="Oval 46"/>
              <p:cNvSpPr>
                <a:spLocks noChangeArrowheads="1"/>
              </p:cNvSpPr>
              <p:nvPr/>
            </p:nvSpPr>
            <p:spPr bwMode="auto">
              <a:xfrm>
                <a:off x="2944" y="3633"/>
                <a:ext cx="212" cy="21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1</a:t>
                </a:r>
              </a:p>
            </p:txBody>
          </p:sp>
        </p:grpSp>
      </p:grpSp>
      <p:grpSp>
        <p:nvGrpSpPr>
          <p:cNvPr id="75" name="Group 68"/>
          <p:cNvGrpSpPr>
            <a:grpSpLocks/>
          </p:cNvGrpSpPr>
          <p:nvPr/>
        </p:nvGrpSpPr>
        <p:grpSpPr bwMode="auto">
          <a:xfrm>
            <a:off x="3109914" y="2813052"/>
            <a:ext cx="2903538" cy="2341564"/>
            <a:chOff x="1959" y="2318"/>
            <a:chExt cx="1829" cy="1475"/>
          </a:xfrm>
        </p:grpSpPr>
        <p:sp>
          <p:nvSpPr>
            <p:cNvPr id="76" name="Line 32"/>
            <p:cNvSpPr>
              <a:spLocks noChangeShapeType="1"/>
            </p:cNvSpPr>
            <p:nvPr/>
          </p:nvSpPr>
          <p:spPr bwMode="auto">
            <a:xfrm flipH="1">
              <a:off x="3244" y="3005"/>
              <a:ext cx="2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30"/>
            <p:cNvSpPr>
              <a:spLocks noChangeShapeType="1"/>
            </p:cNvSpPr>
            <p:nvPr/>
          </p:nvSpPr>
          <p:spPr bwMode="auto">
            <a:xfrm>
              <a:off x="2220" y="2482"/>
              <a:ext cx="132" cy="1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31"/>
            <p:cNvSpPr>
              <a:spLocks noChangeShapeType="1"/>
            </p:cNvSpPr>
            <p:nvPr/>
          </p:nvSpPr>
          <p:spPr bwMode="auto">
            <a:xfrm flipV="1">
              <a:off x="2220" y="3360"/>
              <a:ext cx="132" cy="1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 Box 33"/>
            <p:cNvSpPr txBox="1">
              <a:spLocks noChangeArrowheads="1"/>
            </p:cNvSpPr>
            <p:nvPr/>
          </p:nvSpPr>
          <p:spPr bwMode="auto">
            <a:xfrm>
              <a:off x="3527" y="2869"/>
              <a:ext cx="261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/>
            <a:lstStyle>
              <a:lvl1pPr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4143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828675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244600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6589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1161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5733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0305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4877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hangingPunct="0">
                <a:lnSpc>
                  <a:spcPct val="102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>
                  <a:solidFill>
                    <a:srgbClr val="000000"/>
                  </a:solidFill>
                  <a:latin typeface="OpenSymbol" pitchFamily="2" charset="0"/>
                </a:rPr>
                <a:t></a:t>
              </a:r>
            </a:p>
          </p:txBody>
        </p:sp>
        <p:sp>
          <p:nvSpPr>
            <p:cNvPr id="80" name="Text Box 34"/>
            <p:cNvSpPr txBox="1">
              <a:spLocks noChangeArrowheads="1"/>
            </p:cNvSpPr>
            <p:nvPr/>
          </p:nvSpPr>
          <p:spPr bwMode="auto">
            <a:xfrm>
              <a:off x="1959" y="3527"/>
              <a:ext cx="261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/>
            <a:lstStyle>
              <a:lvl1pPr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4143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828675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244600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6589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1161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5733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0305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4877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hangingPunct="0">
                <a:lnSpc>
                  <a:spcPct val="102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 dirty="0">
                  <a:solidFill>
                    <a:srgbClr val="000000"/>
                  </a:solidFill>
                  <a:latin typeface="OpenSymbol" pitchFamily="2" charset="0"/>
                </a:rPr>
                <a:t></a:t>
              </a:r>
            </a:p>
          </p:txBody>
        </p:sp>
        <p:sp>
          <p:nvSpPr>
            <p:cNvPr id="81" name="Text Box 39"/>
            <p:cNvSpPr txBox="1">
              <a:spLocks noChangeArrowheads="1"/>
            </p:cNvSpPr>
            <p:nvPr/>
          </p:nvSpPr>
          <p:spPr bwMode="auto">
            <a:xfrm>
              <a:off x="1995" y="2318"/>
              <a:ext cx="261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/>
            <a:lstStyle>
              <a:lvl1pPr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4143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828675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244600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6589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1161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5733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0305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4877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hangingPunct="0">
                <a:lnSpc>
                  <a:spcPct val="102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 dirty="0" smtClean="0">
                  <a:solidFill>
                    <a:srgbClr val="000000"/>
                  </a:solidFill>
                  <a:latin typeface="OpenSymbol" pitchFamily="2" charset="0"/>
                </a:rPr>
                <a:t></a:t>
              </a:r>
              <a:endParaRPr lang="en-US" sz="2200" dirty="0">
                <a:solidFill>
                  <a:srgbClr val="000000"/>
                </a:solidFill>
                <a:latin typeface="OpenSymbol" pitchFamily="2" charset="0"/>
              </a:endParaRPr>
            </a:p>
          </p:txBody>
        </p:sp>
        <p:sp>
          <p:nvSpPr>
            <p:cNvPr id="82" name="Text Box 56"/>
            <p:cNvSpPr txBox="1">
              <a:spLocks noChangeArrowheads="1"/>
            </p:cNvSpPr>
            <p:nvPr/>
          </p:nvSpPr>
          <p:spPr bwMode="auto">
            <a:xfrm>
              <a:off x="2352" y="262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83" name="Text Box 57"/>
            <p:cNvSpPr txBox="1">
              <a:spLocks noChangeArrowheads="1"/>
            </p:cNvSpPr>
            <p:nvPr/>
          </p:nvSpPr>
          <p:spPr bwMode="auto">
            <a:xfrm>
              <a:off x="2350" y="318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84" name="Text Box 58"/>
            <p:cNvSpPr txBox="1">
              <a:spLocks noChangeArrowheads="1"/>
            </p:cNvSpPr>
            <p:nvPr/>
          </p:nvSpPr>
          <p:spPr bwMode="auto">
            <a:xfrm>
              <a:off x="3062" y="2889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</p:grpSp>
      <p:grpSp>
        <p:nvGrpSpPr>
          <p:cNvPr id="85" name="Group 62"/>
          <p:cNvGrpSpPr>
            <a:grpSpLocks/>
          </p:cNvGrpSpPr>
          <p:nvPr/>
        </p:nvGrpSpPr>
        <p:grpSpPr bwMode="auto">
          <a:xfrm>
            <a:off x="3962400" y="3552825"/>
            <a:ext cx="889000" cy="717550"/>
            <a:chOff x="2496" y="2784"/>
            <a:chExt cx="560" cy="452"/>
          </a:xfrm>
        </p:grpSpPr>
        <p:sp>
          <p:nvSpPr>
            <p:cNvPr id="86" name="Line 49"/>
            <p:cNvSpPr>
              <a:spLocks noChangeShapeType="1"/>
            </p:cNvSpPr>
            <p:nvPr/>
          </p:nvSpPr>
          <p:spPr bwMode="auto">
            <a:xfrm>
              <a:off x="2496" y="2784"/>
              <a:ext cx="171" cy="1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50"/>
            <p:cNvSpPr>
              <a:spLocks noChangeShapeType="1"/>
            </p:cNvSpPr>
            <p:nvPr/>
          </p:nvSpPr>
          <p:spPr bwMode="auto">
            <a:xfrm flipV="1">
              <a:off x="2544" y="3109"/>
              <a:ext cx="133" cy="1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59"/>
            <p:cNvSpPr>
              <a:spLocks noChangeShapeType="1"/>
            </p:cNvSpPr>
            <p:nvPr/>
          </p:nvSpPr>
          <p:spPr bwMode="auto">
            <a:xfrm flipH="1">
              <a:off x="2830" y="3005"/>
              <a:ext cx="2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 Box 29"/>
            <p:cNvSpPr txBox="1">
              <a:spLocks noChangeArrowheads="1"/>
            </p:cNvSpPr>
            <p:nvPr/>
          </p:nvSpPr>
          <p:spPr bwMode="auto">
            <a:xfrm>
              <a:off x="2612" y="2869"/>
              <a:ext cx="261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39" tIns="40820" rIns="81639" bIns="40820"/>
            <a:lstStyle>
              <a:lvl1pPr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4143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828675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244600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658938" defTabSz="4143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1161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5733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0305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487738" defTabSz="4143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hangingPunct="0">
                <a:lnSpc>
                  <a:spcPct val="102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sz="2200">
                  <a:solidFill>
                    <a:srgbClr val="000000"/>
                  </a:solidFill>
                  <a:latin typeface="OpenSymbol" pitchFamily="2" charset="0"/>
                </a:rPr>
                <a:t></a:t>
              </a:r>
            </a:p>
          </p:txBody>
        </p:sp>
        <p:sp>
          <p:nvSpPr>
            <p:cNvPr id="90" name="Text Box 60"/>
            <p:cNvSpPr txBox="1">
              <a:spLocks noChangeArrowheads="1"/>
            </p:cNvSpPr>
            <p:nvPr/>
          </p:nvSpPr>
          <p:spPr bwMode="auto">
            <a:xfrm>
              <a:off x="2713" y="3005"/>
              <a:ext cx="3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=1</a:t>
              </a:r>
            </a:p>
          </p:txBody>
        </p:sp>
      </p:grpSp>
      <p:sp>
        <p:nvSpPr>
          <p:cNvPr id="91" name="Freeform 69"/>
          <p:cNvSpPr>
            <a:spLocks/>
          </p:cNvSpPr>
          <p:nvPr/>
        </p:nvSpPr>
        <p:spPr bwMode="auto">
          <a:xfrm>
            <a:off x="2657475" y="3009900"/>
            <a:ext cx="1590675" cy="1009650"/>
          </a:xfrm>
          <a:custGeom>
            <a:avLst/>
            <a:gdLst>
              <a:gd name="T0" fmla="*/ 0 w 1062"/>
              <a:gd name="T1" fmla="*/ 0 h 660"/>
              <a:gd name="T2" fmla="*/ 348 w 1062"/>
              <a:gd name="T3" fmla="*/ 390 h 660"/>
              <a:gd name="T4" fmla="*/ 1062 w 1062"/>
              <a:gd name="T5" fmla="*/ 66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2" h="660">
                <a:moveTo>
                  <a:pt x="0" y="0"/>
                </a:moveTo>
                <a:cubicBezTo>
                  <a:pt x="85" y="140"/>
                  <a:pt x="171" y="280"/>
                  <a:pt x="348" y="390"/>
                </a:cubicBezTo>
                <a:cubicBezTo>
                  <a:pt x="525" y="500"/>
                  <a:pt x="793" y="580"/>
                  <a:pt x="1062" y="660"/>
                </a:cubicBezTo>
              </a:path>
            </a:pathLst>
          </a:custGeom>
          <a:noFill/>
          <a:ln w="57150" cap="rnd" cmpd="sng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4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00" y="1219200"/>
            <a:ext cx="767700" cy="1130542"/>
          </a:xfrm>
          <a:prstGeom prst="rect">
            <a:avLst/>
          </a:prstGeom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507" y="1244600"/>
            <a:ext cx="78898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693737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5867400" y="1981200"/>
            <a:ext cx="9144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Data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343400" y="2057400"/>
            <a:ext cx="7620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Data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667000" y="2057400"/>
            <a:ext cx="12192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Data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0" y="26670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600201" y="27432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676400" y="28194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5260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24000" y="35052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1600201" y="35814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676400" y="36576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75260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524000" y="4343400"/>
            <a:ext cx="1600200" cy="762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600201" y="4419600"/>
            <a:ext cx="1447800" cy="609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1676400" y="4495800"/>
            <a:ext cx="1295400" cy="457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75260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733800" y="3429000"/>
            <a:ext cx="20574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Shuffle</a:t>
            </a:r>
            <a:endParaRPr lang="en-US" sz="2400" dirty="0"/>
          </a:p>
        </p:txBody>
      </p:sp>
      <p:sp>
        <p:nvSpPr>
          <p:cNvPr id="38" name="Rounded Rectangle 37"/>
          <p:cNvSpPr/>
          <p:nvPr/>
        </p:nvSpPr>
        <p:spPr>
          <a:xfrm>
            <a:off x="6147620" y="28956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Carol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47620" y="37338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Alice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147620" y="4572000"/>
            <a:ext cx="1167580" cy="3048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Key</a:t>
            </a:r>
            <a:r>
              <a:rPr lang="en-US" baseline="-25000" dirty="0" err="1" smtClean="0">
                <a:solidFill>
                  <a:schemeClr val="tx1"/>
                </a:solidFill>
              </a:rPr>
              <a:t>Bob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4191000" y="4191000"/>
            <a:ext cx="990600" cy="1905000"/>
          </a:xfrm>
          <a:prstGeom prst="rightArrow">
            <a:avLst>
              <a:gd name="adj1" fmla="val 50000"/>
              <a:gd name="adj2" fmla="val 37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DC-net</a:t>
            </a:r>
            <a:endParaRPr lang="en-US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2247900" y="5867400"/>
            <a:ext cx="16383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{Data}</a:t>
            </a:r>
            <a:r>
              <a:rPr lang="en-US" sz="2000" dirty="0" err="1" smtClean="0">
                <a:solidFill>
                  <a:schemeClr val="tx1"/>
                </a:solidFill>
              </a:rPr>
              <a:t>Key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Carol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486400" y="5867400"/>
            <a:ext cx="15240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{Data}</a:t>
            </a:r>
            <a:r>
              <a:rPr lang="en-US" sz="2000" dirty="0" err="1" smtClean="0">
                <a:solidFill>
                  <a:schemeClr val="tx1"/>
                </a:solidFill>
              </a:rPr>
              <a:t>Key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Bob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886200" y="5867400"/>
            <a:ext cx="1600200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{Data}</a:t>
            </a:r>
            <a:r>
              <a:rPr lang="en-US" sz="2000" dirty="0" err="1" smtClean="0">
                <a:solidFill>
                  <a:schemeClr val="tx1"/>
                </a:solidFill>
              </a:rPr>
              <a:t>Key</a:t>
            </a:r>
            <a:r>
              <a:rPr lang="en-US" sz="2000" baseline="-25000" dirty="0" err="1" smtClean="0">
                <a:solidFill>
                  <a:schemeClr val="tx1"/>
                </a:solidFill>
              </a:rPr>
              <a:t>Alice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2976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Alice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343400" y="228600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847443" y="2286000"/>
            <a:ext cx="66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98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2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3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/>
              <a:t>Existing Approaches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Trust Models</a:t>
            </a:r>
          </a:p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</a:t>
            </a:r>
            <a:r>
              <a:rPr lang="en-US" dirty="0"/>
              <a:t>+ </a:t>
            </a:r>
            <a:r>
              <a:rPr lang="el-GR" dirty="0" smtClean="0"/>
              <a:t>ε</a:t>
            </a:r>
            <a:endParaRPr lang="en-US" dirty="0" smtClean="0"/>
          </a:p>
          <a:p>
            <a:r>
              <a:rPr lang="en-US" dirty="0" smtClean="0"/>
              <a:t>Analysis</a:t>
            </a:r>
          </a:p>
          <a:p>
            <a:r>
              <a:rPr lang="en-US" dirty="0"/>
              <a:t>Future Work / Parallel Projects</a:t>
            </a:r>
          </a:p>
        </p:txBody>
      </p:sp>
    </p:spTree>
    <p:extLst>
      <p:ext uri="{BB962C8B-B14F-4D97-AF65-F5344CB8AC3E}">
        <p14:creationId xmlns:p14="http://schemas.microsoft.com/office/powerpoint/2010/main" val="290870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Flat Topology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96047" y="2235200"/>
            <a:ext cx="788987" cy="1422400"/>
            <a:chOff x="457200" y="4724400"/>
            <a:chExt cx="788987" cy="142240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9800" y="2286000"/>
            <a:ext cx="693737" cy="1436132"/>
            <a:chOff x="5486400" y="4191000"/>
            <a:chExt cx="693737" cy="1436132"/>
          </a:xfrm>
        </p:grpSpPr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95647" y="5283200"/>
            <a:ext cx="788987" cy="1422400"/>
            <a:chOff x="457200" y="4724400"/>
            <a:chExt cx="788987" cy="1422400"/>
          </a:xfrm>
        </p:grpSpPr>
        <p:pic>
          <p:nvPicPr>
            <p:cNvPr id="2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cxnSp>
        <p:nvCxnSpPr>
          <p:cNvPr id="44" name="Straight Connector 43"/>
          <p:cNvCxnSpPr>
            <a:stCxn id="17" idx="3"/>
            <a:endCxn id="11" idx="2"/>
          </p:cNvCxnSpPr>
          <p:nvPr/>
        </p:nvCxnSpPr>
        <p:spPr>
          <a:xfrm flipV="1">
            <a:off x="2903537" y="2273542"/>
            <a:ext cx="1137913" cy="599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11" idx="2"/>
            <a:endCxn id="26" idx="2"/>
          </p:cNvCxnSpPr>
          <p:nvPr/>
        </p:nvCxnSpPr>
        <p:spPr>
          <a:xfrm>
            <a:off x="4041450" y="2273542"/>
            <a:ext cx="1794669" cy="77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7" idx="3"/>
            <a:endCxn id="26" idx="2"/>
          </p:cNvCxnSpPr>
          <p:nvPr/>
        </p:nvCxnSpPr>
        <p:spPr>
          <a:xfrm flipV="1">
            <a:off x="2903537" y="2350617"/>
            <a:ext cx="2932582" cy="5219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7" idx="3"/>
            <a:endCxn id="14" idx="1"/>
          </p:cNvCxnSpPr>
          <p:nvPr/>
        </p:nvCxnSpPr>
        <p:spPr>
          <a:xfrm flipV="1">
            <a:off x="2903537" y="2809082"/>
            <a:ext cx="4292510" cy="63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7" idx="3"/>
            <a:endCxn id="8" idx="1"/>
          </p:cNvCxnSpPr>
          <p:nvPr/>
        </p:nvCxnSpPr>
        <p:spPr>
          <a:xfrm>
            <a:off x="2903537" y="2872582"/>
            <a:ext cx="4106863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7" idx="3"/>
            <a:endCxn id="20" idx="0"/>
          </p:cNvCxnSpPr>
          <p:nvPr/>
        </p:nvCxnSpPr>
        <p:spPr>
          <a:xfrm>
            <a:off x="2903537" y="2872582"/>
            <a:ext cx="3146960" cy="23968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7" idx="3"/>
            <a:endCxn id="23" idx="0"/>
          </p:cNvCxnSpPr>
          <p:nvPr/>
        </p:nvCxnSpPr>
        <p:spPr>
          <a:xfrm>
            <a:off x="2903537" y="2872582"/>
            <a:ext cx="1486604" cy="24106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7" idx="3"/>
            <a:endCxn id="5" idx="3"/>
          </p:cNvCxnSpPr>
          <p:nvPr/>
        </p:nvCxnSpPr>
        <p:spPr>
          <a:xfrm>
            <a:off x="2903537" y="2872582"/>
            <a:ext cx="433297" cy="1968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11" idx="2"/>
            <a:endCxn id="14" idx="1"/>
          </p:cNvCxnSpPr>
          <p:nvPr/>
        </p:nvCxnSpPr>
        <p:spPr>
          <a:xfrm>
            <a:off x="4041450" y="2273542"/>
            <a:ext cx="3154597" cy="535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1" idx="2"/>
            <a:endCxn id="8" idx="1"/>
          </p:cNvCxnSpPr>
          <p:nvPr/>
        </p:nvCxnSpPr>
        <p:spPr>
          <a:xfrm>
            <a:off x="4041450" y="2273542"/>
            <a:ext cx="2968950" cy="2199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1" idx="2"/>
            <a:endCxn id="20" idx="0"/>
          </p:cNvCxnSpPr>
          <p:nvPr/>
        </p:nvCxnSpPr>
        <p:spPr>
          <a:xfrm>
            <a:off x="4041450" y="2273542"/>
            <a:ext cx="2009047" cy="29959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23" idx="0"/>
          </p:cNvCxnSpPr>
          <p:nvPr/>
        </p:nvCxnSpPr>
        <p:spPr>
          <a:xfrm>
            <a:off x="4041450" y="2273542"/>
            <a:ext cx="348691" cy="3009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" idx="2"/>
            <a:endCxn id="5" idx="3"/>
          </p:cNvCxnSpPr>
          <p:nvPr/>
        </p:nvCxnSpPr>
        <p:spPr>
          <a:xfrm flipH="1">
            <a:off x="3336834" y="2273542"/>
            <a:ext cx="704616" cy="2567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26" idx="2"/>
            <a:endCxn id="14" idx="1"/>
          </p:cNvCxnSpPr>
          <p:nvPr/>
        </p:nvCxnSpPr>
        <p:spPr>
          <a:xfrm>
            <a:off x="5836119" y="2350617"/>
            <a:ext cx="1359928" cy="458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6" idx="2"/>
            <a:endCxn id="8" idx="1"/>
          </p:cNvCxnSpPr>
          <p:nvPr/>
        </p:nvCxnSpPr>
        <p:spPr>
          <a:xfrm>
            <a:off x="5836119" y="2350617"/>
            <a:ext cx="1174281" cy="2122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6" idx="2"/>
            <a:endCxn id="20" idx="0"/>
          </p:cNvCxnSpPr>
          <p:nvPr/>
        </p:nvCxnSpPr>
        <p:spPr>
          <a:xfrm>
            <a:off x="5836119" y="2350617"/>
            <a:ext cx="214378" cy="2918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26" idx="2"/>
            <a:endCxn id="23" idx="0"/>
          </p:cNvCxnSpPr>
          <p:nvPr/>
        </p:nvCxnSpPr>
        <p:spPr>
          <a:xfrm flipH="1">
            <a:off x="4390141" y="2350617"/>
            <a:ext cx="1445978" cy="29325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26" idx="2"/>
            <a:endCxn id="5" idx="3"/>
          </p:cNvCxnSpPr>
          <p:nvPr/>
        </p:nvCxnSpPr>
        <p:spPr>
          <a:xfrm flipH="1">
            <a:off x="3336834" y="2350617"/>
            <a:ext cx="2499285" cy="2490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4" idx="1"/>
            <a:endCxn id="8" idx="1"/>
          </p:cNvCxnSpPr>
          <p:nvPr/>
        </p:nvCxnSpPr>
        <p:spPr>
          <a:xfrm flipH="1">
            <a:off x="7010400" y="2809082"/>
            <a:ext cx="185647" cy="1663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14" idx="1"/>
            <a:endCxn id="20" idx="0"/>
          </p:cNvCxnSpPr>
          <p:nvPr/>
        </p:nvCxnSpPr>
        <p:spPr>
          <a:xfrm flipH="1">
            <a:off x="6050497" y="2809082"/>
            <a:ext cx="1145550" cy="24603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14" idx="1"/>
            <a:endCxn id="23" idx="0"/>
          </p:cNvCxnSpPr>
          <p:nvPr/>
        </p:nvCxnSpPr>
        <p:spPr>
          <a:xfrm flipH="1">
            <a:off x="4390141" y="2809082"/>
            <a:ext cx="2805906" cy="2474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4" idx="1"/>
            <a:endCxn id="5" idx="3"/>
          </p:cNvCxnSpPr>
          <p:nvPr/>
        </p:nvCxnSpPr>
        <p:spPr>
          <a:xfrm flipH="1">
            <a:off x="3336834" y="2809082"/>
            <a:ext cx="3859213" cy="203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" idx="1"/>
            <a:endCxn id="20" idx="0"/>
          </p:cNvCxnSpPr>
          <p:nvPr/>
        </p:nvCxnSpPr>
        <p:spPr>
          <a:xfrm flipH="1">
            <a:off x="6050497" y="4472782"/>
            <a:ext cx="959903" cy="7966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" idx="1"/>
            <a:endCxn id="23" idx="0"/>
          </p:cNvCxnSpPr>
          <p:nvPr/>
        </p:nvCxnSpPr>
        <p:spPr>
          <a:xfrm flipH="1">
            <a:off x="4390141" y="4472782"/>
            <a:ext cx="2620259" cy="8104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" idx="1"/>
            <a:endCxn id="5" idx="3"/>
          </p:cNvCxnSpPr>
          <p:nvPr/>
        </p:nvCxnSpPr>
        <p:spPr>
          <a:xfrm flipH="1">
            <a:off x="3336834" y="4472782"/>
            <a:ext cx="3673566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0" idx="0"/>
            <a:endCxn id="23" idx="0"/>
          </p:cNvCxnSpPr>
          <p:nvPr/>
        </p:nvCxnSpPr>
        <p:spPr>
          <a:xfrm flipH="1">
            <a:off x="4390141" y="5269468"/>
            <a:ext cx="1660356" cy="137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Picture 14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010400" y="3657601"/>
            <a:ext cx="685799" cy="685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Straight Connector 99"/>
          <p:cNvCxnSpPr>
            <a:stCxn id="20" idx="0"/>
            <a:endCxn id="5" idx="3"/>
          </p:cNvCxnSpPr>
          <p:nvPr/>
        </p:nvCxnSpPr>
        <p:spPr>
          <a:xfrm flipH="1" flipV="1">
            <a:off x="3336834" y="4841082"/>
            <a:ext cx="2713663" cy="4283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23" idx="0"/>
            <a:endCxn id="5" idx="3"/>
          </p:cNvCxnSpPr>
          <p:nvPr/>
        </p:nvCxnSpPr>
        <p:spPr>
          <a:xfrm flipH="1" flipV="1">
            <a:off x="3336834" y="4841082"/>
            <a:ext cx="1053307" cy="442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010400" y="3886200"/>
            <a:ext cx="693737" cy="1436132"/>
            <a:chOff x="5486400" y="4191000"/>
            <a:chExt cx="693737" cy="1436132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baseline="-25000" dirty="0"/>
            </a:p>
          </p:txBody>
        </p:sp>
      </p:grpSp>
      <p:pic>
        <p:nvPicPr>
          <p:cNvPr id="142" name="Picture 141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624178" y="4000500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59895" y="5003801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486400" y="914400"/>
            <a:ext cx="685799" cy="685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2547847" y="4267200"/>
            <a:ext cx="788987" cy="1422400"/>
            <a:chOff x="457200" y="4724400"/>
            <a:chExt cx="788987" cy="1422400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baseline="-25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6647" y="5269468"/>
            <a:ext cx="1079209" cy="1436132"/>
            <a:chOff x="2209800" y="1240510"/>
            <a:chExt cx="1079209" cy="14361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9250" y="1177454"/>
            <a:ext cx="1201396" cy="1173163"/>
            <a:chOff x="5486400" y="4191000"/>
            <a:chExt cx="1201396" cy="117316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422085" y="1217872"/>
            <a:ext cx="2887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Anonymity set size: 8 (Honest participants)</a:t>
            </a:r>
            <a:endParaRPr lang="en-US" sz="22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22085" y="1219200"/>
            <a:ext cx="2887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Anonymity set size: 4 (Honest participants)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2727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5" grpId="1"/>
      <p:bldP spid="146" grpId="0"/>
      <p:bldP spid="14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>
            <a:stCxn id="11" idx="0"/>
            <a:endCxn id="23" idx="1"/>
          </p:cNvCxnSpPr>
          <p:nvPr/>
        </p:nvCxnSpPr>
        <p:spPr>
          <a:xfrm flipV="1">
            <a:off x="865250" y="3972913"/>
            <a:ext cx="924639" cy="1804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220" idx="2"/>
            <a:endCxn id="26" idx="0"/>
          </p:cNvCxnSpPr>
          <p:nvPr/>
        </p:nvCxnSpPr>
        <p:spPr>
          <a:xfrm flipH="1">
            <a:off x="3952509" y="3641725"/>
            <a:ext cx="344854" cy="113585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3" idx="3"/>
            <a:endCxn id="26" idx="0"/>
          </p:cNvCxnSpPr>
          <p:nvPr/>
        </p:nvCxnSpPr>
        <p:spPr>
          <a:xfrm>
            <a:off x="2491564" y="3972913"/>
            <a:ext cx="1460945" cy="80466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0"/>
            <a:endCxn id="9220" idx="1"/>
          </p:cNvCxnSpPr>
          <p:nvPr/>
        </p:nvCxnSpPr>
        <p:spPr>
          <a:xfrm>
            <a:off x="2606675" y="2307310"/>
            <a:ext cx="1339850" cy="847053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3"/>
            <a:endCxn id="12" idx="0"/>
          </p:cNvCxnSpPr>
          <p:nvPr/>
        </p:nvCxnSpPr>
        <p:spPr>
          <a:xfrm flipV="1">
            <a:off x="4303346" y="4965334"/>
            <a:ext cx="1402753" cy="299610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5" name="Straight Connector 6144"/>
          <p:cNvCxnSpPr>
            <a:stCxn id="23" idx="3"/>
            <a:endCxn id="9220" idx="1"/>
          </p:cNvCxnSpPr>
          <p:nvPr/>
        </p:nvCxnSpPr>
        <p:spPr>
          <a:xfrm flipV="1">
            <a:off x="2491564" y="3154363"/>
            <a:ext cx="1454961" cy="8185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Client/Server Topology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7200" y="4724400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353220" y="3898534"/>
            <a:ext cx="693737" cy="1436132"/>
            <a:chOff x="5486400" y="4191000"/>
            <a:chExt cx="693737" cy="1436132"/>
          </a:xfrm>
        </p:grpSpPr>
        <p:pic>
          <p:nvPicPr>
            <p:cNvPr id="10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09800" y="1240510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919134" y="24638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73517" y="166340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619850" y="5414963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2841" y="291487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639998" y="5334666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895746" y="5343236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33212" y="1446154"/>
            <a:ext cx="1201396" cy="1173163"/>
            <a:chOff x="5486400" y="4191000"/>
            <a:chExt cx="1201396" cy="1173163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cxnSp>
        <p:nvCxnSpPr>
          <p:cNvPr id="14" name="Straight Connector 13"/>
          <p:cNvCxnSpPr>
            <a:stCxn id="51" idx="2"/>
            <a:endCxn id="9220" idx="3"/>
          </p:cNvCxnSpPr>
          <p:nvPr/>
        </p:nvCxnSpPr>
        <p:spPr>
          <a:xfrm flipH="1">
            <a:off x="4648200" y="2619317"/>
            <a:ext cx="731881" cy="5350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9" name="Straight Connector 9218"/>
          <p:cNvCxnSpPr>
            <a:stCxn id="30" idx="2"/>
            <a:endCxn id="9220" idx="0"/>
          </p:cNvCxnSpPr>
          <p:nvPr/>
        </p:nvCxnSpPr>
        <p:spPr>
          <a:xfrm>
            <a:off x="4041450" y="2273542"/>
            <a:ext cx="255913" cy="3934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33" idx="1"/>
            <a:endCxn id="9220" idx="3"/>
          </p:cNvCxnSpPr>
          <p:nvPr/>
        </p:nvCxnSpPr>
        <p:spPr>
          <a:xfrm flipH="1">
            <a:off x="4648200" y="3037682"/>
            <a:ext cx="1270934" cy="116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1"/>
            <a:endCxn id="26" idx="3"/>
          </p:cNvCxnSpPr>
          <p:nvPr/>
        </p:nvCxnSpPr>
        <p:spPr>
          <a:xfrm flipH="1" flipV="1">
            <a:off x="4303346" y="5264944"/>
            <a:ext cx="592400" cy="6435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45" idx="0"/>
            <a:endCxn id="26" idx="1"/>
          </p:cNvCxnSpPr>
          <p:nvPr/>
        </p:nvCxnSpPr>
        <p:spPr>
          <a:xfrm flipV="1">
            <a:off x="3034492" y="5264944"/>
            <a:ext cx="567179" cy="69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39" idx="0"/>
            <a:endCxn id="23" idx="2"/>
          </p:cNvCxnSpPr>
          <p:nvPr/>
        </p:nvCxnSpPr>
        <p:spPr>
          <a:xfrm flipV="1">
            <a:off x="2014344" y="4460275"/>
            <a:ext cx="126383" cy="954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4" name="Straight Connector 9233"/>
          <p:cNvCxnSpPr>
            <a:stCxn id="42" idx="3"/>
            <a:endCxn id="23" idx="1"/>
          </p:cNvCxnSpPr>
          <p:nvPr/>
        </p:nvCxnSpPr>
        <p:spPr>
          <a:xfrm>
            <a:off x="886578" y="3501452"/>
            <a:ext cx="903311" cy="4714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6" name="Straight Connector 9235"/>
          <p:cNvCxnSpPr>
            <a:stCxn id="36" idx="3"/>
            <a:endCxn id="23" idx="0"/>
          </p:cNvCxnSpPr>
          <p:nvPr/>
        </p:nvCxnSpPr>
        <p:spPr>
          <a:xfrm>
            <a:off x="1667254" y="2249986"/>
            <a:ext cx="473473" cy="12355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5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Client/Server Trust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Trust all servers</a:t>
            </a:r>
          </a:p>
          <a:p>
            <a:pPr lvl="1"/>
            <a:r>
              <a:rPr lang="en-US" dirty="0" smtClean="0"/>
              <a:t>Unrealistic in the real world</a:t>
            </a:r>
          </a:p>
          <a:p>
            <a:r>
              <a:rPr lang="en-US" dirty="0" smtClean="0"/>
              <a:t>Trust no servers – SUNDR</a:t>
            </a:r>
          </a:p>
          <a:p>
            <a:pPr lvl="1"/>
            <a:r>
              <a:rPr lang="en-US" dirty="0" smtClean="0"/>
              <a:t>Ideal but complicated due to lack of knowledge and message time constraints</a:t>
            </a:r>
          </a:p>
          <a:p>
            <a:r>
              <a:rPr lang="en-US" dirty="0" smtClean="0"/>
              <a:t>Trust at least one server – </a:t>
            </a:r>
            <a:r>
              <a:rPr lang="en-US" dirty="0" err="1" smtClean="0"/>
              <a:t>Anytrust</a:t>
            </a:r>
            <a:endParaRPr lang="en-US" dirty="0" smtClean="0"/>
          </a:p>
          <a:p>
            <a:pPr lvl="1"/>
            <a:r>
              <a:rPr lang="en-US" dirty="0" smtClean="0"/>
              <a:t>With one honest server, anonymity set is equal to the set of all honest members (clients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need to know which server to trust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036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>
            <a:stCxn id="11" idx="0"/>
            <a:endCxn id="23" idx="1"/>
          </p:cNvCxnSpPr>
          <p:nvPr/>
        </p:nvCxnSpPr>
        <p:spPr>
          <a:xfrm flipV="1">
            <a:off x="865250" y="3972913"/>
            <a:ext cx="924639" cy="1804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220" idx="2"/>
            <a:endCxn id="26" idx="0"/>
          </p:cNvCxnSpPr>
          <p:nvPr/>
        </p:nvCxnSpPr>
        <p:spPr>
          <a:xfrm flipH="1">
            <a:off x="3952509" y="3641725"/>
            <a:ext cx="344854" cy="113585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3" idx="3"/>
            <a:endCxn id="26" idx="0"/>
          </p:cNvCxnSpPr>
          <p:nvPr/>
        </p:nvCxnSpPr>
        <p:spPr>
          <a:xfrm>
            <a:off x="2491564" y="3972913"/>
            <a:ext cx="1460945" cy="80466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0"/>
            <a:endCxn id="9220" idx="1"/>
          </p:cNvCxnSpPr>
          <p:nvPr/>
        </p:nvCxnSpPr>
        <p:spPr>
          <a:xfrm>
            <a:off x="2606675" y="2307310"/>
            <a:ext cx="1339850" cy="847053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3"/>
            <a:endCxn id="12" idx="0"/>
          </p:cNvCxnSpPr>
          <p:nvPr/>
        </p:nvCxnSpPr>
        <p:spPr>
          <a:xfrm flipV="1">
            <a:off x="4303346" y="4965334"/>
            <a:ext cx="1402753" cy="299610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5" name="Straight Connector 6144"/>
          <p:cNvCxnSpPr>
            <a:stCxn id="23" idx="3"/>
            <a:endCxn id="9220" idx="1"/>
          </p:cNvCxnSpPr>
          <p:nvPr/>
        </p:nvCxnSpPr>
        <p:spPr>
          <a:xfrm flipV="1">
            <a:off x="2491564" y="3154363"/>
            <a:ext cx="1454961" cy="8185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Anytrust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7200" y="4724400"/>
            <a:ext cx="788987" cy="1422400"/>
            <a:chOff x="457200" y="4724400"/>
            <a:chExt cx="788987" cy="1422400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353220" y="3898534"/>
            <a:ext cx="693737" cy="1436132"/>
            <a:chOff x="5486400" y="4191000"/>
            <a:chExt cx="693737" cy="1436132"/>
          </a:xfrm>
        </p:grpSpPr>
        <p:pic>
          <p:nvPicPr>
            <p:cNvPr id="10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09800" y="1240510"/>
            <a:ext cx="767700" cy="1436132"/>
            <a:chOff x="2209800" y="1240510"/>
            <a:chExt cx="767700" cy="1436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657600" y="1143000"/>
            <a:ext cx="1480686" cy="1130542"/>
            <a:chOff x="2209800" y="1240510"/>
            <a:chExt cx="1480686" cy="113054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874172" y="1591158"/>
              <a:ext cx="8163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Crystal</a:t>
              </a:r>
              <a:endParaRPr lang="en-US" baseline="-25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919134" y="2463800"/>
            <a:ext cx="788987" cy="1422400"/>
            <a:chOff x="457200" y="4724400"/>
            <a:chExt cx="788987" cy="1422400"/>
          </a:xfrm>
        </p:grpSpPr>
        <p:pic>
          <p:nvPicPr>
            <p:cNvPr id="33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6893" y="577746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Anna</a:t>
              </a:r>
              <a:endParaRPr lang="en-US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73517" y="1663404"/>
            <a:ext cx="693737" cy="1436132"/>
            <a:chOff x="5486400" y="4191000"/>
            <a:chExt cx="693737" cy="1436132"/>
          </a:xfrm>
        </p:grpSpPr>
        <p:pic>
          <p:nvPicPr>
            <p:cNvPr id="36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5562600" y="5257800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</a:t>
              </a:r>
              <a:endParaRPr lang="en-US" baseline="-250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619850" y="5414963"/>
            <a:ext cx="788987" cy="1422400"/>
            <a:chOff x="457200" y="4724400"/>
            <a:chExt cx="788987" cy="1422400"/>
          </a:xfrm>
        </p:grpSpPr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546893" y="5777468"/>
              <a:ext cx="581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Alex</a:t>
              </a:r>
              <a:endParaRPr lang="en-US" baseline="-25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2841" y="2914870"/>
            <a:ext cx="762157" cy="1436132"/>
            <a:chOff x="5486400" y="4191000"/>
            <a:chExt cx="762157" cy="1436132"/>
          </a:xfrm>
        </p:grpSpPr>
        <p:pic>
          <p:nvPicPr>
            <p:cNvPr id="42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5562600" y="5257800"/>
              <a:ext cx="685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Barry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639998" y="5334666"/>
            <a:ext cx="788987" cy="1422400"/>
            <a:chOff x="457200" y="4724400"/>
            <a:chExt cx="788987" cy="1422400"/>
          </a:xfrm>
        </p:grpSpPr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46893" y="5777468"/>
              <a:ext cx="601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Amy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895746" y="5343236"/>
            <a:ext cx="1079209" cy="1436132"/>
            <a:chOff x="2209800" y="1240510"/>
            <a:chExt cx="1079209" cy="1436132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271743" y="2307310"/>
              <a:ext cx="1017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Christine</a:t>
              </a:r>
              <a:endParaRPr lang="en-US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33212" y="1446154"/>
            <a:ext cx="1201396" cy="1173163"/>
            <a:chOff x="5486400" y="4191000"/>
            <a:chExt cx="1201396" cy="1173163"/>
          </a:xfrm>
        </p:grpSpPr>
        <p:pic>
          <p:nvPicPr>
            <p:cNvPr id="51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6036143" y="4676950"/>
              <a:ext cx="65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Brett</a:t>
              </a:r>
              <a:endParaRPr lang="en-US" baseline="-25000" dirty="0"/>
            </a:p>
          </p:txBody>
        </p:sp>
      </p:grpSp>
      <p:cxnSp>
        <p:nvCxnSpPr>
          <p:cNvPr id="14" name="Straight Connector 13"/>
          <p:cNvCxnSpPr>
            <a:stCxn id="51" idx="2"/>
            <a:endCxn id="9220" idx="3"/>
          </p:cNvCxnSpPr>
          <p:nvPr/>
        </p:nvCxnSpPr>
        <p:spPr>
          <a:xfrm flipH="1">
            <a:off x="4648200" y="2619317"/>
            <a:ext cx="731881" cy="5350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9" name="Straight Connector 9218"/>
          <p:cNvCxnSpPr>
            <a:stCxn id="30" idx="2"/>
            <a:endCxn id="9220" idx="0"/>
          </p:cNvCxnSpPr>
          <p:nvPr/>
        </p:nvCxnSpPr>
        <p:spPr>
          <a:xfrm>
            <a:off x="4041450" y="2273542"/>
            <a:ext cx="255913" cy="3934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/>
          <p:cNvCxnSpPr>
            <a:stCxn id="33" idx="1"/>
            <a:endCxn id="9220" idx="3"/>
          </p:cNvCxnSpPr>
          <p:nvPr/>
        </p:nvCxnSpPr>
        <p:spPr>
          <a:xfrm flipH="1">
            <a:off x="4648200" y="3037682"/>
            <a:ext cx="1270934" cy="116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Connector 9223"/>
          <p:cNvCxnSpPr>
            <a:stCxn id="48" idx="1"/>
            <a:endCxn id="26" idx="3"/>
          </p:cNvCxnSpPr>
          <p:nvPr/>
        </p:nvCxnSpPr>
        <p:spPr>
          <a:xfrm flipH="1" flipV="1">
            <a:off x="4303346" y="5264944"/>
            <a:ext cx="592400" cy="6435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/>
          <p:cNvCxnSpPr>
            <a:stCxn id="45" idx="0"/>
            <a:endCxn id="26" idx="1"/>
          </p:cNvCxnSpPr>
          <p:nvPr/>
        </p:nvCxnSpPr>
        <p:spPr>
          <a:xfrm flipV="1">
            <a:off x="3034492" y="5264944"/>
            <a:ext cx="567179" cy="69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/>
          <p:cNvCxnSpPr>
            <a:stCxn id="39" idx="0"/>
            <a:endCxn id="23" idx="2"/>
          </p:cNvCxnSpPr>
          <p:nvPr/>
        </p:nvCxnSpPr>
        <p:spPr>
          <a:xfrm flipV="1">
            <a:off x="2014344" y="4460275"/>
            <a:ext cx="126383" cy="954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4" name="Straight Connector 9233"/>
          <p:cNvCxnSpPr>
            <a:stCxn id="42" idx="3"/>
            <a:endCxn id="23" idx="1"/>
          </p:cNvCxnSpPr>
          <p:nvPr/>
        </p:nvCxnSpPr>
        <p:spPr>
          <a:xfrm>
            <a:off x="886578" y="3501452"/>
            <a:ext cx="903311" cy="4714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6" name="Straight Connector 9235"/>
          <p:cNvCxnSpPr>
            <a:stCxn id="36" idx="3"/>
            <a:endCxn id="23" idx="0"/>
          </p:cNvCxnSpPr>
          <p:nvPr/>
        </p:nvCxnSpPr>
        <p:spPr>
          <a:xfrm>
            <a:off x="1667254" y="2249986"/>
            <a:ext cx="473473" cy="12355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887000" y="3252137"/>
            <a:ext cx="685799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021513" y="2468563"/>
            <a:ext cx="685799" cy="685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722708" y="1219200"/>
            <a:ext cx="2887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Anonymity set size: 11 (Honest participants)</a:t>
            </a:r>
            <a:endParaRPr lang="en-US" sz="2200" dirty="0"/>
          </a:p>
        </p:txBody>
      </p:sp>
      <p:sp>
        <p:nvSpPr>
          <p:cNvPr id="62" name="TextBox 61"/>
          <p:cNvSpPr txBox="1"/>
          <p:nvPr/>
        </p:nvSpPr>
        <p:spPr>
          <a:xfrm>
            <a:off x="6096000" y="3810000"/>
            <a:ext cx="25592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Anonymity set size remains equal to honest participants as long as there is one honest server.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3281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/>
              <a:t>Existing Approaches</a:t>
            </a:r>
          </a:p>
          <a:p>
            <a:r>
              <a:rPr lang="en-US" dirty="0" smtClean="0"/>
              <a:t>Trust Models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D3 = </a:t>
            </a:r>
            <a:r>
              <a:rPr lang="en-US" dirty="0" err="1" smtClean="0">
                <a:solidFill>
                  <a:schemeClr val="accent2"/>
                </a:solidFill>
              </a:rPr>
              <a:t>Anytrust</a:t>
            </a:r>
            <a:r>
              <a:rPr lang="en-US" dirty="0" smtClean="0">
                <a:solidFill>
                  <a:schemeClr val="accent2"/>
                </a:solidFill>
              </a:rPr>
              <a:t>(Dissent) </a:t>
            </a:r>
            <a:r>
              <a:rPr lang="en-US" dirty="0">
                <a:solidFill>
                  <a:schemeClr val="accent2"/>
                </a:solidFill>
              </a:rPr>
              <a:t>+ </a:t>
            </a:r>
            <a:r>
              <a:rPr lang="el-GR" dirty="0" smtClean="0">
                <a:solidFill>
                  <a:schemeClr val="accent2"/>
                </a:solidFill>
              </a:rPr>
              <a:t>ε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Analysis</a:t>
            </a:r>
          </a:p>
          <a:p>
            <a:r>
              <a:rPr lang="en-US" dirty="0"/>
              <a:t>Future Work / Parallel Projects</a:t>
            </a:r>
          </a:p>
        </p:txBody>
      </p:sp>
    </p:spTree>
    <p:extLst>
      <p:ext uri="{BB962C8B-B14F-4D97-AF65-F5344CB8AC3E}">
        <p14:creationId xmlns:p14="http://schemas.microsoft.com/office/powerpoint/2010/main" val="290870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</a:t>
            </a:r>
            <a:endParaRPr lang="en-US" dirty="0"/>
          </a:p>
        </p:txBody>
      </p:sp>
      <p:cxnSp>
        <p:nvCxnSpPr>
          <p:cNvPr id="5" name="Straight Connector 4"/>
          <p:cNvCxnSpPr>
            <a:stCxn id="14" idx="0"/>
            <a:endCxn id="25" idx="1"/>
          </p:cNvCxnSpPr>
          <p:nvPr/>
        </p:nvCxnSpPr>
        <p:spPr>
          <a:xfrm flipV="1">
            <a:off x="865250" y="3972913"/>
            <a:ext cx="924639" cy="1804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2" idx="2"/>
            <a:endCxn id="28" idx="0"/>
          </p:cNvCxnSpPr>
          <p:nvPr/>
        </p:nvCxnSpPr>
        <p:spPr>
          <a:xfrm flipH="1">
            <a:off x="3952509" y="3641725"/>
            <a:ext cx="344854" cy="113585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25" idx="3"/>
            <a:endCxn id="28" idx="0"/>
          </p:cNvCxnSpPr>
          <p:nvPr/>
        </p:nvCxnSpPr>
        <p:spPr>
          <a:xfrm>
            <a:off x="2491564" y="3972913"/>
            <a:ext cx="1460945" cy="80466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0" idx="0"/>
            <a:endCxn id="22" idx="1"/>
          </p:cNvCxnSpPr>
          <p:nvPr/>
        </p:nvCxnSpPr>
        <p:spPr>
          <a:xfrm>
            <a:off x="2606675" y="2307310"/>
            <a:ext cx="1339850" cy="847053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8" idx="3"/>
            <a:endCxn id="17" idx="0"/>
          </p:cNvCxnSpPr>
          <p:nvPr/>
        </p:nvCxnSpPr>
        <p:spPr>
          <a:xfrm flipV="1">
            <a:off x="4303346" y="5257800"/>
            <a:ext cx="1459733" cy="7144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5" idx="3"/>
            <a:endCxn id="22" idx="1"/>
          </p:cNvCxnSpPr>
          <p:nvPr/>
        </p:nvCxnSpPr>
        <p:spPr>
          <a:xfrm flipV="1">
            <a:off x="2491564" y="3154363"/>
            <a:ext cx="1454961" cy="8185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57200" y="4724400"/>
            <a:ext cx="788987" cy="1422400"/>
            <a:chOff x="457200" y="4724400"/>
            <a:chExt cx="788987" cy="1422400"/>
          </a:xfrm>
        </p:grpSpPr>
        <p:pic>
          <p:nvPicPr>
            <p:cNvPr id="13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10200" y="4191000"/>
            <a:ext cx="693737" cy="1436132"/>
            <a:chOff x="5486400" y="4191000"/>
            <a:chExt cx="693737" cy="1436132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09800" y="1240510"/>
            <a:ext cx="767700" cy="1436132"/>
            <a:chOff x="2209800" y="1240510"/>
            <a:chExt cx="767700" cy="143613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 rot="18401474">
            <a:off x="786192" y="4637533"/>
            <a:ext cx="1372862" cy="369332"/>
            <a:chOff x="1856786" y="6324600"/>
            <a:chExt cx="2791414" cy="369332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2564943" y="6324600"/>
              <a:ext cx="940257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A0</a:t>
              </a:r>
              <a:endParaRPr lang="en-US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 rot="19411256">
            <a:off x="728167" y="4227057"/>
            <a:ext cx="3517119" cy="369332"/>
            <a:chOff x="1856786" y="6324600"/>
            <a:chExt cx="2791414" cy="369332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61947" y="6324600"/>
              <a:ext cx="746249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A1</a:t>
              </a:r>
              <a:endParaRPr lang="en-US" baseline="-25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 rot="21138788">
            <a:off x="1213103" y="5081164"/>
            <a:ext cx="2389056" cy="369332"/>
            <a:chOff x="1856786" y="6327369"/>
            <a:chExt cx="2791414" cy="369332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509733" y="6327369"/>
              <a:ext cx="1098612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A2</a:t>
              </a:r>
              <a:endParaRPr lang="en-US" baseline="-25000" dirty="0"/>
            </a:p>
          </p:txBody>
        </p:sp>
      </p:grpSp>
      <p:grpSp>
        <p:nvGrpSpPr>
          <p:cNvPr id="53" name="Group 52"/>
          <p:cNvGrpSpPr/>
          <p:nvPr/>
        </p:nvGrpSpPr>
        <p:grpSpPr>
          <a:xfrm rot="2144927">
            <a:off x="2944451" y="2185751"/>
            <a:ext cx="1313165" cy="369332"/>
            <a:chOff x="1856786" y="6327369"/>
            <a:chExt cx="2791414" cy="369332"/>
          </a:xfrm>
        </p:grpSpPr>
        <p:cxnSp>
          <p:nvCxnSpPr>
            <p:cNvPr id="54" name="Straight Connector 53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2068199" y="6327369"/>
              <a:ext cx="1981683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C1</a:t>
              </a:r>
              <a:endParaRPr lang="en-US" baseline="-25000" dirty="0"/>
            </a:p>
          </p:txBody>
        </p:sp>
      </p:grpSp>
      <p:grpSp>
        <p:nvGrpSpPr>
          <p:cNvPr id="56" name="Group 55"/>
          <p:cNvGrpSpPr/>
          <p:nvPr/>
        </p:nvGrpSpPr>
        <p:grpSpPr>
          <a:xfrm rot="21138788">
            <a:off x="4275935" y="4730134"/>
            <a:ext cx="1108545" cy="413950"/>
            <a:chOff x="1856786" y="6260218"/>
            <a:chExt cx="2791414" cy="413950"/>
          </a:xfrm>
        </p:grpSpPr>
        <p:cxnSp>
          <p:nvCxnSpPr>
            <p:cNvPr id="57" name="Straight Connector 56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968919" y="6260218"/>
              <a:ext cx="2351505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B2</a:t>
              </a:r>
              <a:endParaRPr lang="en-US" baseline="-25000" dirty="0"/>
            </a:p>
          </p:txBody>
        </p:sp>
      </p:grpSp>
      <p:grpSp>
        <p:nvGrpSpPr>
          <p:cNvPr id="59" name="Group 58"/>
          <p:cNvGrpSpPr/>
          <p:nvPr/>
        </p:nvGrpSpPr>
        <p:grpSpPr>
          <a:xfrm rot="622923">
            <a:off x="2437835" y="4189647"/>
            <a:ext cx="3190548" cy="369332"/>
            <a:chOff x="1856786" y="6327369"/>
            <a:chExt cx="2791414" cy="369332"/>
          </a:xfrm>
        </p:grpSpPr>
        <p:cxnSp>
          <p:nvCxnSpPr>
            <p:cNvPr id="60" name="Straight Connector 59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650528" y="6327369"/>
              <a:ext cx="817022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B0</a:t>
              </a:r>
              <a:endParaRPr lang="en-US" baseline="-25000" dirty="0"/>
            </a:p>
          </p:txBody>
        </p:sp>
      </p:grpSp>
      <p:grpSp>
        <p:nvGrpSpPr>
          <p:cNvPr id="62" name="Group 61"/>
          <p:cNvGrpSpPr/>
          <p:nvPr/>
        </p:nvGrpSpPr>
        <p:grpSpPr>
          <a:xfrm rot="2576221">
            <a:off x="4176972" y="3830730"/>
            <a:ext cx="1679233" cy="369332"/>
            <a:chOff x="1856786" y="6327368"/>
            <a:chExt cx="2791414" cy="369332"/>
          </a:xfrm>
        </p:grpSpPr>
        <p:cxnSp>
          <p:nvCxnSpPr>
            <p:cNvPr id="63" name="Straight Connector 62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2282868" y="6327368"/>
              <a:ext cx="1552344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B1</a:t>
              </a:r>
              <a:endParaRPr lang="en-US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 rot="4109206">
            <a:off x="2152431" y="3351145"/>
            <a:ext cx="2663256" cy="369332"/>
            <a:chOff x="1856786" y="6327369"/>
            <a:chExt cx="2791414" cy="369332"/>
          </a:xfrm>
        </p:grpSpPr>
        <p:cxnSp>
          <p:nvCxnSpPr>
            <p:cNvPr id="66" name="Straight Connector 65"/>
            <p:cNvCxnSpPr/>
            <p:nvPr/>
          </p:nvCxnSpPr>
          <p:spPr>
            <a:xfrm flipV="1">
              <a:off x="1856786" y="6674167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570487" y="6327369"/>
              <a:ext cx="977103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C2</a:t>
              </a:r>
              <a:endParaRPr lang="en-US" baseline="-25000" dirty="0"/>
            </a:p>
          </p:txBody>
        </p:sp>
      </p:grpSp>
      <p:grpSp>
        <p:nvGrpSpPr>
          <p:cNvPr id="68" name="Group 67"/>
          <p:cNvGrpSpPr/>
          <p:nvPr/>
        </p:nvGrpSpPr>
        <p:grpSpPr>
          <a:xfrm rot="17081988">
            <a:off x="1410417" y="2754489"/>
            <a:ext cx="1272879" cy="369332"/>
            <a:chOff x="1856786" y="6327368"/>
            <a:chExt cx="2791414" cy="369332"/>
          </a:xfrm>
        </p:grpSpPr>
        <p:cxnSp>
          <p:nvCxnSpPr>
            <p:cNvPr id="69" name="Straight Connector 68"/>
            <p:cNvCxnSpPr/>
            <p:nvPr/>
          </p:nvCxnSpPr>
          <p:spPr>
            <a:xfrm flipV="1">
              <a:off x="1856786" y="6674166"/>
              <a:ext cx="2791414" cy="1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2036839" y="6327368"/>
              <a:ext cx="2044402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Secret</a:t>
              </a:r>
              <a:r>
                <a:rPr lang="en-US" baseline="-25000" dirty="0" smtClean="0"/>
                <a:t>C0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654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44800" y="5869105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Slot </a:t>
            </a:r>
            <a:r>
              <a:rPr lang="en-US" dirty="0" err="1" smtClean="0"/>
              <a:t>cleartext</a:t>
            </a:r>
            <a:r>
              <a:rPr lang="en-US" dirty="0" smtClean="0"/>
              <a:t> = RND(seed, (seed, (accusation, (nonce, next </a:t>
            </a:r>
            <a:r>
              <a:rPr lang="en-US" dirty="0" err="1" smtClean="0"/>
              <a:t>msg</a:t>
            </a:r>
            <a:r>
              <a:rPr lang="en-US" dirty="0" smtClean="0"/>
              <a:t> length, </a:t>
            </a:r>
            <a:r>
              <a:rPr lang="en-US" dirty="0" err="1" smtClean="0"/>
              <a:t>msg</a:t>
            </a:r>
            <a:r>
              <a:rPr lang="en-US" dirty="0" smtClean="0"/>
              <a:t>), signature)))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0700" y="12192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Ciphertext</a:t>
            </a:r>
            <a:r>
              <a:rPr lang="en-US" baseline="-25000" dirty="0" smtClean="0"/>
              <a:t>C,0</a:t>
            </a:r>
            <a:r>
              <a:rPr lang="en-US" dirty="0" smtClean="0"/>
              <a:t> = RNG(Secret</a:t>
            </a:r>
            <a:r>
              <a:rPr lang="en-US" baseline="-25000" dirty="0" smtClean="0"/>
              <a:t>C0</a:t>
            </a:r>
            <a:r>
              <a:rPr lang="en-US" dirty="0" smtClean="0"/>
              <a:t>, length)</a:t>
            </a:r>
          </a:p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= Ciphertext</a:t>
            </a:r>
            <a:r>
              <a:rPr lang="en-US" baseline="-25000" dirty="0"/>
              <a:t>C,0</a:t>
            </a:r>
            <a:r>
              <a:rPr lang="en-US" dirty="0"/>
              <a:t> XOR </a:t>
            </a:r>
            <a:r>
              <a:rPr lang="en-US" dirty="0" smtClean="0"/>
              <a:t>Ciphertext</a:t>
            </a:r>
            <a:r>
              <a:rPr lang="en-US" baseline="-25000" dirty="0" smtClean="0"/>
              <a:t>C,1</a:t>
            </a:r>
            <a:r>
              <a:rPr lang="en-US" dirty="0" smtClean="0"/>
              <a:t> XOR</a:t>
            </a:r>
          </a:p>
          <a:p>
            <a:r>
              <a:rPr lang="en-US" dirty="0" smtClean="0"/>
              <a:t>       Ciphertext</a:t>
            </a:r>
            <a:r>
              <a:rPr lang="en-US" baseline="-25000" dirty="0" smtClean="0"/>
              <a:t>C,1</a:t>
            </a:r>
            <a:r>
              <a:rPr lang="en-US" dirty="0" smtClean="0"/>
              <a:t> </a:t>
            </a:r>
            <a:r>
              <a:rPr lang="en-US" dirty="0"/>
              <a:t>XOR </a:t>
            </a:r>
            <a:r>
              <a:rPr lang="en-US" dirty="0" smtClean="0"/>
              <a:t>(0, …, 0, Slot </a:t>
            </a:r>
            <a:r>
              <a:rPr lang="en-US" dirty="0" err="1" smtClean="0"/>
              <a:t>cleartext</a:t>
            </a:r>
            <a:r>
              <a:rPr lang="en-US" dirty="0" smtClean="0"/>
              <a:t>, 0, …, 0)</a:t>
            </a:r>
            <a:endParaRPr lang="en-US" baseline="-25000" dirty="0"/>
          </a:p>
        </p:txBody>
      </p:sp>
      <p:cxnSp>
        <p:nvCxnSpPr>
          <p:cNvPr id="9" name="Straight Connector 8"/>
          <p:cNvCxnSpPr>
            <a:stCxn id="25" idx="1"/>
            <a:endCxn id="13" idx="3"/>
          </p:cNvCxnSpPr>
          <p:nvPr/>
        </p:nvCxnSpPr>
        <p:spPr>
          <a:xfrm flipH="1">
            <a:off x="1246187" y="3972913"/>
            <a:ext cx="543702" cy="1325369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2" idx="1"/>
            <a:endCxn id="20" idx="0"/>
          </p:cNvCxnSpPr>
          <p:nvPr/>
        </p:nvCxnSpPr>
        <p:spPr>
          <a:xfrm flipH="1" flipV="1">
            <a:off x="2606675" y="2307310"/>
            <a:ext cx="1339850" cy="847053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8" idx="3"/>
            <a:endCxn id="17" idx="0"/>
          </p:cNvCxnSpPr>
          <p:nvPr/>
        </p:nvCxnSpPr>
        <p:spPr>
          <a:xfrm flipV="1">
            <a:off x="4303346" y="5257800"/>
            <a:ext cx="1459733" cy="7144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57200" y="4724400"/>
            <a:ext cx="788987" cy="1422400"/>
            <a:chOff x="457200" y="4724400"/>
            <a:chExt cx="788987" cy="1422400"/>
          </a:xfrm>
        </p:grpSpPr>
        <p:pic>
          <p:nvPicPr>
            <p:cNvPr id="13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10200" y="4191000"/>
            <a:ext cx="693737" cy="1436132"/>
            <a:chOff x="5486400" y="4191000"/>
            <a:chExt cx="693737" cy="1436132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09800" y="1240510"/>
            <a:ext cx="767700" cy="1436132"/>
            <a:chOff x="2209800" y="1240510"/>
            <a:chExt cx="767700" cy="143613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sp>
        <p:nvSpPr>
          <p:cNvPr id="6148" name="TextBox 6147"/>
          <p:cNvSpPr txBox="1"/>
          <p:nvPr/>
        </p:nvSpPr>
        <p:spPr>
          <a:xfrm rot="1892336">
            <a:off x="2668534" y="2750323"/>
            <a:ext cx="1287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C</a:t>
            </a:r>
            <a:endParaRPr lang="en-US" baseline="-25000" dirty="0"/>
          </a:p>
        </p:txBody>
      </p:sp>
      <p:sp>
        <p:nvSpPr>
          <p:cNvPr id="38" name="TextBox 37"/>
          <p:cNvSpPr txBox="1"/>
          <p:nvPr/>
        </p:nvSpPr>
        <p:spPr>
          <a:xfrm rot="17542957">
            <a:off x="945091" y="4651920"/>
            <a:ext cx="1253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4275516" y="5193268"/>
            <a:ext cx="1247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Ciphertext</a:t>
            </a:r>
            <a:r>
              <a:rPr lang="en-US" baseline="-25000" dirty="0" err="1" smtClean="0"/>
              <a:t>B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40871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148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73400" y="1219200"/>
            <a:ext cx="502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ClientList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(Alice)</a:t>
            </a:r>
          </a:p>
          <a:p>
            <a:r>
              <a:rPr lang="en-US" dirty="0" smtClean="0"/>
              <a:t>Ciphertext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dirty="0" smtClean="0"/>
              <a:t> XOR Ciphertext</a:t>
            </a:r>
            <a:r>
              <a:rPr lang="en-US" baseline="-25000" dirty="0" smtClean="0"/>
              <a:t>A,0</a:t>
            </a:r>
            <a:r>
              <a:rPr lang="en-US" dirty="0" smtClean="0"/>
              <a:t> 		       Ciphertext</a:t>
            </a:r>
            <a:r>
              <a:rPr lang="en-US" baseline="-25000" dirty="0" smtClean="0"/>
              <a:t>B,0</a:t>
            </a:r>
            <a:r>
              <a:rPr lang="en-US" dirty="0" smtClean="0"/>
              <a:t> XOR Ciphertext</a:t>
            </a:r>
            <a:r>
              <a:rPr lang="en-US" baseline="-25000" dirty="0" smtClean="0"/>
              <a:t>C,0</a:t>
            </a:r>
          </a:p>
          <a:p>
            <a:r>
              <a:rPr lang="en-US" dirty="0" smtClean="0"/>
              <a:t>Commit</a:t>
            </a:r>
            <a:r>
              <a:rPr lang="en-US" baseline="-25000" dirty="0" smtClean="0"/>
              <a:t>0</a:t>
            </a:r>
            <a:r>
              <a:rPr lang="en-US" dirty="0" smtClean="0"/>
              <a:t> = Hash(Ciphertext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56298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Cleartext</a:t>
            </a:r>
            <a:r>
              <a:rPr lang="en-US" dirty="0"/>
              <a:t> = Ciphertext</a:t>
            </a:r>
            <a:r>
              <a:rPr lang="en-US" baseline="-25000" dirty="0"/>
              <a:t>0</a:t>
            </a:r>
            <a:r>
              <a:rPr lang="en-US" dirty="0"/>
              <a:t> XOR Ciphertext</a:t>
            </a:r>
            <a:r>
              <a:rPr lang="en-US" baseline="-25000" dirty="0"/>
              <a:t>1</a:t>
            </a:r>
            <a:r>
              <a:rPr lang="en-US" dirty="0"/>
              <a:t> XOR </a:t>
            </a:r>
            <a:r>
              <a:rPr lang="en-US" dirty="0" smtClean="0"/>
              <a:t>	   Ciphertext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Signature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/>
              <a:t>= {</a:t>
            </a:r>
            <a:r>
              <a:rPr lang="en-US" dirty="0" err="1" smtClean="0"/>
              <a:t>Cleartext</a:t>
            </a:r>
            <a:r>
              <a:rPr lang="en-US" dirty="0" smtClean="0"/>
              <a:t>}</a:t>
            </a:r>
            <a:r>
              <a:rPr lang="en-US" baseline="-25000" dirty="0" smtClean="0"/>
              <a:t>Key0	</a:t>
            </a:r>
            <a:endParaRPr lang="en-US" baseline="-25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9227" name="Group 9226"/>
          <p:cNvGrpSpPr/>
          <p:nvPr/>
        </p:nvGrpSpPr>
        <p:grpSpPr>
          <a:xfrm>
            <a:off x="2067995" y="2866201"/>
            <a:ext cx="2732605" cy="2620198"/>
            <a:chOff x="2026873" y="2866201"/>
            <a:chExt cx="2732605" cy="2620198"/>
          </a:xfrm>
        </p:grpSpPr>
        <p:cxnSp>
          <p:nvCxnSpPr>
            <p:cNvPr id="6" name="Curved Connector 5"/>
            <p:cNvCxnSpPr>
              <a:stCxn id="15" idx="0"/>
            </p:cNvCxnSpPr>
            <p:nvPr/>
          </p:nvCxnSpPr>
          <p:spPr>
            <a:xfrm rot="5400000" flipH="1" flipV="1">
              <a:off x="2836538" y="2375563"/>
              <a:ext cx="414176" cy="1805798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2" idx="1"/>
              <a:endCxn id="15" idx="3"/>
            </p:cNvCxnSpPr>
            <p:nvPr/>
          </p:nvCxnSpPr>
          <p:spPr>
            <a:xfrm flipH="1">
              <a:off x="2491564" y="3154363"/>
              <a:ext cx="1454961" cy="818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2"/>
              <a:endCxn id="18" idx="0"/>
            </p:cNvCxnSpPr>
            <p:nvPr/>
          </p:nvCxnSpPr>
          <p:spPr>
            <a:xfrm flipH="1">
              <a:off x="3952509" y="3641725"/>
              <a:ext cx="344854" cy="11358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8" idx="1"/>
            </p:cNvCxnSpPr>
            <p:nvPr/>
          </p:nvCxnSpPr>
          <p:spPr>
            <a:xfrm flipH="1" flipV="1">
              <a:off x="2319106" y="4346972"/>
              <a:ext cx="1282565" cy="9179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/>
            <p:cNvCxnSpPr>
              <a:stCxn id="18" idx="3"/>
            </p:cNvCxnSpPr>
            <p:nvPr/>
          </p:nvCxnSpPr>
          <p:spPr>
            <a:xfrm flipV="1">
              <a:off x="4303346" y="3429000"/>
              <a:ext cx="172396" cy="1835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4" name="Curved Connector 9223"/>
            <p:cNvCxnSpPr>
              <a:stCxn id="15" idx="2"/>
            </p:cNvCxnSpPr>
            <p:nvPr/>
          </p:nvCxnSpPr>
          <p:spPr>
            <a:xfrm rot="16200000" flipH="1">
              <a:off x="2358137" y="4242865"/>
              <a:ext cx="1026125" cy="1460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5" name="TextBox 9224"/>
            <p:cNvSpPr txBox="1"/>
            <p:nvPr/>
          </p:nvSpPr>
          <p:spPr>
            <a:xfrm rot="2592495">
              <a:off x="2026873" y="4689683"/>
              <a:ext cx="11578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42" name="TextBox 41"/>
            <p:cNvSpPr txBox="1"/>
            <p:nvPr/>
          </p:nvSpPr>
          <p:spPr>
            <a:xfrm rot="20836379">
              <a:off x="2236260" y="2866201"/>
              <a:ext cx="11578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43" name="TextBox 42"/>
            <p:cNvSpPr txBox="1"/>
            <p:nvPr/>
          </p:nvSpPr>
          <p:spPr>
            <a:xfrm rot="19832682">
              <a:off x="2519790" y="3265522"/>
              <a:ext cx="11193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rot="17336757">
              <a:off x="3384142" y="4024987"/>
              <a:ext cx="11193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 rot="2055796">
              <a:off x="2432470" y="4429056"/>
              <a:ext cx="11193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6491553">
              <a:off x="4015139" y="4361934"/>
              <a:ext cx="11193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ClientList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143400" y="2866202"/>
            <a:ext cx="2657200" cy="2620198"/>
            <a:chOff x="2102279" y="2866201"/>
            <a:chExt cx="2657200" cy="2620198"/>
          </a:xfrm>
        </p:grpSpPr>
        <p:cxnSp>
          <p:nvCxnSpPr>
            <p:cNvPr id="50" name="Curved Connector 49"/>
            <p:cNvCxnSpPr/>
            <p:nvPr/>
          </p:nvCxnSpPr>
          <p:spPr>
            <a:xfrm rot="5400000" flipH="1" flipV="1">
              <a:off x="2836538" y="2375563"/>
              <a:ext cx="414176" cy="1805798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2491564" y="3154363"/>
              <a:ext cx="1454961" cy="818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>
              <a:off x="3952509" y="3641725"/>
              <a:ext cx="344854" cy="11358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 flipV="1">
              <a:off x="2319106" y="4346972"/>
              <a:ext cx="1282565" cy="9179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/>
            <p:cNvCxnSpPr/>
            <p:nvPr/>
          </p:nvCxnSpPr>
          <p:spPr>
            <a:xfrm flipV="1">
              <a:off x="4303346" y="3429000"/>
              <a:ext cx="172396" cy="1835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/>
            <p:cNvCxnSpPr/>
            <p:nvPr/>
          </p:nvCxnSpPr>
          <p:spPr>
            <a:xfrm rot="16200000" flipH="1">
              <a:off x="2358137" y="4242865"/>
              <a:ext cx="1026125" cy="1460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 rot="2592495">
              <a:off x="2102279" y="4689683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57" name="TextBox 56"/>
            <p:cNvSpPr txBox="1"/>
            <p:nvPr/>
          </p:nvSpPr>
          <p:spPr>
            <a:xfrm rot="20836379">
              <a:off x="2311666" y="2866201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58" name="TextBox 57"/>
            <p:cNvSpPr txBox="1"/>
            <p:nvPr/>
          </p:nvSpPr>
          <p:spPr>
            <a:xfrm rot="19832682">
              <a:off x="2575960" y="3265522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59" name="TextBox 58"/>
            <p:cNvSpPr txBox="1"/>
            <p:nvPr/>
          </p:nvSpPr>
          <p:spPr>
            <a:xfrm rot="17336757">
              <a:off x="3440312" y="4024987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60" name="TextBox 59"/>
            <p:cNvSpPr txBox="1"/>
            <p:nvPr/>
          </p:nvSpPr>
          <p:spPr>
            <a:xfrm rot="2055796">
              <a:off x="2488640" y="4429056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61" name="TextBox 60"/>
            <p:cNvSpPr txBox="1"/>
            <p:nvPr/>
          </p:nvSpPr>
          <p:spPr>
            <a:xfrm rot="16491553">
              <a:off x="4071309" y="4361934"/>
              <a:ext cx="1007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Commit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040757" y="2873840"/>
            <a:ext cx="2774796" cy="2620198"/>
            <a:chOff x="1984682" y="2866201"/>
            <a:chExt cx="2774796" cy="2620198"/>
          </a:xfrm>
        </p:grpSpPr>
        <p:cxnSp>
          <p:nvCxnSpPr>
            <p:cNvPr id="63" name="Curved Connector 62"/>
            <p:cNvCxnSpPr/>
            <p:nvPr/>
          </p:nvCxnSpPr>
          <p:spPr>
            <a:xfrm rot="5400000" flipH="1" flipV="1">
              <a:off x="2836538" y="2375563"/>
              <a:ext cx="414176" cy="1805798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H="1">
              <a:off x="2491564" y="3154363"/>
              <a:ext cx="1454961" cy="818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3952509" y="3641725"/>
              <a:ext cx="344854" cy="11358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 flipV="1">
              <a:off x="2319106" y="4346972"/>
              <a:ext cx="1282565" cy="9179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urved Connector 66"/>
            <p:cNvCxnSpPr/>
            <p:nvPr/>
          </p:nvCxnSpPr>
          <p:spPr>
            <a:xfrm flipV="1">
              <a:off x="4303346" y="3429000"/>
              <a:ext cx="172396" cy="1835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urved Connector 67"/>
            <p:cNvCxnSpPr/>
            <p:nvPr/>
          </p:nvCxnSpPr>
          <p:spPr>
            <a:xfrm rot="16200000" flipH="1">
              <a:off x="2358137" y="4242865"/>
              <a:ext cx="1026125" cy="1460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 rot="2592495">
              <a:off x="1984682" y="4689683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0" name="TextBox 69"/>
            <p:cNvSpPr txBox="1"/>
            <p:nvPr/>
          </p:nvSpPr>
          <p:spPr>
            <a:xfrm rot="20836379">
              <a:off x="2194069" y="2866201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1" name="TextBox 70"/>
            <p:cNvSpPr txBox="1"/>
            <p:nvPr/>
          </p:nvSpPr>
          <p:spPr>
            <a:xfrm rot="19832682">
              <a:off x="2458363" y="3265522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2" name="TextBox 71"/>
            <p:cNvSpPr txBox="1"/>
            <p:nvPr/>
          </p:nvSpPr>
          <p:spPr>
            <a:xfrm rot="17336757">
              <a:off x="3322715" y="4024987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73" name="TextBox 72"/>
            <p:cNvSpPr txBox="1"/>
            <p:nvPr/>
          </p:nvSpPr>
          <p:spPr>
            <a:xfrm rot="2055796">
              <a:off x="2371043" y="4429056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74" name="TextBox 73"/>
            <p:cNvSpPr txBox="1"/>
            <p:nvPr/>
          </p:nvSpPr>
          <p:spPr>
            <a:xfrm rot="16491553">
              <a:off x="3953712" y="4361934"/>
              <a:ext cx="1242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Ciphertext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70624" y="2866202"/>
            <a:ext cx="2729976" cy="2620198"/>
            <a:chOff x="2029503" y="2866201"/>
            <a:chExt cx="2729976" cy="2620198"/>
          </a:xfrm>
        </p:grpSpPr>
        <p:cxnSp>
          <p:nvCxnSpPr>
            <p:cNvPr id="76" name="Curved Connector 75"/>
            <p:cNvCxnSpPr/>
            <p:nvPr/>
          </p:nvCxnSpPr>
          <p:spPr>
            <a:xfrm rot="5400000" flipH="1" flipV="1">
              <a:off x="2836538" y="2375563"/>
              <a:ext cx="414176" cy="1805798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H="1">
              <a:off x="2491564" y="3154363"/>
              <a:ext cx="1454961" cy="818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>
              <a:off x="3952509" y="3641725"/>
              <a:ext cx="344854" cy="11358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 flipV="1">
              <a:off x="2319106" y="4346972"/>
              <a:ext cx="1282565" cy="9179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urved Connector 79"/>
            <p:cNvCxnSpPr/>
            <p:nvPr/>
          </p:nvCxnSpPr>
          <p:spPr>
            <a:xfrm flipV="1">
              <a:off x="4303346" y="3429000"/>
              <a:ext cx="172396" cy="1835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urved Connector 80"/>
            <p:cNvCxnSpPr/>
            <p:nvPr/>
          </p:nvCxnSpPr>
          <p:spPr>
            <a:xfrm rot="16200000" flipH="1">
              <a:off x="2358137" y="4242865"/>
              <a:ext cx="1026125" cy="1460944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 rot="2592495">
              <a:off x="2029503" y="4689683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83" name="TextBox 82"/>
            <p:cNvSpPr txBox="1"/>
            <p:nvPr/>
          </p:nvSpPr>
          <p:spPr>
            <a:xfrm rot="20836379">
              <a:off x="2238890" y="2866201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84" name="TextBox 83"/>
            <p:cNvSpPr txBox="1"/>
            <p:nvPr/>
          </p:nvSpPr>
          <p:spPr>
            <a:xfrm rot="19832682">
              <a:off x="2503184" y="3265522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5" name="TextBox 84"/>
            <p:cNvSpPr txBox="1"/>
            <p:nvPr/>
          </p:nvSpPr>
          <p:spPr>
            <a:xfrm rot="17336757">
              <a:off x="3367536" y="4024987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86" name="TextBox 85"/>
            <p:cNvSpPr txBox="1"/>
            <p:nvPr/>
          </p:nvSpPr>
          <p:spPr>
            <a:xfrm rot="2055796">
              <a:off x="2415864" y="4429056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87" name="TextBox 86"/>
            <p:cNvSpPr txBox="1"/>
            <p:nvPr/>
          </p:nvSpPr>
          <p:spPr>
            <a:xfrm rot="16491553">
              <a:off x="3998533" y="4361934"/>
              <a:ext cx="115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759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</a:t>
            </a:r>
            <a:endParaRPr lang="en-US" dirty="0"/>
          </a:p>
        </p:txBody>
      </p:sp>
      <p:cxnSp>
        <p:nvCxnSpPr>
          <p:cNvPr id="9" name="Straight Connector 8"/>
          <p:cNvCxnSpPr>
            <a:stCxn id="25" idx="1"/>
            <a:endCxn id="13" idx="3"/>
          </p:cNvCxnSpPr>
          <p:nvPr/>
        </p:nvCxnSpPr>
        <p:spPr>
          <a:xfrm flipH="1">
            <a:off x="1246187" y="3972913"/>
            <a:ext cx="543702" cy="132536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2" idx="1"/>
          </p:cNvCxnSpPr>
          <p:nvPr/>
        </p:nvCxnSpPr>
        <p:spPr>
          <a:xfrm flipH="1" flipV="1">
            <a:off x="2997200" y="2286000"/>
            <a:ext cx="949325" cy="86836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8" idx="3"/>
          </p:cNvCxnSpPr>
          <p:nvPr/>
        </p:nvCxnSpPr>
        <p:spPr>
          <a:xfrm>
            <a:off x="4303346" y="5264944"/>
            <a:ext cx="110685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57200" y="4724400"/>
            <a:ext cx="788987" cy="1422400"/>
            <a:chOff x="457200" y="4724400"/>
            <a:chExt cx="788987" cy="1422400"/>
          </a:xfrm>
        </p:grpSpPr>
        <p:pic>
          <p:nvPicPr>
            <p:cNvPr id="13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724400"/>
              <a:ext cx="788987" cy="114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46893" y="577746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Alice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10200" y="4191000"/>
            <a:ext cx="693737" cy="1436132"/>
            <a:chOff x="5486400" y="4191000"/>
            <a:chExt cx="693737" cy="1436132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191000"/>
              <a:ext cx="693737" cy="117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562600" y="5257800"/>
              <a:ext cx="553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Bob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09800" y="1240510"/>
            <a:ext cx="767700" cy="1436132"/>
            <a:chOff x="2209800" y="1240510"/>
            <a:chExt cx="767700" cy="143613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240510"/>
              <a:ext cx="767700" cy="113054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271743" y="2307310"/>
              <a:ext cx="669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Carol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11531" y="2667000"/>
            <a:ext cx="1036669" cy="974725"/>
            <a:chOff x="2941606" y="3017838"/>
            <a:chExt cx="1036669" cy="974725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454895" y="3485550"/>
            <a:ext cx="1036669" cy="974725"/>
            <a:chOff x="2941606" y="3017838"/>
            <a:chExt cx="1036669" cy="97472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66677" y="4777581"/>
            <a:ext cx="1036669" cy="974725"/>
            <a:chOff x="2941606" y="3017838"/>
            <a:chExt cx="1036669" cy="974725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017838"/>
              <a:ext cx="7016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941606" y="3052880"/>
              <a:ext cx="864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sp>
        <p:nvSpPr>
          <p:cNvPr id="6148" name="TextBox 6147"/>
          <p:cNvSpPr txBox="1"/>
          <p:nvPr/>
        </p:nvSpPr>
        <p:spPr>
          <a:xfrm rot="2630724">
            <a:off x="2796775" y="2591475"/>
            <a:ext cx="103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Cleartext</a:t>
            </a:r>
            <a:endParaRPr lang="en-US" baseline="-25000" dirty="0"/>
          </a:p>
        </p:txBody>
      </p:sp>
      <p:sp>
        <p:nvSpPr>
          <p:cNvPr id="38" name="TextBox 37"/>
          <p:cNvSpPr txBox="1"/>
          <p:nvPr/>
        </p:nvSpPr>
        <p:spPr>
          <a:xfrm rot="17542957">
            <a:off x="1056500" y="4651920"/>
            <a:ext cx="103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Cleartext</a:t>
            </a:r>
            <a:endParaRPr lang="en-US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4275516" y="5193268"/>
            <a:ext cx="103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Cleartext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408596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D3 DC-net, a malicious bit flip resulting in a 0 -&gt; 1 in the </a:t>
            </a:r>
            <a:r>
              <a:rPr lang="en-US" dirty="0" err="1" smtClean="0"/>
              <a:t>cleartext</a:t>
            </a:r>
            <a:r>
              <a:rPr lang="en-US" dirty="0" smtClean="0"/>
              <a:t> can be used to generate an accusation</a:t>
            </a:r>
          </a:p>
          <a:p>
            <a:pPr lvl="1"/>
            <a:r>
              <a:rPr lang="en-US" dirty="0" smtClean="0"/>
              <a:t>In a DC-net, client requests accusation shuffle</a:t>
            </a:r>
          </a:p>
          <a:p>
            <a:pPr lvl="1"/>
            <a:r>
              <a:rPr lang="en-US" dirty="0" smtClean="0"/>
              <a:t>In shuffle, client specifies the bit</a:t>
            </a:r>
          </a:p>
          <a:p>
            <a:r>
              <a:rPr lang="en-US" dirty="0" smtClean="0"/>
              <a:t>Servers share client messages and their bits</a:t>
            </a:r>
          </a:p>
          <a:p>
            <a:r>
              <a:rPr lang="en-US" dirty="0" smtClean="0"/>
              <a:t>Servers validate the bits to find a mismatch</a:t>
            </a:r>
          </a:p>
          <a:p>
            <a:r>
              <a:rPr lang="en-US" dirty="0" smtClean="0"/>
              <a:t>To resolve, the mismatch a server must release shared secret incriminating the client or the server</a:t>
            </a:r>
          </a:p>
        </p:txBody>
      </p:sp>
    </p:spTree>
    <p:extLst>
      <p:ext uri="{BB962C8B-B14F-4D97-AF65-F5344CB8AC3E}">
        <p14:creationId xmlns:p14="http://schemas.microsoft.com/office/powerpoint/2010/main" val="24678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866900"/>
            <a:ext cx="157162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866900"/>
            <a:ext cx="164782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866900"/>
            <a:ext cx="353377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09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6962"/>
            <a:ext cx="234315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6962"/>
            <a:ext cx="248602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6962"/>
            <a:ext cx="383857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38387"/>
            <a:ext cx="580072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97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76475"/>
            <a:ext cx="11525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35052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35052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92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491019"/>
              </p:ext>
            </p:extLst>
          </p:nvPr>
        </p:nvGraphicFramePr>
        <p:xfrm>
          <a:off x="3810000" y="1982787"/>
          <a:ext cx="968375" cy="129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Visio" r:id="rId3" imgW="968278" imgH="1293252" progId="Visio.Drawing.11">
                  <p:link updateAutomatic="1"/>
                </p:oleObj>
              </mc:Choice>
              <mc:Fallback>
                <p:oleObj name="Visio" r:id="rId3" imgW="968278" imgH="1293252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0" y="1982787"/>
                        <a:ext cx="968375" cy="1293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00400"/>
            <a:ext cx="8001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9429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265613"/>
              </p:ext>
            </p:extLst>
          </p:nvPr>
        </p:nvGraphicFramePr>
        <p:xfrm>
          <a:off x="2819400" y="4191000"/>
          <a:ext cx="32607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Visio" r:id="rId7" imgW="3260076" imgH="445930" progId="Visio.Drawing.11">
                  <p:link updateAutomatic="1"/>
                </p:oleObj>
              </mc:Choice>
              <mc:Fallback>
                <p:oleObj name="Visio" r:id="rId7" imgW="3260076" imgH="44593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19400" y="4191000"/>
                        <a:ext cx="32607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253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Two approaches: Cut-and-choose and NI-ZKP</a:t>
            </a:r>
          </a:p>
          <a:p>
            <a:r>
              <a:rPr lang="en-US" dirty="0" smtClean="0"/>
              <a:t>Cut-and-choose</a:t>
            </a:r>
          </a:p>
          <a:p>
            <a:pPr lvl="1"/>
            <a:r>
              <a:rPr lang="en-US" dirty="0" smtClean="0"/>
              <a:t>Each server performs several encryptions and permutations</a:t>
            </a:r>
          </a:p>
          <a:p>
            <a:pPr lvl="1"/>
            <a:r>
              <a:rPr lang="en-US" dirty="0" smtClean="0"/>
              <a:t>Releases the output of each encryption-permutation round</a:t>
            </a:r>
          </a:p>
          <a:p>
            <a:pPr lvl="1"/>
            <a:r>
              <a:rPr lang="en-US" dirty="0" smtClean="0"/>
              <a:t>Servers use a distributed RNG to determine which round secrets to release</a:t>
            </a:r>
          </a:p>
          <a:p>
            <a:pPr lvl="1"/>
            <a:r>
              <a:rPr lang="en-US" dirty="0" smtClean="0"/>
              <a:t>Anyone (namely, servers) can verify proper behavior for the rounds for the secrets that were released</a:t>
            </a:r>
          </a:p>
          <a:p>
            <a:r>
              <a:rPr lang="en-US" dirty="0" smtClean="0"/>
              <a:t>NI-ZKP</a:t>
            </a:r>
          </a:p>
          <a:p>
            <a:pPr lvl="1"/>
            <a:r>
              <a:rPr lang="en-US" dirty="0" smtClean="0"/>
              <a:t>Each server produces a NI-ZKP transcript and transmits with their shuffle output</a:t>
            </a:r>
          </a:p>
          <a:p>
            <a:pPr lvl="1"/>
            <a:r>
              <a:rPr lang="en-US" dirty="0" smtClean="0"/>
              <a:t>The final server distributes out the resulting message and the set of NI-ZKP</a:t>
            </a:r>
          </a:p>
          <a:p>
            <a:pPr lvl="1"/>
            <a:r>
              <a:rPr lang="en-US" dirty="0" smtClean="0"/>
              <a:t>Transmits to clients who can also verify the NI-ZKP</a:t>
            </a:r>
          </a:p>
        </p:txBody>
      </p:sp>
    </p:spTree>
    <p:extLst>
      <p:ext uri="{BB962C8B-B14F-4D97-AF65-F5344CB8AC3E}">
        <p14:creationId xmlns:p14="http://schemas.microsoft.com/office/powerpoint/2010/main" val="262723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5" r="2855"/>
          <a:stretch/>
        </p:blipFill>
        <p:spPr bwMode="auto">
          <a:xfrm>
            <a:off x="3048000" y="1219200"/>
            <a:ext cx="531927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Client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265161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Shuffle</a:t>
            </a:r>
          </a:p>
          <a:p>
            <a:pPr lvl="1"/>
            <a:r>
              <a:rPr lang="en-US" dirty="0" smtClean="0"/>
              <a:t>Clients submit public key</a:t>
            </a:r>
          </a:p>
          <a:p>
            <a:pPr lvl="1"/>
            <a:r>
              <a:rPr lang="en-US" dirty="0" smtClean="0"/>
              <a:t>Disconnect</a:t>
            </a:r>
          </a:p>
          <a:p>
            <a:pPr lvl="1"/>
            <a:r>
              <a:rPr lang="en-US" dirty="0" smtClean="0"/>
              <a:t>Connect at a later time to retrieve set of </a:t>
            </a:r>
            <a:r>
              <a:rPr lang="en-US" dirty="0" err="1" smtClean="0"/>
              <a:t>anonymized</a:t>
            </a:r>
            <a:r>
              <a:rPr lang="en-US" dirty="0" smtClean="0"/>
              <a:t> public keys</a:t>
            </a:r>
          </a:p>
          <a:p>
            <a:endParaRPr lang="en-US" dirty="0" smtClean="0"/>
          </a:p>
          <a:p>
            <a:r>
              <a:rPr lang="en-US" dirty="0" smtClean="0"/>
              <a:t>DC-net</a:t>
            </a:r>
          </a:p>
          <a:p>
            <a:pPr lvl="1"/>
            <a:r>
              <a:rPr lang="en-US" dirty="0" smtClean="0"/>
              <a:t>Clients can join any time, only need to learn the nonce</a:t>
            </a:r>
          </a:p>
          <a:p>
            <a:pPr lvl="1"/>
            <a:r>
              <a:rPr lang="en-US" dirty="0" smtClean="0"/>
              <a:t>Servers quickly adjust </a:t>
            </a:r>
            <a:r>
              <a:rPr lang="en-US" dirty="0" err="1" smtClean="0"/>
              <a:t>Ciphertext</a:t>
            </a:r>
            <a:r>
              <a:rPr lang="en-US" dirty="0" smtClean="0"/>
              <a:t> to client online state</a:t>
            </a:r>
          </a:p>
        </p:txBody>
      </p:sp>
    </p:spTree>
    <p:extLst>
      <p:ext uri="{BB962C8B-B14F-4D97-AF65-F5344CB8AC3E}">
        <p14:creationId xmlns:p14="http://schemas.microsoft.com/office/powerpoint/2010/main" val="244223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/>
              <a:t>Existing Approaches</a:t>
            </a:r>
          </a:p>
          <a:p>
            <a:r>
              <a:rPr lang="en-US" dirty="0" smtClean="0"/>
              <a:t>Introduction to Dissent</a:t>
            </a:r>
          </a:p>
          <a:p>
            <a:r>
              <a:rPr lang="en-US" dirty="0" smtClean="0"/>
              <a:t>Trust Models</a:t>
            </a:r>
          </a:p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</a:t>
            </a:r>
            <a:r>
              <a:rPr lang="en-US" dirty="0"/>
              <a:t>+ </a:t>
            </a:r>
            <a:r>
              <a:rPr lang="el-GR" dirty="0" smtClean="0"/>
              <a:t>ε</a:t>
            </a:r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Analysis</a:t>
            </a:r>
          </a:p>
          <a:p>
            <a:r>
              <a:rPr lang="en-US" dirty="0" smtClean="0"/>
              <a:t>Future Work</a:t>
            </a:r>
            <a:r>
              <a:rPr lang="en-US" dirty="0"/>
              <a:t> / Parallel </a:t>
            </a:r>
            <a:r>
              <a:rPr lang="en-US" dirty="0" smtClean="0"/>
              <a:t>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0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436965"/>
              </p:ext>
            </p:extLst>
          </p:nvPr>
        </p:nvGraphicFramePr>
        <p:xfrm>
          <a:off x="457200" y="1219200"/>
          <a:ext cx="7620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219200"/>
                <a:gridCol w="22098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Feature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Dissent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D3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Shuffle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Comm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  <a:r>
                        <a:rPr lang="en-US" sz="2200" baseline="0" dirty="0" smtClean="0"/>
                        <a:t> serial steps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O(1)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</a:t>
                      </a:r>
                      <a:r>
                        <a:rPr lang="en-US" sz="2200" baseline="0" dirty="0" smtClean="0"/>
                        <a:t>, K = honest members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O(K)</a:t>
                      </a:r>
                      <a:r>
                        <a:rPr lang="en-US" sz="2200" baseline="0" dirty="0" smtClean="0"/>
                        <a:t>, K = honest members, assuming 1 honest server</a:t>
                      </a:r>
                      <a:endParaRPr lang="en-US" sz="2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DC-net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Comm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 messages</a:t>
                      </a:r>
                    </a:p>
                    <a:p>
                      <a:r>
                        <a:rPr lang="en-US" sz="2200" dirty="0" smtClean="0"/>
                        <a:t>O(N</a:t>
                      </a:r>
                      <a:r>
                        <a:rPr lang="en-US" sz="2200" baseline="30000" dirty="0" smtClean="0"/>
                        <a:t>2</a:t>
                      </a:r>
                      <a:r>
                        <a:rPr lang="en-US" sz="2200" dirty="0" smtClean="0"/>
                        <a:t>) shared secrets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O(N)</a:t>
                      </a:r>
                      <a:r>
                        <a:rPr lang="en-US" sz="2200" baseline="0" dirty="0" smtClean="0"/>
                        <a:t> messages</a:t>
                      </a:r>
                    </a:p>
                    <a:p>
                      <a:r>
                        <a:rPr lang="en-US" sz="2200" baseline="0" dirty="0" smtClean="0"/>
                        <a:t>O(N) shared secrets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O(K), K = honest members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O(K), K = honest members,</a:t>
                      </a:r>
                      <a:r>
                        <a:rPr lang="en-US" sz="2200" baseline="0" dirty="0" smtClean="0"/>
                        <a:t> assuming 1 honest server</a:t>
                      </a:r>
                      <a:endParaRPr lang="en-US" sz="2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PlanetLab</a:t>
            </a:r>
            <a:r>
              <a:rPr lang="en-US" dirty="0" smtClean="0"/>
              <a:t>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10 servers running at Yale</a:t>
            </a:r>
          </a:p>
          <a:p>
            <a:r>
              <a:rPr lang="en-US" dirty="0" smtClean="0"/>
              <a:t>100+ clients running on </a:t>
            </a:r>
            <a:r>
              <a:rPr lang="en-US" dirty="0" err="1" smtClean="0"/>
              <a:t>PlanetLab</a:t>
            </a:r>
            <a:endParaRPr lang="en-US" dirty="0" smtClean="0"/>
          </a:p>
          <a:p>
            <a:r>
              <a:rPr lang="en-US" dirty="0" err="1" smtClean="0"/>
              <a:t>PlanetLab</a:t>
            </a:r>
            <a:r>
              <a:rPr lang="en-US" dirty="0" smtClean="0"/>
              <a:t> bad behavior</a:t>
            </a:r>
          </a:p>
          <a:p>
            <a:pPr lvl="1"/>
            <a:r>
              <a:rPr lang="en-US" dirty="0" smtClean="0"/>
              <a:t>Random socket disconnects (half-open TCP sockets)</a:t>
            </a:r>
          </a:p>
          <a:p>
            <a:pPr lvl="1"/>
            <a:r>
              <a:rPr lang="en-US" dirty="0" smtClean="0"/>
              <a:t>Large data segments stall connection</a:t>
            </a:r>
          </a:p>
          <a:p>
            <a:pPr lvl="1"/>
            <a:r>
              <a:rPr lang="en-US" dirty="0" smtClean="0"/>
              <a:t>Slow processing of </a:t>
            </a:r>
            <a:r>
              <a:rPr lang="en-US" dirty="0" err="1" smtClean="0"/>
              <a:t>ciphertext</a:t>
            </a:r>
            <a:r>
              <a:rPr lang="en-US" dirty="0" smtClean="0"/>
              <a:t> ( &lt; 1 s locally, &gt; 60 s)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Evaluation </a:t>
            </a:r>
            <a:r>
              <a:rPr lang="en-US" dirty="0" smtClean="0"/>
              <a:t>over </a:t>
            </a:r>
            <a:r>
              <a:rPr lang="en-US" dirty="0" smtClean="0"/>
              <a:t>a </a:t>
            </a:r>
            <a:r>
              <a:rPr lang="en-US" dirty="0" smtClean="0"/>
              <a:t>long period (hours to days)</a:t>
            </a:r>
            <a:endParaRPr lang="en-US" dirty="0" smtClean="0"/>
          </a:p>
          <a:p>
            <a:r>
              <a:rPr lang="en-US" dirty="0" smtClean="0"/>
              <a:t>Protocol restarts for new joins and after 10 </a:t>
            </a:r>
            <a:r>
              <a:rPr lang="en-US" dirty="0" err="1" smtClean="0"/>
              <a:t>mins</a:t>
            </a:r>
            <a:r>
              <a:rPr lang="en-US" dirty="0" smtClean="0"/>
              <a:t> for disconnecting clients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580884"/>
              </p:ext>
            </p:extLst>
          </p:nvPr>
        </p:nvGraphicFramePr>
        <p:xfrm>
          <a:off x="533399" y="3886200"/>
          <a:ext cx="7772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042161"/>
                <a:gridCol w="2072639"/>
                <a:gridCol w="2194560"/>
              </a:tblGrid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Shuffle (s)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DC-net (s)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Participation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Dissent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30.56 +/- 55.52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109.38 +/- 63.38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100%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D3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8.33 +/- 3.86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1.59 +/- 2.84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97.7% +/- 3.8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and Goals</a:t>
            </a:r>
          </a:p>
          <a:p>
            <a:r>
              <a:rPr lang="en-US" dirty="0" smtClean="0"/>
              <a:t>Existing Approaches</a:t>
            </a:r>
          </a:p>
          <a:p>
            <a:r>
              <a:rPr lang="en-US" dirty="0" smtClean="0"/>
              <a:t>Introduction to Dissent</a:t>
            </a:r>
          </a:p>
          <a:p>
            <a:r>
              <a:rPr lang="en-US" dirty="0" smtClean="0"/>
              <a:t>Trust Models</a:t>
            </a:r>
          </a:p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</a:t>
            </a:r>
            <a:r>
              <a:rPr lang="en-US" dirty="0"/>
              <a:t>+ </a:t>
            </a:r>
            <a:r>
              <a:rPr lang="el-GR" dirty="0" smtClean="0"/>
              <a:t>ε</a:t>
            </a:r>
            <a:endParaRPr lang="en-US" dirty="0" smtClean="0"/>
          </a:p>
          <a:p>
            <a:r>
              <a:rPr lang="en-US" dirty="0" smtClean="0"/>
              <a:t>Analysis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Future Work / Parallel Projects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70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Integration with Social Networks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E:\docs\dedis_papers\anon\dif\ar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24000"/>
            <a:ext cx="5248275" cy="475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40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 in Dissent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Accountability is online, requires additional steps after the protocol has completed</a:t>
            </a:r>
          </a:p>
          <a:p>
            <a:r>
              <a:rPr lang="en-US" dirty="0" smtClean="0"/>
              <a:t>Practical use in real environments – Such as using WIFI enabled smart phones</a:t>
            </a:r>
          </a:p>
          <a:p>
            <a:r>
              <a:rPr lang="en-US" dirty="0" smtClean="0"/>
              <a:t>Anonymity boxes – isolated environments running within a virtual machine isolating the user’s private information from the anonymity network</a:t>
            </a:r>
          </a:p>
          <a:p>
            <a:r>
              <a:rPr lang="en-US" dirty="0" smtClean="0"/>
              <a:t>Prevent single identity </a:t>
            </a:r>
            <a:r>
              <a:rPr lang="en-US" dirty="0"/>
              <a:t>S</a:t>
            </a:r>
            <a:r>
              <a:rPr lang="en-US" dirty="0" smtClean="0"/>
              <a:t>ybil attacks by limiting members of a group to a single running client instance</a:t>
            </a:r>
          </a:p>
        </p:txBody>
      </p:sp>
    </p:spTree>
    <p:extLst>
      <p:ext uri="{BB962C8B-B14F-4D97-AF65-F5344CB8AC3E}">
        <p14:creationId xmlns:p14="http://schemas.microsoft.com/office/powerpoint/2010/main" val="35013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Anonymity System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Sender anonymity – a message cannot be traced back to the submitting member</a:t>
            </a:r>
          </a:p>
          <a:p>
            <a:r>
              <a:rPr lang="en-US" dirty="0" smtClean="0"/>
              <a:t>Integrity </a:t>
            </a:r>
            <a:r>
              <a:rPr lang="en-US" dirty="0"/>
              <a:t>– messages are received unmodified</a:t>
            </a:r>
          </a:p>
          <a:p>
            <a:r>
              <a:rPr lang="en-US" dirty="0" smtClean="0"/>
              <a:t>Accountability – misbehaving members will be third-party verifiably identified</a:t>
            </a:r>
          </a:p>
          <a:p>
            <a:r>
              <a:rPr lang="en-US" dirty="0" err="1" smtClean="0"/>
              <a:t>Scalablility</a:t>
            </a:r>
            <a:endParaRPr lang="en-US" dirty="0"/>
          </a:p>
          <a:p>
            <a:pPr lvl="1"/>
            <a:r>
              <a:rPr lang="en-US" dirty="0"/>
              <a:t>Support 100s to 1,000s of active participants within a single anonymity set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short” delays – time between message transmission and reception should be on the order of seconds</a:t>
            </a:r>
          </a:p>
          <a:p>
            <a:pPr lvl="1"/>
            <a:r>
              <a:rPr lang="en-US" dirty="0"/>
              <a:t>Churn should have limited </a:t>
            </a:r>
            <a:r>
              <a:rPr lang="en-US" dirty="0" smtClean="0"/>
              <a:t>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9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Sender anonymity – a message cannot be traced back to the submitting member</a:t>
            </a:r>
          </a:p>
          <a:p>
            <a:r>
              <a:rPr lang="en-US" dirty="0" smtClean="0"/>
              <a:t>Integrity </a:t>
            </a:r>
            <a:r>
              <a:rPr lang="en-US" dirty="0"/>
              <a:t>– messages are received unmodified</a:t>
            </a:r>
          </a:p>
          <a:p>
            <a:r>
              <a:rPr lang="en-US" dirty="0" smtClean="0"/>
              <a:t>Accountability – misbehaving members will be third-party verifiably identified</a:t>
            </a:r>
          </a:p>
          <a:p>
            <a:r>
              <a:rPr lang="en-US" dirty="0" err="1" smtClean="0"/>
              <a:t>Scalablility</a:t>
            </a:r>
            <a:endParaRPr lang="en-US" dirty="0"/>
          </a:p>
          <a:p>
            <a:pPr lvl="1"/>
            <a:r>
              <a:rPr lang="en-US" dirty="0"/>
              <a:t>Support </a:t>
            </a:r>
            <a:r>
              <a:rPr lang="en-US" dirty="0" smtClean="0"/>
              <a:t>100s* </a:t>
            </a:r>
            <a:r>
              <a:rPr lang="en-US" dirty="0"/>
              <a:t>of active participants within a single anonymity </a:t>
            </a:r>
            <a:r>
              <a:rPr lang="en-US" dirty="0" smtClean="0"/>
              <a:t>set</a:t>
            </a:r>
            <a:endParaRPr lang="en-US" dirty="0"/>
          </a:p>
          <a:p>
            <a:pPr lvl="1"/>
            <a:r>
              <a:rPr lang="en-US" dirty="0"/>
              <a:t>“short” delays – time between message transmission and reception should be on the order of seconds</a:t>
            </a:r>
          </a:p>
          <a:p>
            <a:pPr lvl="1"/>
            <a:r>
              <a:rPr lang="en-US" dirty="0"/>
              <a:t>Churn should have limited </a:t>
            </a:r>
            <a:r>
              <a:rPr lang="en-US" dirty="0" smtClean="0"/>
              <a:t>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9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7200" dirty="0" smtClean="0"/>
              <a:t>Thanks, questions?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39669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8426672"/>
              </p:ext>
            </p:extLst>
          </p:nvPr>
        </p:nvGraphicFramePr>
        <p:xfrm>
          <a:off x="457200" y="1143000"/>
          <a:ext cx="7623762" cy="52425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429000"/>
                <a:gridCol w="41947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Method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Weakness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Mix</a:t>
                      </a:r>
                      <a:r>
                        <a:rPr lang="en-US" sz="3000" baseline="0" dirty="0" smtClean="0"/>
                        <a:t>-Nets, Tor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Traffic analysis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Group / Ring Signatures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Traffic analysis</a:t>
                      </a:r>
                      <a:r>
                        <a:rPr lang="en-US" sz="3000" baseline="0" dirty="0" smtClean="0"/>
                        <a:t>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Voting Protocols</a:t>
                      </a:r>
                      <a:endParaRPr lang="en-US" sz="3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Fixed-length</a:t>
                      </a:r>
                      <a:r>
                        <a:rPr lang="en-US" sz="3000" baseline="0" dirty="0" smtClean="0"/>
                        <a:t> </a:t>
                      </a:r>
                      <a:r>
                        <a:rPr lang="en-US" sz="3000" dirty="0" smtClean="0"/>
                        <a:t>messages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DC</a:t>
                      </a:r>
                      <a:r>
                        <a:rPr lang="en-US" sz="3000" baseline="0" dirty="0" smtClean="0"/>
                        <a:t> Nets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Anonymous </a:t>
                      </a:r>
                      <a:r>
                        <a:rPr lang="en-US" sz="3000" dirty="0" err="1" smtClean="0"/>
                        <a:t>DoS</a:t>
                      </a:r>
                      <a:r>
                        <a:rPr lang="en-US" sz="3000" dirty="0" smtClean="0"/>
                        <a:t> attacks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Dissent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Intolerant to churn / long delays between</a:t>
                      </a:r>
                      <a:r>
                        <a:rPr lang="en-US" sz="3000" baseline="0" dirty="0" smtClean="0"/>
                        <a:t> </a:t>
                      </a:r>
                      <a:r>
                        <a:rPr lang="en-US" sz="3000" baseline="0" dirty="0" err="1" smtClean="0"/>
                        <a:t>msgs</a:t>
                      </a:r>
                      <a:endParaRPr lang="en-US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Herbivore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Small anonymity set,</a:t>
                      </a:r>
                      <a:r>
                        <a:rPr lang="en-US" sz="3000" baseline="0" dirty="0" smtClean="0"/>
                        <a:t> t</a:t>
                      </a:r>
                      <a:r>
                        <a:rPr lang="en-US" sz="3000" dirty="0" smtClean="0"/>
                        <a:t>raffic analysis attacks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13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46" r="5746"/>
          <a:stretch/>
        </p:blipFill>
        <p:spPr bwMode="auto">
          <a:xfrm>
            <a:off x="4983480" y="1438275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93" r="5193"/>
          <a:stretch/>
        </p:blipFill>
        <p:spPr bwMode="auto">
          <a:xfrm>
            <a:off x="4983480" y="1438275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91" r="5691"/>
          <a:stretch/>
        </p:blipFill>
        <p:spPr bwMode="auto">
          <a:xfrm>
            <a:off x="4970780" y="1438274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91" r="5691"/>
          <a:stretch/>
        </p:blipFill>
        <p:spPr bwMode="auto">
          <a:xfrm>
            <a:off x="4970780" y="1438273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Dining Cryptographers Network</a:t>
            </a:r>
            <a:endParaRPr lang="en-US" sz="44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91" r="5691"/>
          <a:stretch/>
        </p:blipFill>
        <p:spPr bwMode="auto">
          <a:xfrm>
            <a:off x="4983480" y="1438275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91" r="5691"/>
          <a:stretch/>
        </p:blipFill>
        <p:spPr bwMode="auto">
          <a:xfrm>
            <a:off x="4983480" y="1438272"/>
            <a:ext cx="34480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391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Alice, Bob, and Carol join an anonymous blog</a:t>
            </a:r>
          </a:p>
          <a:p>
            <a:pPr lvl="1"/>
            <a:r>
              <a:rPr lang="en-US" dirty="0" smtClean="0"/>
              <a:t>All of them are subscribers</a:t>
            </a:r>
          </a:p>
          <a:p>
            <a:pPr lvl="1"/>
            <a:r>
              <a:rPr lang="en-US" dirty="0" smtClean="0"/>
              <a:t>One of them is the author (Bob)</a:t>
            </a:r>
          </a:p>
          <a:p>
            <a:r>
              <a:rPr lang="en-US" dirty="0" smtClean="0"/>
              <a:t>Members have shared secrets</a:t>
            </a:r>
          </a:p>
          <a:p>
            <a:r>
              <a:rPr lang="en-US" dirty="0" smtClean="0"/>
              <a:t>Protocol: Alice’s perspective (sub.)</a:t>
            </a:r>
          </a:p>
          <a:p>
            <a:pPr lvl="1"/>
            <a:r>
              <a:rPr lang="en-US" dirty="0" smtClean="0"/>
              <a:t>Generate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AB</a:t>
            </a:r>
            <a:r>
              <a:rPr lang="en-US" dirty="0" smtClean="0"/>
              <a:t> = RNG(</a:t>
            </a:r>
            <a:r>
              <a:rPr lang="en-US" dirty="0" err="1" smtClean="0"/>
              <a:t>Secret</a:t>
            </a:r>
            <a:r>
              <a:rPr lang="en-US" baseline="-25000" dirty="0" err="1" smtClean="0"/>
              <a:t>AB</a:t>
            </a:r>
            <a:r>
              <a:rPr lang="en-US" dirty="0" smtClean="0"/>
              <a:t>, Length)</a:t>
            </a:r>
          </a:p>
          <a:p>
            <a:pPr lvl="1"/>
            <a:r>
              <a:rPr lang="en-US" dirty="0" smtClean="0"/>
              <a:t>Generate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AC</a:t>
            </a:r>
            <a:r>
              <a:rPr lang="en-US" baseline="-25000" dirty="0" smtClean="0"/>
              <a:t> </a:t>
            </a:r>
            <a:r>
              <a:rPr lang="en-US" dirty="0" smtClean="0"/>
              <a:t>= RNG(</a:t>
            </a:r>
            <a:r>
              <a:rPr lang="en-US" dirty="0" err="1" smtClean="0"/>
              <a:t>Secret</a:t>
            </a:r>
            <a:r>
              <a:rPr lang="en-US" baseline="-25000" dirty="0" err="1" smtClean="0"/>
              <a:t>AC</a:t>
            </a:r>
            <a:r>
              <a:rPr lang="en-US" dirty="0" smtClean="0"/>
              <a:t>, Length)</a:t>
            </a:r>
          </a:p>
          <a:p>
            <a:pPr lvl="1"/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baseline="-25000" dirty="0" smtClean="0"/>
              <a:t> </a:t>
            </a:r>
            <a:r>
              <a:rPr lang="en-US" dirty="0" smtClean="0"/>
              <a:t>= </a:t>
            </a:r>
            <a:r>
              <a:rPr lang="en-US" dirty="0" err="1"/>
              <a:t>Ciphertext</a:t>
            </a:r>
            <a:r>
              <a:rPr lang="en-US" baseline="-25000" dirty="0" err="1"/>
              <a:t>AB</a:t>
            </a:r>
            <a:r>
              <a:rPr lang="en-US" baseline="-25000" dirty="0"/>
              <a:t> </a:t>
            </a:r>
            <a:r>
              <a:rPr lang="en-US" dirty="0" smtClean="0"/>
              <a:t>XOR</a:t>
            </a:r>
            <a:r>
              <a:rPr lang="en-US" dirty="0"/>
              <a:t>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AC</a:t>
            </a:r>
            <a:endParaRPr lang="en-US" dirty="0" smtClean="0"/>
          </a:p>
          <a:p>
            <a:r>
              <a:rPr lang="en-US" dirty="0" smtClean="0"/>
              <a:t>Protocol: Bob’s perspective (author)</a:t>
            </a:r>
          </a:p>
          <a:p>
            <a:pPr lvl="1"/>
            <a:r>
              <a:rPr lang="en-US" dirty="0" smtClean="0"/>
              <a:t>Generate: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B</a:t>
            </a:r>
            <a:r>
              <a:rPr lang="en-US" dirty="0" smtClean="0"/>
              <a:t> &lt;= </a:t>
            </a:r>
            <a:r>
              <a:rPr lang="en-US" dirty="0" err="1"/>
              <a:t>Ciphertext</a:t>
            </a:r>
            <a:r>
              <a:rPr lang="en-US" baseline="-25000" dirty="0" err="1"/>
              <a:t>AB</a:t>
            </a:r>
            <a:r>
              <a:rPr lang="en-US" baseline="-25000" dirty="0"/>
              <a:t> </a:t>
            </a:r>
            <a:r>
              <a:rPr lang="en-US" dirty="0"/>
              <a:t>XOR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BC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 err="1"/>
              <a:t>Ciphertext</a:t>
            </a:r>
            <a:r>
              <a:rPr lang="en-US" baseline="-25000" dirty="0" err="1"/>
              <a:t>B</a:t>
            </a:r>
            <a:r>
              <a:rPr lang="en-US" dirty="0"/>
              <a:t> </a:t>
            </a:r>
            <a:r>
              <a:rPr lang="en-US" dirty="0" smtClean="0"/>
              <a:t>&lt;= </a:t>
            </a:r>
            <a:r>
              <a:rPr lang="en-US" dirty="0" err="1"/>
              <a:t>Ciphertext</a:t>
            </a:r>
            <a:r>
              <a:rPr lang="en-US" baseline="-25000" dirty="0" err="1"/>
              <a:t>B</a:t>
            </a:r>
            <a:r>
              <a:rPr lang="en-US" dirty="0"/>
              <a:t> </a:t>
            </a:r>
            <a:r>
              <a:rPr lang="en-US" dirty="0" smtClean="0"/>
              <a:t>XOR blog</a:t>
            </a:r>
          </a:p>
          <a:p>
            <a:r>
              <a:rPr lang="en-US" dirty="0" smtClean="0"/>
              <a:t>All members exchange </a:t>
            </a:r>
            <a:r>
              <a:rPr lang="en-US" dirty="0" err="1" smtClean="0"/>
              <a:t>ciphertexts</a:t>
            </a:r>
            <a:r>
              <a:rPr lang="en-US" dirty="0" smtClean="0"/>
              <a:t> reproducing blog</a:t>
            </a:r>
          </a:p>
          <a:p>
            <a:pPr lvl="1"/>
            <a:r>
              <a:rPr lang="en-US" dirty="0" smtClean="0"/>
              <a:t>Accumulate </a:t>
            </a:r>
            <a:r>
              <a:rPr lang="en-US" dirty="0" err="1" smtClean="0"/>
              <a:t>Ciphertext</a:t>
            </a:r>
            <a:r>
              <a:rPr lang="en-US" baseline="-25000" dirty="0" err="1"/>
              <a:t>A</a:t>
            </a:r>
            <a:r>
              <a:rPr lang="en-US" baseline="-25000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,</a:t>
            </a:r>
            <a:r>
              <a:rPr lang="en-US" dirty="0" smtClean="0"/>
              <a:t> and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C</a:t>
            </a:r>
            <a:endParaRPr lang="en-US" baseline="-25000" dirty="0" smtClean="0"/>
          </a:p>
          <a:p>
            <a:pPr lvl="1"/>
            <a:r>
              <a:rPr lang="en-US" dirty="0" smtClean="0"/>
              <a:t>Blob &lt;=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A</a:t>
            </a:r>
            <a:r>
              <a:rPr lang="en-US" baseline="-25000" dirty="0" smtClean="0"/>
              <a:t> </a:t>
            </a:r>
            <a:r>
              <a:rPr lang="en-US" dirty="0" smtClean="0"/>
              <a:t>XOR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B</a:t>
            </a:r>
            <a:r>
              <a:rPr lang="en-US" dirty="0" smtClean="0"/>
              <a:t> XOR </a:t>
            </a:r>
            <a:r>
              <a:rPr lang="en-US" dirty="0" err="1" smtClean="0"/>
              <a:t>Ciphertext</a:t>
            </a:r>
            <a:r>
              <a:rPr lang="en-US" baseline="-25000" dirty="0" err="1" smtClean="0"/>
              <a:t>C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58946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DC-net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D3 DC-net, a malicious bit flip which has resulted in a 0 -&gt; 1 in the </a:t>
            </a:r>
            <a:r>
              <a:rPr lang="en-US" dirty="0" err="1" smtClean="0"/>
              <a:t>cleartext</a:t>
            </a:r>
            <a:r>
              <a:rPr lang="en-US" dirty="0" smtClean="0"/>
              <a:t> can be used to generate an accusation</a:t>
            </a:r>
          </a:p>
          <a:p>
            <a:pPr lvl="1"/>
            <a:r>
              <a:rPr lang="en-US" dirty="0" smtClean="0"/>
              <a:t>In a DC-net, client requests accusation shuffle</a:t>
            </a:r>
          </a:p>
          <a:p>
            <a:pPr lvl="1"/>
            <a:r>
              <a:rPr lang="en-US" dirty="0" smtClean="0"/>
              <a:t>In shuffle</a:t>
            </a:r>
            <a:r>
              <a:rPr lang="en-US" smtClean="0"/>
              <a:t>, client </a:t>
            </a:r>
            <a:r>
              <a:rPr lang="en-US" dirty="0" smtClean="0"/>
              <a:t>specifies the bit</a:t>
            </a:r>
          </a:p>
          <a:p>
            <a:r>
              <a:rPr lang="en-US" dirty="0" smtClean="0"/>
              <a:t>Servers share</a:t>
            </a:r>
          </a:p>
          <a:p>
            <a:pPr lvl="1"/>
            <a:r>
              <a:rPr lang="en-US" dirty="0" smtClean="0"/>
              <a:t>The bit matched to each client</a:t>
            </a:r>
          </a:p>
          <a:p>
            <a:pPr lvl="1"/>
            <a:r>
              <a:rPr lang="en-US" dirty="0" smtClean="0"/>
              <a:t>The original client </a:t>
            </a:r>
            <a:r>
              <a:rPr lang="en-US" dirty="0" err="1" smtClean="0"/>
              <a:t>ciphertexts</a:t>
            </a:r>
            <a:r>
              <a:rPr lang="en-US" dirty="0" smtClean="0"/>
              <a:t> for that round</a:t>
            </a:r>
          </a:p>
          <a:p>
            <a:r>
              <a:rPr lang="en-US" dirty="0" smtClean="0"/>
              <a:t>Each server can then validate</a:t>
            </a:r>
          </a:p>
          <a:p>
            <a:pPr lvl="1"/>
            <a:r>
              <a:rPr lang="en-US" dirty="0" smtClean="0"/>
              <a:t>The server sent out the correct bit</a:t>
            </a:r>
          </a:p>
          <a:p>
            <a:pPr lvl="1"/>
            <a:r>
              <a:rPr lang="en-US" dirty="0" smtClean="0"/>
              <a:t>The client sent out the correct bit</a:t>
            </a:r>
          </a:p>
          <a:p>
            <a:r>
              <a:rPr lang="en-US" dirty="0" smtClean="0"/>
              <a:t>For a mismatch, either the client or server can release the shared secret with a NI-ZKP to verify the </a:t>
            </a:r>
            <a:r>
              <a:rPr lang="en-US" dirty="0" err="1" smtClean="0"/>
              <a:t>secert</a:t>
            </a:r>
            <a:endParaRPr lang="en-US" dirty="0" smtClean="0"/>
          </a:p>
          <a:p>
            <a:pPr lvl="1"/>
            <a:r>
              <a:rPr lang="en-US" dirty="0"/>
              <a:t>M</a:t>
            </a:r>
            <a:r>
              <a:rPr lang="en-US" dirty="0" smtClean="0"/>
              <a:t>embers can regenerate the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Bit in </a:t>
            </a:r>
            <a:r>
              <a:rPr lang="en-US" dirty="0" err="1" smtClean="0"/>
              <a:t>ciphertext</a:t>
            </a:r>
            <a:r>
              <a:rPr lang="en-US" dirty="0" smtClean="0"/>
              <a:t> will match honest client or honest server</a:t>
            </a:r>
          </a:p>
        </p:txBody>
      </p:sp>
    </p:spTree>
    <p:extLst>
      <p:ext uri="{BB962C8B-B14F-4D97-AF65-F5344CB8AC3E}">
        <p14:creationId xmlns:p14="http://schemas.microsoft.com/office/powerpoint/2010/main" val="14028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Dissent – A Practical DC-net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group of members want to participate in an anonymous message round, exchange messages anonymously, or receive a message</a:t>
            </a:r>
          </a:p>
          <a:p>
            <a:r>
              <a:rPr lang="en-US" dirty="0" smtClean="0"/>
              <a:t>Each member first participates in a fixed length shuffle to exchange anonymous RNG seeds and anonymous signing keys</a:t>
            </a:r>
          </a:p>
          <a:p>
            <a:r>
              <a:rPr lang="en-US" dirty="0" smtClean="0"/>
              <a:t>The shuffle’s final permutation reveals the seeds and keys assigning the owner the index within that permutation</a:t>
            </a:r>
          </a:p>
          <a:p>
            <a:r>
              <a:rPr lang="en-US" dirty="0" smtClean="0"/>
              <a:t>The seeds are then used to construct DC-net messages with slot ownership verified by the signature of the key owner</a:t>
            </a:r>
          </a:p>
          <a:p>
            <a:r>
              <a:rPr lang="en-US" dirty="0" smtClean="0"/>
              <a:t>A misbehavior results in a shuffle, where the owner of the slot reveals verifiable proof of disruption and the identity of the disruptor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– Dissent V3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D3 = </a:t>
            </a:r>
            <a:r>
              <a:rPr lang="en-US" dirty="0" err="1" smtClean="0"/>
              <a:t>Anytrust</a:t>
            </a:r>
            <a:r>
              <a:rPr lang="en-US" dirty="0" smtClean="0"/>
              <a:t>(Dissent) = </a:t>
            </a:r>
            <a:r>
              <a:rPr lang="en-US" dirty="0" err="1" smtClean="0"/>
              <a:t>Anytrust</a:t>
            </a:r>
            <a:r>
              <a:rPr lang="en-US" dirty="0" smtClean="0"/>
              <a:t>(Shuffle) + </a:t>
            </a:r>
            <a:r>
              <a:rPr lang="en-US" dirty="0" err="1" smtClean="0"/>
              <a:t>Anytrust</a:t>
            </a:r>
            <a:r>
              <a:rPr lang="en-US" dirty="0" smtClean="0"/>
              <a:t>(DC-net)</a:t>
            </a:r>
          </a:p>
          <a:p>
            <a:r>
              <a:rPr lang="en-US" dirty="0" smtClean="0"/>
              <a:t>D3 Shuffle</a:t>
            </a:r>
          </a:p>
          <a:p>
            <a:pPr lvl="1"/>
            <a:r>
              <a:rPr lang="en-US" dirty="0" smtClean="0"/>
              <a:t>Any member (client) can transmit a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The working subset (servers) performs the shuffle</a:t>
            </a:r>
          </a:p>
          <a:p>
            <a:pPr lvl="1"/>
            <a:r>
              <a:rPr lang="en-US" dirty="0" smtClean="0"/>
              <a:t>Moves O(N) serial communication steps to O(1) for fixed set of servers</a:t>
            </a:r>
          </a:p>
          <a:p>
            <a:r>
              <a:rPr lang="en-US" dirty="0" smtClean="0"/>
              <a:t>D3 DC-net</a:t>
            </a:r>
          </a:p>
          <a:p>
            <a:pPr lvl="1"/>
            <a:r>
              <a:rPr lang="en-US" dirty="0" smtClean="0"/>
              <a:t>Each client shares a secret with each server used to generate </a:t>
            </a:r>
            <a:r>
              <a:rPr lang="en-US" dirty="0" err="1" smtClean="0"/>
              <a:t>ciphertexts</a:t>
            </a:r>
            <a:endParaRPr lang="en-US" dirty="0" smtClean="0"/>
          </a:p>
          <a:p>
            <a:pPr lvl="1"/>
            <a:r>
              <a:rPr lang="en-US" dirty="0" smtClean="0"/>
              <a:t>A client connects with one server and transmits their XOR collection of </a:t>
            </a:r>
            <a:r>
              <a:rPr lang="en-US" dirty="0" err="1" smtClean="0"/>
              <a:t>ciphertexts</a:t>
            </a:r>
            <a:endParaRPr lang="en-US" dirty="0" smtClean="0"/>
          </a:p>
          <a:p>
            <a:pPr lvl="1"/>
            <a:r>
              <a:rPr lang="en-US" dirty="0" smtClean="0"/>
              <a:t>Each server shares with every other server the set of clients who have submitted messages</a:t>
            </a:r>
          </a:p>
          <a:p>
            <a:pPr lvl="1"/>
            <a:r>
              <a:rPr lang="en-US" dirty="0" smtClean="0"/>
              <a:t>Each server generates a matching </a:t>
            </a:r>
            <a:r>
              <a:rPr lang="en-US" dirty="0" err="1" smtClean="0"/>
              <a:t>ciphertext</a:t>
            </a:r>
            <a:r>
              <a:rPr lang="en-US" dirty="0" smtClean="0"/>
              <a:t> and commits to it via exchanges with other servers</a:t>
            </a:r>
          </a:p>
          <a:p>
            <a:pPr lvl="1"/>
            <a:r>
              <a:rPr lang="en-US" dirty="0" smtClean="0"/>
              <a:t>Each server then shares their accumulated </a:t>
            </a:r>
            <a:r>
              <a:rPr lang="en-US" dirty="0" err="1" smtClean="0"/>
              <a:t>ciphertexts</a:t>
            </a:r>
            <a:endParaRPr lang="en-US" dirty="0" smtClean="0"/>
          </a:p>
          <a:p>
            <a:pPr lvl="1"/>
            <a:r>
              <a:rPr lang="en-US" dirty="0" smtClean="0"/>
              <a:t>The servers each sign the </a:t>
            </a:r>
            <a:r>
              <a:rPr lang="en-US" dirty="0" err="1" smtClean="0"/>
              <a:t>cleartext</a:t>
            </a:r>
            <a:r>
              <a:rPr lang="en-US" dirty="0" smtClean="0"/>
              <a:t> messages and shares it with other servers</a:t>
            </a:r>
          </a:p>
          <a:p>
            <a:pPr lvl="1"/>
            <a:r>
              <a:rPr lang="en-US" dirty="0" smtClean="0"/>
              <a:t>The servers distribute the </a:t>
            </a:r>
            <a:r>
              <a:rPr lang="en-US" dirty="0" err="1" smtClean="0"/>
              <a:t>cleartext</a:t>
            </a:r>
            <a:r>
              <a:rPr lang="en-US" dirty="0" smtClean="0"/>
              <a:t> messages along with the signatures</a:t>
            </a:r>
          </a:p>
        </p:txBody>
      </p:sp>
    </p:spTree>
    <p:extLst>
      <p:ext uri="{BB962C8B-B14F-4D97-AF65-F5344CB8AC3E}">
        <p14:creationId xmlns:p14="http://schemas.microsoft.com/office/powerpoint/2010/main" val="209364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– DC-net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Client actions:</a:t>
            </a:r>
          </a:p>
          <a:p>
            <a:pPr lvl="1"/>
            <a:r>
              <a:rPr lang="en-US" dirty="0" smtClean="0"/>
              <a:t>Share a secret via </a:t>
            </a:r>
            <a:r>
              <a:rPr lang="en-US" dirty="0" err="1" smtClean="0"/>
              <a:t>Diffie</a:t>
            </a:r>
            <a:r>
              <a:rPr lang="en-US" dirty="0" smtClean="0"/>
              <a:t>-Hellman with each server</a:t>
            </a:r>
          </a:p>
          <a:p>
            <a:pPr lvl="1"/>
            <a:r>
              <a:rPr lang="en-US" dirty="0" smtClean="0"/>
              <a:t>In each round, generate a </a:t>
            </a:r>
            <a:r>
              <a:rPr lang="en-US" dirty="0" err="1" smtClean="0"/>
              <a:t>ciphertext</a:t>
            </a:r>
            <a:r>
              <a:rPr lang="en-US" dirty="0" smtClean="0"/>
              <a:t> for each server</a:t>
            </a:r>
          </a:p>
          <a:p>
            <a:pPr lvl="1"/>
            <a:r>
              <a:rPr lang="en-US" dirty="0" smtClean="0"/>
              <a:t>Submit the composite </a:t>
            </a:r>
            <a:r>
              <a:rPr lang="en-US" dirty="0" err="1" smtClean="0"/>
              <a:t>ciphertext</a:t>
            </a:r>
            <a:r>
              <a:rPr lang="en-US" dirty="0" smtClean="0"/>
              <a:t> to a single server</a:t>
            </a:r>
          </a:p>
          <a:p>
            <a:r>
              <a:rPr lang="en-US" dirty="0" smtClean="0"/>
              <a:t>Server actions:</a:t>
            </a:r>
          </a:p>
          <a:p>
            <a:pPr lvl="1"/>
            <a:r>
              <a:rPr lang="en-US" dirty="0" smtClean="0"/>
              <a:t>Wait up to a specified time period for client </a:t>
            </a:r>
            <a:r>
              <a:rPr lang="en-US" dirty="0" err="1" smtClean="0"/>
              <a:t>ciphertexts</a:t>
            </a:r>
            <a:endParaRPr lang="en-US" dirty="0" smtClean="0"/>
          </a:p>
          <a:p>
            <a:pPr lvl="1"/>
            <a:r>
              <a:rPr lang="en-US" dirty="0" smtClean="0"/>
              <a:t>Notify all servers of clients who submitted a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Each server generates a </a:t>
            </a:r>
            <a:r>
              <a:rPr lang="en-US" dirty="0" err="1" smtClean="0"/>
              <a:t>ciphertext</a:t>
            </a:r>
            <a:r>
              <a:rPr lang="en-US" dirty="0" smtClean="0"/>
              <a:t> to match the online client set</a:t>
            </a:r>
          </a:p>
          <a:p>
            <a:pPr lvl="1"/>
            <a:r>
              <a:rPr lang="en-US" dirty="0" smtClean="0"/>
              <a:t>Servers commit with each other before releasing </a:t>
            </a:r>
            <a:r>
              <a:rPr lang="en-US" dirty="0" err="1" smtClean="0"/>
              <a:t>ciphertext</a:t>
            </a:r>
            <a:endParaRPr lang="en-US" dirty="0" smtClean="0"/>
          </a:p>
          <a:p>
            <a:pPr lvl="1"/>
            <a:r>
              <a:rPr lang="en-US" dirty="0" smtClean="0"/>
              <a:t>Each server signs the final </a:t>
            </a:r>
            <a:r>
              <a:rPr lang="en-US" dirty="0" err="1" smtClean="0"/>
              <a:t>cleartext</a:t>
            </a:r>
            <a:endParaRPr lang="en-US" dirty="0"/>
          </a:p>
          <a:p>
            <a:pPr lvl="1"/>
            <a:r>
              <a:rPr lang="en-US" dirty="0" smtClean="0"/>
              <a:t>After accumulating the signatures, the server pushes the </a:t>
            </a:r>
            <a:r>
              <a:rPr lang="en-US" dirty="0" err="1" smtClean="0"/>
              <a:t>cleartext</a:t>
            </a:r>
            <a:r>
              <a:rPr lang="en-US" dirty="0" smtClean="0"/>
              <a:t> and signatures to the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D3 Shuffle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DC-net only requires keys</a:t>
            </a:r>
          </a:p>
          <a:p>
            <a:pPr lvl="1"/>
            <a:r>
              <a:rPr lang="en-US" dirty="0" smtClean="0"/>
              <a:t>No need for inner encryption of shuffle data (no anonymity lost if shuffle is compromised)</a:t>
            </a:r>
          </a:p>
          <a:p>
            <a:pPr lvl="1"/>
            <a:r>
              <a:rPr lang="en-US" dirty="0" smtClean="0"/>
              <a:t>Shuffle still requires go / no-go, we need a verifiable shuffle</a:t>
            </a:r>
          </a:p>
          <a:p>
            <a:r>
              <a:rPr lang="en-US" dirty="0" smtClean="0"/>
              <a:t>Neff proposed a key shuffle to prevent voting fraud!</a:t>
            </a:r>
          </a:p>
          <a:p>
            <a:r>
              <a:rPr lang="en-US" dirty="0" smtClean="0"/>
              <a:t>Based upon El </a:t>
            </a:r>
            <a:r>
              <a:rPr lang="en-US" dirty="0" err="1" smtClean="0"/>
              <a:t>Gamal</a:t>
            </a:r>
            <a:r>
              <a:rPr lang="en-US" dirty="0" smtClean="0"/>
              <a:t> (DSA) keys</a:t>
            </a:r>
          </a:p>
          <a:p>
            <a:pPr lvl="1"/>
            <a:r>
              <a:rPr lang="en-US" dirty="0" smtClean="0"/>
              <a:t>Private key x mod q</a:t>
            </a:r>
          </a:p>
          <a:p>
            <a:pPr lvl="1"/>
            <a:r>
              <a:rPr lang="en-US" dirty="0" smtClean="0"/>
              <a:t>Public key y = </a:t>
            </a:r>
            <a:r>
              <a:rPr lang="en-US" dirty="0" err="1" smtClean="0"/>
              <a:t>g</a:t>
            </a:r>
            <a:r>
              <a:rPr lang="en-US" baseline="30000" dirty="0" err="1" smtClean="0"/>
              <a:t>x</a:t>
            </a:r>
            <a:r>
              <a:rPr lang="en-US" dirty="0" smtClean="0"/>
              <a:t> mod p</a:t>
            </a:r>
          </a:p>
          <a:p>
            <a:r>
              <a:rPr lang="en-US" dirty="0" smtClean="0"/>
              <a:t>Each server encrypts the set of keys and the generator (g) and permutes their order</a:t>
            </a:r>
          </a:p>
          <a:p>
            <a:pPr lvl="1"/>
            <a:r>
              <a:rPr lang="en-US" dirty="0" smtClean="0"/>
              <a:t>Public key: y’ = (</a:t>
            </a:r>
            <a:r>
              <a:rPr lang="en-US" dirty="0" err="1" smtClean="0"/>
              <a:t>g</a:t>
            </a:r>
            <a:r>
              <a:rPr lang="en-US" baseline="30000" dirty="0" err="1" smtClean="0"/>
              <a:t>x</a:t>
            </a:r>
            <a:r>
              <a:rPr lang="en-US" dirty="0" smtClean="0"/>
              <a:t>)</a:t>
            </a:r>
            <a:r>
              <a:rPr lang="en-US" baseline="30000" dirty="0" smtClean="0"/>
              <a:t>s</a:t>
            </a:r>
          </a:p>
          <a:p>
            <a:pPr lvl="1"/>
            <a:r>
              <a:rPr lang="en-US" dirty="0" smtClean="0"/>
              <a:t>Generator: g’ = </a:t>
            </a:r>
            <a:r>
              <a:rPr lang="en-US" dirty="0" err="1" smtClean="0"/>
              <a:t>g</a:t>
            </a:r>
            <a:r>
              <a:rPr lang="en-US" baseline="30000" dirty="0" err="1" smtClean="0"/>
              <a:t>s</a:t>
            </a:r>
            <a:endParaRPr lang="en-US" baseline="30000" dirty="0" smtClean="0"/>
          </a:p>
          <a:p>
            <a:r>
              <a:rPr lang="en-US" dirty="0" smtClean="0"/>
              <a:t>After k servers</a:t>
            </a:r>
          </a:p>
          <a:p>
            <a:pPr lvl="1"/>
            <a:r>
              <a:rPr lang="en-US" dirty="0" smtClean="0"/>
              <a:t>Public keys become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k</a:t>
            </a:r>
            <a:r>
              <a:rPr lang="en-US" dirty="0" smtClean="0"/>
              <a:t> =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k</a:t>
            </a:r>
            <a:r>
              <a:rPr lang="en-US" baseline="30000" dirty="0" err="1" smtClean="0"/>
              <a:t>x</a:t>
            </a:r>
            <a:endParaRPr lang="en-US" baseline="30000" dirty="0" smtClean="0"/>
          </a:p>
          <a:p>
            <a:pPr lvl="1"/>
            <a:r>
              <a:rPr lang="en-US" dirty="0" smtClean="0"/>
              <a:t>Each participant can easily locate their key, but no one else can</a:t>
            </a:r>
          </a:p>
        </p:txBody>
      </p:sp>
    </p:spTree>
    <p:extLst>
      <p:ext uri="{BB962C8B-B14F-4D97-AF65-F5344CB8AC3E}">
        <p14:creationId xmlns:p14="http://schemas.microsoft.com/office/powerpoint/2010/main" val="23643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Wire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Client’s (Carol’s):</a:t>
            </a:r>
          </a:p>
          <a:p>
            <a:pPr lvl="1"/>
            <a:r>
              <a:rPr lang="en-US" dirty="0"/>
              <a:t>Slot </a:t>
            </a:r>
            <a:r>
              <a:rPr lang="en-US" dirty="0" err="1"/>
              <a:t>cleartext</a:t>
            </a:r>
            <a:r>
              <a:rPr lang="en-US" dirty="0"/>
              <a:t> = RND(seed, (seed, (accusation, (nonce, next </a:t>
            </a:r>
            <a:r>
              <a:rPr lang="en-US" dirty="0" err="1"/>
              <a:t>msg</a:t>
            </a:r>
            <a:r>
              <a:rPr lang="en-US" dirty="0"/>
              <a:t> length, </a:t>
            </a:r>
            <a:r>
              <a:rPr lang="en-US" dirty="0" err="1"/>
              <a:t>msg</a:t>
            </a:r>
            <a:r>
              <a:rPr lang="en-US" dirty="0"/>
              <a:t>), signature</a:t>
            </a:r>
            <a:r>
              <a:rPr lang="en-US" dirty="0" smtClean="0"/>
              <a:t>)))</a:t>
            </a:r>
          </a:p>
          <a:p>
            <a:pPr lvl="1"/>
            <a:r>
              <a:rPr lang="en-US" dirty="0" err="1" smtClean="0"/>
              <a:t>Ciphertext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= Ciphertext</a:t>
            </a:r>
            <a:r>
              <a:rPr lang="en-US" baseline="-25000" dirty="0"/>
              <a:t>C,0</a:t>
            </a:r>
            <a:r>
              <a:rPr lang="en-US" dirty="0"/>
              <a:t> XOR Ciphertext</a:t>
            </a:r>
            <a:r>
              <a:rPr lang="en-US" baseline="-25000" dirty="0"/>
              <a:t>C,1</a:t>
            </a:r>
            <a:r>
              <a:rPr lang="en-US" dirty="0"/>
              <a:t> XOR Ciphertext</a:t>
            </a:r>
            <a:r>
              <a:rPr lang="en-US" baseline="-25000" dirty="0"/>
              <a:t>C,1</a:t>
            </a:r>
            <a:r>
              <a:rPr lang="en-US" dirty="0"/>
              <a:t> XOR (0, …, 0, Slot </a:t>
            </a:r>
            <a:r>
              <a:rPr lang="en-US" dirty="0" err="1"/>
              <a:t>cleartext</a:t>
            </a:r>
            <a:r>
              <a:rPr lang="en-US" dirty="0"/>
              <a:t>, 0, …, 0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Cleartext</a:t>
            </a:r>
            <a:r>
              <a:rPr lang="en-US" dirty="0" smtClean="0"/>
              <a:t> = </a:t>
            </a:r>
            <a:r>
              <a:rPr lang="en-US" dirty="0" err="1" smtClean="0"/>
              <a:t>Cleartext</a:t>
            </a:r>
            <a:r>
              <a:rPr lang="en-US" dirty="0" smtClean="0"/>
              <a:t>, Signature</a:t>
            </a:r>
            <a:r>
              <a:rPr lang="en-US" baseline="-25000" dirty="0" smtClean="0"/>
              <a:t>0</a:t>
            </a:r>
            <a:r>
              <a:rPr lang="en-US" dirty="0" smtClean="0"/>
              <a:t>, Signature</a:t>
            </a:r>
            <a:r>
              <a:rPr lang="en-US" baseline="-25000" dirty="0" smtClean="0"/>
              <a:t>1</a:t>
            </a:r>
            <a:r>
              <a:rPr lang="en-US" dirty="0" smtClean="0"/>
              <a:t>, Signature</a:t>
            </a:r>
            <a:r>
              <a:rPr lang="en-US" baseline="-25000" dirty="0" smtClean="0"/>
              <a:t>2</a:t>
            </a:r>
            <a:endParaRPr lang="en-US" baseline="-25000" dirty="0"/>
          </a:p>
          <a:p>
            <a:r>
              <a:rPr lang="en-US" dirty="0" smtClean="0"/>
              <a:t>Server</a:t>
            </a:r>
            <a:r>
              <a:rPr lang="en-US" baseline="-25000" dirty="0" smtClean="0"/>
              <a:t>0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Client list: (Alice)</a:t>
            </a:r>
          </a:p>
          <a:p>
            <a:pPr lvl="1"/>
            <a:r>
              <a:rPr lang="en-US" dirty="0" smtClean="0"/>
              <a:t>Ciphertext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Ciphertext</a:t>
            </a:r>
            <a:r>
              <a:rPr lang="en-US" baseline="-25000" dirty="0" err="1"/>
              <a:t>A</a:t>
            </a:r>
            <a:r>
              <a:rPr lang="en-US" dirty="0"/>
              <a:t> XOR </a:t>
            </a:r>
            <a:r>
              <a:rPr lang="en-US" dirty="0" smtClean="0"/>
              <a:t>Ciphertext</a:t>
            </a:r>
            <a:r>
              <a:rPr lang="en-US" baseline="-25000" dirty="0" smtClean="0"/>
              <a:t>A,0</a:t>
            </a:r>
            <a:r>
              <a:rPr lang="en-US" dirty="0" smtClean="0"/>
              <a:t> XOR Ciphertext</a:t>
            </a:r>
            <a:r>
              <a:rPr lang="en-US" baseline="-25000" dirty="0" smtClean="0"/>
              <a:t>B,0</a:t>
            </a:r>
            <a:r>
              <a:rPr lang="en-US" dirty="0" smtClean="0"/>
              <a:t> </a:t>
            </a:r>
            <a:r>
              <a:rPr lang="en-US" dirty="0"/>
              <a:t>XOR Ciphertext</a:t>
            </a:r>
            <a:r>
              <a:rPr lang="en-US" baseline="-25000" dirty="0"/>
              <a:t>C,0</a:t>
            </a:r>
          </a:p>
          <a:p>
            <a:pPr lvl="1"/>
            <a:r>
              <a:rPr lang="en-US" dirty="0"/>
              <a:t>Commit</a:t>
            </a:r>
            <a:r>
              <a:rPr lang="en-US" baseline="-25000" dirty="0"/>
              <a:t>0</a:t>
            </a:r>
            <a:r>
              <a:rPr lang="en-US" dirty="0"/>
              <a:t> = Hash(Ciphertext</a:t>
            </a:r>
            <a:r>
              <a:rPr lang="en-US" baseline="-25000" dirty="0"/>
              <a:t>0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Cleartext</a:t>
            </a:r>
            <a:r>
              <a:rPr lang="en-US" dirty="0" smtClean="0"/>
              <a:t> = Ciphertext</a:t>
            </a:r>
            <a:r>
              <a:rPr lang="en-US" baseline="-25000" dirty="0" smtClean="0"/>
              <a:t>0</a:t>
            </a:r>
            <a:r>
              <a:rPr lang="en-US" dirty="0" smtClean="0"/>
              <a:t> XOR Ciphertext</a:t>
            </a:r>
            <a:r>
              <a:rPr lang="en-US" baseline="-25000" dirty="0" smtClean="0"/>
              <a:t>1</a:t>
            </a:r>
            <a:r>
              <a:rPr lang="en-US" dirty="0" smtClean="0"/>
              <a:t> XOR Ciphertext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Signature = {</a:t>
            </a:r>
            <a:r>
              <a:rPr lang="en-US" dirty="0" err="1" smtClean="0"/>
              <a:t>Cleartext</a:t>
            </a:r>
            <a:r>
              <a:rPr lang="en-US" dirty="0" smtClean="0"/>
              <a:t>}</a:t>
            </a:r>
            <a:r>
              <a:rPr lang="en-US" baseline="-25000" dirty="0" smtClean="0"/>
              <a:t>Key0</a:t>
            </a:r>
          </a:p>
        </p:txBody>
      </p:sp>
    </p:spTree>
    <p:extLst>
      <p:ext uri="{BB962C8B-B14F-4D97-AF65-F5344CB8AC3E}">
        <p14:creationId xmlns:p14="http://schemas.microsoft.com/office/powerpoint/2010/main" val="26159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05113"/>
            <a:ext cx="38100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8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90825"/>
            <a:ext cx="38100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52725"/>
            <a:ext cx="38100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52725"/>
            <a:ext cx="38100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43200"/>
            <a:ext cx="38100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39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2719388"/>
            <a:ext cx="31908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7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2719388"/>
            <a:ext cx="31908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2719388"/>
            <a:ext cx="481012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7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13906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84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13906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28384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00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13906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433387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2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19250"/>
            <a:ext cx="1295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81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19250"/>
            <a:ext cx="1295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619250"/>
            <a:ext cx="27527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85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19250"/>
            <a:ext cx="1295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4152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69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9250"/>
            <a:ext cx="12287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07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9250"/>
            <a:ext cx="12287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9250"/>
            <a:ext cx="26098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83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9250"/>
            <a:ext cx="12287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19250"/>
            <a:ext cx="39243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43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462088"/>
            <a:ext cx="40957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40957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58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462088"/>
            <a:ext cx="40957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4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485900"/>
            <a:ext cx="40957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1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2462213"/>
            <a:ext cx="39243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5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2333625"/>
            <a:ext cx="39243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1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485900"/>
            <a:ext cx="40957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60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47838"/>
            <a:ext cx="381000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4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62213"/>
            <a:ext cx="38100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367" y="1524000"/>
            <a:ext cx="2667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626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271838"/>
            <a:ext cx="52959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74333"/>
            <a:ext cx="2667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352800" y="2667000"/>
            <a:ext cx="152400" cy="6048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533900" y="2683933"/>
            <a:ext cx="419100" cy="5879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562600" y="2667000"/>
            <a:ext cx="1066800" cy="6048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512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36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676400"/>
            <a:ext cx="18002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62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67" y="1676400"/>
            <a:ext cx="35528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79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295900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29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2959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20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57350"/>
            <a:ext cx="52959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5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933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58937"/>
            <a:ext cx="52959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9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1323975"/>
            <a:ext cx="531495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6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323975"/>
            <a:ext cx="52959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60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619375"/>
            <a:ext cx="52959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95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619375"/>
            <a:ext cx="52959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590800"/>
            <a:ext cx="52959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8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Dissent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619375"/>
            <a:ext cx="52959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590800"/>
            <a:ext cx="52959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590800"/>
            <a:ext cx="52959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41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3|0.1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3235</TotalTime>
  <Words>2119</Words>
  <Application>Microsoft Office PowerPoint</Application>
  <PresentationFormat>On-screen Show (4:3)</PresentationFormat>
  <Paragraphs>474</Paragraphs>
  <Slides>79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79</vt:i4>
      </vt:variant>
    </vt:vector>
  </HeadingPairs>
  <TitlesOfParts>
    <vt:vector size="82" baseType="lpstr">
      <vt:lpstr>Adjacency</vt:lpstr>
      <vt:lpstr>C:\Users\David\Desktop\dissent_v1.vsd\Drawing\~Shuffle V1\Sheet.144</vt:lpstr>
      <vt:lpstr>C:\Users\David\Desktop\dissent_v1.vsd\Drawing\~Shuffle V1\Sheet.153</vt:lpstr>
      <vt:lpstr>Scalable Anonymous Group Communication in the Anytrust Model</vt:lpstr>
      <vt:lpstr>Motivation for Anonymity</vt:lpstr>
      <vt:lpstr>Anonymity System Goals</vt:lpstr>
      <vt:lpstr>Organization</vt:lpstr>
      <vt:lpstr>Organization</vt:lpstr>
      <vt:lpstr>Existing Systems – Tor</vt:lpstr>
      <vt:lpstr>DC-net</vt:lpstr>
      <vt:lpstr>The Dissent Model</vt:lpstr>
      <vt:lpstr>Organization</vt:lpstr>
      <vt:lpstr>Traditional Flat Topology</vt:lpstr>
      <vt:lpstr>Client/Server Topology</vt:lpstr>
      <vt:lpstr>Client/Server Trust Models</vt:lpstr>
      <vt:lpstr>Anytrust</vt:lpstr>
      <vt:lpstr>Organization</vt:lpstr>
      <vt:lpstr>D3 DC-net</vt:lpstr>
      <vt:lpstr>D3 DC-net</vt:lpstr>
      <vt:lpstr>D3 DC-net</vt:lpstr>
      <vt:lpstr>D3 DC-net</vt:lpstr>
      <vt:lpstr>D3 DC-net Accountability</vt:lpstr>
      <vt:lpstr>D3 Shuffle</vt:lpstr>
      <vt:lpstr>D3 Shuffle</vt:lpstr>
      <vt:lpstr>D3 Shuffle</vt:lpstr>
      <vt:lpstr>D3 Shuffle</vt:lpstr>
      <vt:lpstr>D3 Shuffle Accountability</vt:lpstr>
      <vt:lpstr>D3 Client Connectivity</vt:lpstr>
      <vt:lpstr>Organization</vt:lpstr>
      <vt:lpstr>Analytical Comparison</vt:lpstr>
      <vt:lpstr>PlanetLab Experiences</vt:lpstr>
      <vt:lpstr>Organization</vt:lpstr>
      <vt:lpstr>Integration with Social Networks</vt:lpstr>
      <vt:lpstr>Future Work in Dissent</vt:lpstr>
      <vt:lpstr>Anonymity System Goals</vt:lpstr>
      <vt:lpstr>D3 Features</vt:lpstr>
      <vt:lpstr>Finished!</vt:lpstr>
      <vt:lpstr>Extra slides</vt:lpstr>
      <vt:lpstr>Existing Approaches</vt:lpstr>
      <vt:lpstr>Dining Cryptographers Network</vt:lpstr>
      <vt:lpstr>D3 DC-net Accountability</vt:lpstr>
      <vt:lpstr>Dissent – A Practical DC-net</vt:lpstr>
      <vt:lpstr>D3 – Dissent V3</vt:lpstr>
      <vt:lpstr>D3 – DC-net</vt:lpstr>
      <vt:lpstr>D3 Shuffle</vt:lpstr>
      <vt:lpstr>On the Wire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  <vt:lpstr>The Dissent Model</vt:lpstr>
    </vt:vector>
  </TitlesOfParts>
  <Company>Yale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Research</dc:title>
  <dc:creator>David</dc:creator>
  <cp:lastModifiedBy>David</cp:lastModifiedBy>
  <cp:revision>106</cp:revision>
  <dcterms:created xsi:type="dcterms:W3CDTF">2012-03-18T18:26:50Z</dcterms:created>
  <dcterms:modified xsi:type="dcterms:W3CDTF">2012-04-10T21:38:47Z</dcterms:modified>
</cp:coreProperties>
</file>