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1" r:id="rId5"/>
    <p:sldId id="265" r:id="rId6"/>
    <p:sldId id="270" r:id="rId7"/>
    <p:sldId id="271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66" r:id="rId17"/>
    <p:sldId id="268" r:id="rId18"/>
    <p:sldId id="281" r:id="rId19"/>
    <p:sldId id="269" r:id="rId20"/>
    <p:sldId id="282" r:id="rId21"/>
    <p:sldId id="283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102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7BA2E51E-382D-41A9-A63E-874FF9BAD24C}" type="datetimeFigureOut">
              <a:rPr lang="en-US" smtClean="0"/>
              <a:pPr/>
              <a:t>4/3/2011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07851959-B1C7-46FC-9208-AFD88049A6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2E51E-382D-41A9-A63E-874FF9BAD24C}" type="datetimeFigureOut">
              <a:rPr lang="en-US" smtClean="0"/>
              <a:pPr/>
              <a:t>4/3/2011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51959-B1C7-46FC-9208-AFD88049A6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7BA2E51E-382D-41A9-A63E-874FF9BAD24C}" type="datetimeFigureOut">
              <a:rPr lang="en-US" smtClean="0"/>
              <a:pPr/>
              <a:t>4/3/2011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07851959-B1C7-46FC-9208-AFD88049A6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2E51E-382D-41A9-A63E-874FF9BAD24C}" type="datetimeFigureOut">
              <a:rPr lang="en-US" smtClean="0"/>
              <a:pPr/>
              <a:t>4/3/2011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51959-B1C7-46FC-9208-AFD88049A6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2E51E-382D-41A9-A63E-874FF9BAD24C}" type="datetimeFigureOut">
              <a:rPr lang="en-US" smtClean="0"/>
              <a:pPr/>
              <a:t>4/3/2011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51959-B1C7-46FC-9208-AFD88049A6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2E51E-382D-41A9-A63E-874FF9BAD24C}" type="datetimeFigureOut">
              <a:rPr lang="en-US" smtClean="0"/>
              <a:pPr/>
              <a:t>4/3/2011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51959-B1C7-46FC-9208-AFD88049A6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2E51E-382D-41A9-A63E-874FF9BAD24C}" type="datetimeFigureOut">
              <a:rPr lang="en-US" smtClean="0"/>
              <a:pPr/>
              <a:t>4/3/2011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51959-B1C7-46FC-9208-AFD88049A6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2E51E-382D-41A9-A63E-874FF9BAD24C}" type="datetimeFigureOut">
              <a:rPr lang="en-US" smtClean="0"/>
              <a:pPr/>
              <a:t>4/3/2011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51959-B1C7-46FC-9208-AFD88049A6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2E51E-382D-41A9-A63E-874FF9BAD24C}" type="datetimeFigureOut">
              <a:rPr lang="en-US" smtClean="0"/>
              <a:pPr/>
              <a:t>4/3/2011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51959-B1C7-46FC-9208-AFD88049A6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2E51E-382D-41A9-A63E-874FF9BAD24C}" type="datetimeFigureOut">
              <a:rPr lang="en-US" smtClean="0"/>
              <a:pPr/>
              <a:t>4/3/2011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51959-B1C7-46FC-9208-AFD88049A6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2E51E-382D-41A9-A63E-874FF9BAD24C}" type="datetimeFigureOut">
              <a:rPr lang="en-US" smtClean="0"/>
              <a:pPr/>
              <a:t>4/3/2011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51959-B1C7-46FC-9208-AFD88049A6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A2E51E-382D-41A9-A63E-874FF9BAD24C}" type="datetimeFigureOut">
              <a:rPr lang="en-US" smtClean="0"/>
              <a:pPr/>
              <a:t>4/3/2011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7851959-B1C7-46FC-9208-AFD88049A6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Grid Appliance – On the Design of</a:t>
            </a:r>
            <a:br>
              <a:rPr lang="en-US" dirty="0" smtClean="0"/>
            </a:br>
            <a:r>
              <a:rPr lang="en-US" dirty="0" smtClean="0"/>
              <a:t>Self-Organizing, Decentralized Grids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David Wolinsky, </a:t>
            </a:r>
            <a:r>
              <a:rPr lang="en-US" dirty="0" err="1" smtClean="0"/>
              <a:t>Arjun</a:t>
            </a:r>
            <a:r>
              <a:rPr lang="en-US" dirty="0" smtClean="0"/>
              <a:t> </a:t>
            </a:r>
            <a:r>
              <a:rPr lang="en-US" dirty="0" err="1" smtClean="0"/>
              <a:t>Prakash</a:t>
            </a:r>
            <a:r>
              <a:rPr lang="en-US" dirty="0" smtClean="0"/>
              <a:t>, and </a:t>
            </a:r>
            <a:r>
              <a:rPr lang="en-US" dirty="0" err="1" smtClean="0"/>
              <a:t>Renato</a:t>
            </a:r>
            <a:r>
              <a:rPr lang="en-US" dirty="0" smtClean="0"/>
              <a:t> </a:t>
            </a:r>
            <a:r>
              <a:rPr lang="en-US" dirty="0" err="1" smtClean="0"/>
              <a:t>Figueiredo</a:t>
            </a:r>
            <a:endParaRPr lang="en-US" dirty="0" smtClean="0"/>
          </a:p>
          <a:p>
            <a:r>
              <a:rPr lang="en-US" dirty="0" smtClean="0"/>
              <a:t>ACIS Lab at the University of Florida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Inefficient use of resources</a:t>
            </a:r>
          </a:p>
          <a:p>
            <a:pPr lvl="1"/>
            <a:r>
              <a:rPr lang="en-US" dirty="0" smtClean="0"/>
              <a:t>Ad hoc / word of mouth scheduling</a:t>
            </a:r>
          </a:p>
          <a:p>
            <a:pPr lvl="1"/>
            <a:r>
              <a:rPr lang="en-US" dirty="0" smtClean="0"/>
              <a:t>Varying resource availability in different labs</a:t>
            </a:r>
          </a:p>
          <a:p>
            <a:r>
              <a:rPr lang="en-US" dirty="0" smtClean="0"/>
              <a:t>Why not use grid / cluster middleware</a:t>
            </a:r>
          </a:p>
          <a:p>
            <a:pPr lvl="1"/>
            <a:r>
              <a:rPr lang="en-US" dirty="0" smtClean="0"/>
              <a:t>For local use requires Operating System and Middleware expertise and patience</a:t>
            </a:r>
          </a:p>
          <a:p>
            <a:pPr lvl="1"/>
            <a:r>
              <a:rPr lang="en-US" dirty="0" smtClean="0"/>
              <a:t>For wide area use requires Security and Networking expertise and even more patience</a:t>
            </a:r>
          </a:p>
          <a:p>
            <a:r>
              <a:rPr lang="en-US" dirty="0" smtClean="0"/>
              <a:t>Solution – Grid Appliance</a:t>
            </a:r>
          </a:p>
          <a:p>
            <a:pPr lvl="1"/>
            <a:r>
              <a:rPr lang="en-US" dirty="0" smtClean="0"/>
              <a:t>Self-configuring framework for grid computing</a:t>
            </a:r>
          </a:p>
          <a:p>
            <a:pPr lvl="1"/>
            <a:r>
              <a:rPr lang="en-US" dirty="0" smtClean="0"/>
              <a:t>Provides decentralized VPN, P2P discovery system, user services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Grid Appliance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Configure the Grid through group-based interfaces</a:t>
            </a:r>
          </a:p>
          <a:p>
            <a:r>
              <a:rPr lang="en-US" dirty="0" smtClean="0"/>
              <a:t>P2P overlay supports NAT traversal and assists in automated discovery of resources</a:t>
            </a:r>
          </a:p>
          <a:p>
            <a:r>
              <a:rPr lang="en-US" dirty="0" smtClean="0"/>
              <a:t>Decentralized VPN built on top of P2P to provide common address space for all-to-all connectivity</a:t>
            </a:r>
          </a:p>
          <a:p>
            <a:r>
              <a:rPr lang="en-US" dirty="0" smtClean="0"/>
              <a:t>Complete systems available as virtual machine appliances and cloud instances and installable via package managers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Typical Grid Configuration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Workers – Machine dedicated for running jobs</a:t>
            </a:r>
          </a:p>
          <a:p>
            <a:r>
              <a:rPr lang="en-US" dirty="0" smtClean="0"/>
              <a:t>Clients / Submitters – Machines used to queue jobs into the grid</a:t>
            </a:r>
          </a:p>
          <a:p>
            <a:r>
              <a:rPr lang="en-US" dirty="0" smtClean="0"/>
              <a:t>Manager / Server / Master – Manages the connectivity between clients and workers</a:t>
            </a:r>
          </a:p>
          <a:p>
            <a:r>
              <a:rPr lang="en-US" dirty="0" smtClean="0"/>
              <a:t>Examples</a:t>
            </a:r>
          </a:p>
          <a:p>
            <a:pPr lvl="1"/>
            <a:r>
              <a:rPr lang="en-US" dirty="0" smtClean="0"/>
              <a:t>Hierarchical / Centralized – One common manager / client per site with multiple workers at each site</a:t>
            </a:r>
          </a:p>
          <a:p>
            <a:pPr lvl="1"/>
            <a:r>
              <a:rPr lang="en-US" dirty="0" smtClean="0"/>
              <a:t>Individual submission sites per user, managers per site with multiple workers</a:t>
            </a:r>
          </a:p>
          <a:p>
            <a:r>
              <a:rPr lang="en-US" dirty="0" smtClean="0"/>
              <a:t>Workers and Clients must find the Manager(s) and multiple Managers may want to find each other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Traditional Grid Setup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Start a manager node at each site</a:t>
            </a:r>
          </a:p>
          <a:p>
            <a:r>
              <a:rPr lang="en-US" dirty="0" smtClean="0"/>
              <a:t>Start a submission node at each site</a:t>
            </a:r>
          </a:p>
          <a:p>
            <a:pPr lvl="1"/>
            <a:r>
              <a:rPr lang="en-US" dirty="0" smtClean="0"/>
              <a:t>Add manager IP addresses to each submission node</a:t>
            </a:r>
          </a:p>
          <a:p>
            <a:pPr lvl="1"/>
            <a:r>
              <a:rPr lang="en-US" dirty="0" smtClean="0"/>
              <a:t>Add users to submission node</a:t>
            </a:r>
          </a:p>
          <a:p>
            <a:pPr lvl="1"/>
            <a:r>
              <a:rPr lang="en-US" dirty="0" smtClean="0"/>
              <a:t>Set permissions and security considerations</a:t>
            </a:r>
          </a:p>
          <a:p>
            <a:r>
              <a:rPr lang="en-US" dirty="0" smtClean="0"/>
              <a:t>Start worker nodes and connect to a specific manager</a:t>
            </a:r>
          </a:p>
          <a:p>
            <a:r>
              <a:rPr lang="en-US" dirty="0" smtClean="0"/>
              <a:t>Challenges</a:t>
            </a:r>
          </a:p>
          <a:p>
            <a:pPr lvl="1"/>
            <a:r>
              <a:rPr lang="en-US" dirty="0" smtClean="0"/>
              <a:t>Network connectivity amongst nodes, requires some bidirectional connectivity</a:t>
            </a:r>
          </a:p>
          <a:p>
            <a:pPr lvl="1"/>
            <a:r>
              <a:rPr lang="en-US" dirty="0" smtClean="0"/>
              <a:t>Static IP addresses / DNS recommended or require reconfiguration, whenever there is a change</a:t>
            </a:r>
          </a:p>
          <a:p>
            <a:pPr lvl="1"/>
            <a:r>
              <a:rPr lang="en-US" dirty="0" smtClean="0"/>
              <a:t>Adding a new site requires reconfiguration at each site</a:t>
            </a:r>
          </a:p>
          <a:p>
            <a:pPr lvl="1"/>
            <a:r>
              <a:rPr lang="en-US" dirty="0" smtClean="0"/>
              <a:t>Each site must provide resources for each user</a:t>
            </a:r>
          </a:p>
          <a:p>
            <a:pPr lvl="1"/>
            <a:r>
              <a:rPr lang="en-US" dirty="0" smtClean="0"/>
              <a:t>Difficult to provide connectivity for external users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Grid Appliance Grid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488" y="1252537"/>
            <a:ext cx="8961437" cy="4919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a DHT to Configure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219200"/>
            <a:ext cx="3581400" cy="493776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Distributed Hash Table (DHT)</a:t>
            </a:r>
          </a:p>
          <a:p>
            <a:r>
              <a:rPr lang="en-US" dirty="0" smtClean="0"/>
              <a:t>Decentralized structure for storing values at keys</a:t>
            </a:r>
          </a:p>
          <a:p>
            <a:r>
              <a:rPr lang="en-US" dirty="0" smtClean="0"/>
              <a:t>Log N communication cost</a:t>
            </a:r>
          </a:p>
          <a:p>
            <a:r>
              <a:rPr lang="en-US" dirty="0" smtClean="0"/>
              <a:t>Great for decentralized discovery</a:t>
            </a:r>
          </a:p>
          <a:p>
            <a:pPr lvl="1"/>
            <a:r>
              <a:rPr lang="en-US" dirty="0" smtClean="0"/>
              <a:t>Manager nodes store their IP addresses in DHT – DHT[managers] += IP</a:t>
            </a:r>
          </a:p>
          <a:p>
            <a:pPr lvl="1"/>
            <a:r>
              <a:rPr lang="en-US" dirty="0" smtClean="0"/>
              <a:t>Client / workers query DHT to obtain list of managers</a:t>
            </a:r>
          </a:p>
          <a:p>
            <a:pPr lvl="1"/>
            <a:r>
              <a:rPr lang="en-US" dirty="0" smtClean="0"/>
              <a:t>Clients can query later to add more manager nodes 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1204288"/>
            <a:ext cx="5160147" cy="415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P2P VPN – IPOP – Overview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3657600"/>
            <a:ext cx="8229600" cy="2514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dirty="0" smtClean="0"/>
              <a:t>	networks (</a:t>
            </a:r>
            <a:r>
              <a:rPr lang="en-US" sz="3200" dirty="0" err="1" smtClean="0"/>
              <a:t>SocialVPN</a:t>
            </a:r>
            <a:r>
              <a:rPr lang="en-US" sz="3200" dirty="0" smtClean="0"/>
              <a:t>)</a:t>
            </a:r>
          </a:p>
          <a:p>
            <a:r>
              <a:rPr lang="en-US" sz="3200" dirty="0" smtClean="0"/>
              <a:t>Written in C#, portable without recompilation</a:t>
            </a: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57737" y="1143000"/>
            <a:ext cx="4005263" cy="3061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Content Placeholder 4"/>
          <p:cNvSpPr txBox="1">
            <a:spLocks/>
          </p:cNvSpPr>
          <p:nvPr/>
        </p:nvSpPr>
        <p:spPr>
          <a:xfrm>
            <a:off x="457200" y="1143000"/>
            <a:ext cx="4191000" cy="518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A VN framework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Supports peer discovery (address resolution) through a DHT and social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IPOP’s P2P Usage</a:t>
            </a:r>
            <a:endParaRPr lang="en-US" dirty="0"/>
          </a:p>
        </p:txBody>
      </p:sp>
      <p:pic>
        <p:nvPicPr>
          <p:cNvPr id="15362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94176" y="1216152"/>
            <a:ext cx="1240883" cy="324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IPOP’s P2P Usage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219200"/>
            <a:ext cx="3352800" cy="33528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All nodes join a DHT overlay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Decentralized NAT traversal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Hole punching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Relaying across overlay</a:t>
            </a:r>
          </a:p>
        </p:txBody>
      </p:sp>
      <p:pic>
        <p:nvPicPr>
          <p:cNvPr id="14338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91386" y="1216152"/>
            <a:ext cx="3852414" cy="324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IPOP’s P2P Usage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419600"/>
            <a:ext cx="8229600" cy="533400"/>
          </a:xfrm>
        </p:spPr>
        <p:txBody>
          <a:bodyPr>
            <a:normAutofit lnSpcReduction="10000"/>
          </a:bodyPr>
          <a:lstStyle/>
          <a:p>
            <a:r>
              <a:rPr lang="en-US" sz="3000" dirty="0" smtClean="0"/>
              <a:t>IP Mapping =&gt; DHT[IP] = P2P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219200"/>
            <a:ext cx="3352800" cy="33528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All nodes join a DHT P2P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Decentralized NAT traversal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Hole punching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Relaying across overlay</a:t>
            </a:r>
          </a:p>
        </p:txBody>
      </p:sp>
      <p:pic>
        <p:nvPicPr>
          <p:cNvPr id="13314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84786" y="1216152"/>
            <a:ext cx="4087614" cy="34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IPOP’s P2P Usage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219200"/>
            <a:ext cx="3352800" cy="33528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All nodes join a DHT P2P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Decentralized NAT traversal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Hole punching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Relaying across overlay</a:t>
            </a:r>
          </a:p>
        </p:txBody>
      </p:sp>
      <p:pic>
        <p:nvPicPr>
          <p:cNvPr id="12290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87992" y="1216152"/>
            <a:ext cx="4160608" cy="34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4419600"/>
            <a:ext cx="8229600" cy="1371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IP Mapping =&gt; DHT[IP] = P2P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Connecting two peers: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Resolve IP to a P2P Address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IPOP’s P2P Usage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419600"/>
            <a:ext cx="8229600" cy="1371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IP Mapping =&gt; DHT[IP] = P2P</a:t>
            </a:r>
          </a:p>
          <a:p>
            <a:r>
              <a:rPr lang="en-US" dirty="0" smtClean="0"/>
              <a:t>Connecting two peers:</a:t>
            </a:r>
          </a:p>
          <a:p>
            <a:pPr lvl="1"/>
            <a:r>
              <a:rPr lang="en-US" dirty="0" smtClean="0"/>
              <a:t>Resolve IP to a P2P Address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219200"/>
            <a:ext cx="3352800" cy="33528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All nodes join a DHT P2P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Decentralized NAT traversal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Hole punching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Relaying across overlay</a:t>
            </a:r>
          </a:p>
        </p:txBody>
      </p:sp>
      <p:pic>
        <p:nvPicPr>
          <p:cNvPr id="4098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4553" y="1216152"/>
            <a:ext cx="5337047" cy="3584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IPOP’s P2P Usage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419600"/>
            <a:ext cx="8229600" cy="1828800"/>
          </a:xfrm>
        </p:spPr>
        <p:txBody>
          <a:bodyPr>
            <a:normAutofit/>
          </a:bodyPr>
          <a:lstStyle/>
          <a:p>
            <a:r>
              <a:rPr lang="en-US" dirty="0" smtClean="0"/>
              <a:t>IP Mapping =&gt; DHT[IP] = P2P</a:t>
            </a:r>
          </a:p>
          <a:p>
            <a:r>
              <a:rPr lang="en-US" dirty="0" smtClean="0"/>
              <a:t>Connecting two peers:</a:t>
            </a:r>
          </a:p>
          <a:p>
            <a:pPr lvl="1"/>
            <a:r>
              <a:rPr lang="en-US" dirty="0" smtClean="0"/>
              <a:t>Resolve IP to a P2P Address</a:t>
            </a:r>
          </a:p>
          <a:p>
            <a:pPr lvl="1"/>
            <a:r>
              <a:rPr lang="en-US" dirty="0" smtClean="0"/>
              <a:t>Form direct connection between the two parties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219200"/>
            <a:ext cx="3352800" cy="33528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All nodes join a DHT P2P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Decentralized NAT traversal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Hole punching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Relaying across overlay</a:t>
            </a:r>
          </a:p>
        </p:txBody>
      </p:sp>
      <p:pic>
        <p:nvPicPr>
          <p:cNvPr id="3075" name="Picture 3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1216152"/>
            <a:ext cx="5344718" cy="359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IPOP’s P2P Usage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419600"/>
            <a:ext cx="8229600" cy="1828800"/>
          </a:xfrm>
        </p:spPr>
        <p:txBody>
          <a:bodyPr>
            <a:normAutofit/>
          </a:bodyPr>
          <a:lstStyle/>
          <a:p>
            <a:r>
              <a:rPr lang="en-US" dirty="0" smtClean="0"/>
              <a:t>IP Mapping =&gt; DHT[IP] = P2P</a:t>
            </a:r>
          </a:p>
          <a:p>
            <a:r>
              <a:rPr lang="en-US" dirty="0" smtClean="0"/>
              <a:t>Connecting two peers:</a:t>
            </a:r>
          </a:p>
          <a:p>
            <a:pPr lvl="1"/>
            <a:r>
              <a:rPr lang="en-US" dirty="0" smtClean="0"/>
              <a:t>Resolve IP to a P2P Address</a:t>
            </a:r>
          </a:p>
          <a:p>
            <a:pPr lvl="1"/>
            <a:r>
              <a:rPr lang="en-US" dirty="0" smtClean="0"/>
              <a:t>Form direct connection between the two parties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219200"/>
            <a:ext cx="3352800" cy="33528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All nodes join a DHT P2P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Decentralized NAT traversal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Hole punching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Relaying across overlay</a:t>
            </a:r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1216152"/>
            <a:ext cx="5344718" cy="3654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Configuration of the Grid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Reuse group concept from online social networks such as Facebook and Google Groups</a:t>
            </a:r>
          </a:p>
          <a:p>
            <a:r>
              <a:rPr lang="en-US" dirty="0" smtClean="0"/>
              <a:t>A grid is represented by a single group with each organization or indivisible unit represented by a subgroup</a:t>
            </a:r>
          </a:p>
          <a:p>
            <a:r>
              <a:rPr lang="en-US" dirty="0" smtClean="0"/>
              <a:t>Upon joining (creating) a grid group and an organization users can download configuration files</a:t>
            </a:r>
          </a:p>
          <a:p>
            <a:pPr lvl="1"/>
            <a:r>
              <a:rPr lang="en-US" dirty="0" smtClean="0"/>
              <a:t>Individual configuration files for managers, workers, and submission nodes</a:t>
            </a:r>
          </a:p>
          <a:p>
            <a:pPr lvl="1"/>
            <a:r>
              <a:rPr lang="en-US" dirty="0" smtClean="0"/>
              <a:t>Specifies the users identity and can be used to automatically obtain a signed certificate for the user and thus can be used on multiple machines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Comparison to a Statically Configured Grid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Connect resources from EC2 US East Coast, University of Florida, and </a:t>
            </a:r>
            <a:r>
              <a:rPr lang="en-US" dirty="0" err="1" smtClean="0"/>
              <a:t>FutureGrid’s</a:t>
            </a:r>
            <a:r>
              <a:rPr lang="en-US" dirty="0" smtClean="0"/>
              <a:t> Eucalyptus at Indiana University</a:t>
            </a:r>
          </a:p>
          <a:p>
            <a:r>
              <a:rPr lang="en-US" dirty="0" smtClean="0"/>
              <a:t>EC2 and Indiana University has a cone NAT and University of Florida has a port restricted cone NAT</a:t>
            </a:r>
          </a:p>
          <a:p>
            <a:r>
              <a:rPr lang="en-US" dirty="0" smtClean="0"/>
              <a:t>Grid Middleware – Condor</a:t>
            </a:r>
          </a:p>
          <a:p>
            <a:r>
              <a:rPr lang="en-US" dirty="0" smtClean="0"/>
              <a:t>Static grid was preconfigured, each node already has a OpenVPN security configuration and knows the IP address of the head node, limited to the configuration of Condor</a:t>
            </a:r>
          </a:p>
          <a:p>
            <a:r>
              <a:rPr lang="en-US" dirty="0" smtClean="0"/>
              <a:t>Grid Appliance grid already has configuration file but must connect to P2P overlay, discover manager, and establish a P2P connection to the manager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534400" cy="4937760"/>
          </a:xfrm>
        </p:spPr>
        <p:txBody>
          <a:bodyPr/>
          <a:lstStyle/>
          <a:p>
            <a:r>
              <a:rPr lang="en-US" dirty="0" smtClean="0"/>
              <a:t>50 Resources at each site</a:t>
            </a:r>
          </a:p>
          <a:p>
            <a:r>
              <a:rPr lang="en-US" dirty="0" smtClean="0"/>
              <a:t>Time for all nodes to register with manager</a:t>
            </a:r>
          </a:p>
          <a:p>
            <a:r>
              <a:rPr lang="en-US" dirty="0" smtClean="0"/>
              <a:t>Time for a submission site to connect with each node and the node return the job results (5 minute sleep job)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Negligible overhead for using P2P technologies for configuration and addressing NAT connectivity issues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/>
        </p:nvGraphicFramePr>
        <p:xfrm>
          <a:off x="457200" y="3124200"/>
          <a:ext cx="8229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Time to Connect (s)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Time to Run Job (s)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Static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389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Grid Appliance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451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DHT can be useful for decentralized resource configuration</a:t>
            </a:r>
          </a:p>
          <a:p>
            <a:pPr lvl="1"/>
            <a:r>
              <a:rPr lang="en-US" dirty="0" smtClean="0"/>
              <a:t>Grid Middleware manager discovery</a:t>
            </a:r>
          </a:p>
          <a:p>
            <a:pPr lvl="1"/>
            <a:r>
              <a:rPr lang="en-US" dirty="0" smtClean="0"/>
              <a:t>P2P VPN node discovery</a:t>
            </a:r>
          </a:p>
          <a:p>
            <a:r>
              <a:rPr lang="en-US" dirty="0" smtClean="0"/>
              <a:t>P2P VPN can provide connectivity when dealing with NAT constraints</a:t>
            </a:r>
          </a:p>
          <a:p>
            <a:r>
              <a:rPr lang="en-US" dirty="0" smtClean="0"/>
              <a:t>Approach has small self-configuration overhead</a:t>
            </a:r>
          </a:p>
          <a:p>
            <a:r>
              <a:rPr lang="en-US" dirty="0" smtClean="0"/>
              <a:t>Freely available at http://www.grid-appliance.org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pic>
        <p:nvPicPr>
          <p:cNvPr id="1029" name="Picture 5" descr="C:\Documents and Settings\acisuser\Desktop\desktop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71887" y="2805112"/>
            <a:ext cx="1800225" cy="1247775"/>
          </a:xfrm>
          <a:prstGeom prst="rect">
            <a:avLst/>
          </a:prstGeom>
          <a:noFill/>
        </p:spPr>
      </p:pic>
      <p:pic>
        <p:nvPicPr>
          <p:cNvPr id="1030" name="Picture 6" descr="C:\Documents and Settings\acisuser\Desktop\job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6887" y="3205162"/>
            <a:ext cx="5610225" cy="447675"/>
          </a:xfrm>
          <a:prstGeom prst="rect">
            <a:avLst/>
          </a:prstGeom>
          <a:noFill/>
        </p:spPr>
      </p:pic>
      <p:pic>
        <p:nvPicPr>
          <p:cNvPr id="1031" name="Picture 7" descr="C:\Documents and Settings\acisuser\Desktop\nul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4712" y="3205162"/>
            <a:ext cx="2314575" cy="447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5" name="Picture 7" descr="C:\Documents and Settings\acisuser\Desktop\desktop_gri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5900" y="3962400"/>
            <a:ext cx="2171700" cy="2276475"/>
          </a:xfrm>
          <a:prstGeom prst="rect">
            <a:avLst/>
          </a:prstGeom>
          <a:noFill/>
        </p:spPr>
      </p:pic>
      <p:pic>
        <p:nvPicPr>
          <p:cNvPr id="2056" name="Picture 8" descr="C:\Documents and Settings\acisuser\Desktop\desktop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1828800"/>
            <a:ext cx="1800225" cy="1247775"/>
          </a:xfrm>
          <a:prstGeom prst="rect">
            <a:avLst/>
          </a:prstGeom>
          <a:noFill/>
        </p:spPr>
      </p:pic>
      <p:pic>
        <p:nvPicPr>
          <p:cNvPr id="2057" name="Picture 9" descr="C:\Documents and Settings\acisuser\Desktop\clou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3886200"/>
            <a:ext cx="2409825" cy="2295525"/>
          </a:xfrm>
          <a:prstGeom prst="rect">
            <a:avLst/>
          </a:prstGeom>
          <a:noFill/>
        </p:spPr>
      </p:pic>
      <p:pic>
        <p:nvPicPr>
          <p:cNvPr id="2058" name="Picture 10" descr="C:\Documents and Settings\acisuser\Desktop\cluste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1200" y="1314450"/>
            <a:ext cx="1971675" cy="2190750"/>
          </a:xfrm>
          <a:prstGeom prst="rect">
            <a:avLst/>
          </a:prstGeom>
          <a:noFill/>
        </p:spPr>
      </p:pic>
      <p:pic>
        <p:nvPicPr>
          <p:cNvPr id="2059" name="Picture 11" descr="C:\Documents and Settings\acisuser\Desktop\internet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90950" y="2790825"/>
            <a:ext cx="1562100" cy="1276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797</TotalTime>
  <Words>890</Words>
  <Application>Microsoft Office PowerPoint</Application>
  <PresentationFormat>On-screen Show (4:3)</PresentationFormat>
  <Paragraphs>135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Origin</vt:lpstr>
      <vt:lpstr>Grid Appliance – On the Design of Self-Organizing, Decentralized Grids</vt:lpstr>
      <vt:lpstr>Background</vt:lpstr>
      <vt:lpstr>Grid Appliance Overview</vt:lpstr>
      <vt:lpstr>Typical Grid Configuration</vt:lpstr>
      <vt:lpstr>Traditional Grid Setup</vt:lpstr>
      <vt:lpstr>Grid Appliance Grid</vt:lpstr>
      <vt:lpstr>Using a DHT to Configure</vt:lpstr>
      <vt:lpstr>P2P VPN – IPOP – Overview</vt:lpstr>
      <vt:lpstr>IPOP’s P2P Usage</vt:lpstr>
      <vt:lpstr>IPOP’s P2P Usage</vt:lpstr>
      <vt:lpstr>IPOP’s P2P Usage</vt:lpstr>
      <vt:lpstr>IPOP’s P2P Usage</vt:lpstr>
      <vt:lpstr>IPOP’s P2P Usage</vt:lpstr>
      <vt:lpstr>IPOP’s P2P Usage</vt:lpstr>
      <vt:lpstr>IPOP’s P2P Usage</vt:lpstr>
      <vt:lpstr>User Configuration of the Grid</vt:lpstr>
      <vt:lpstr>Comparison to a Statically Configured Grid</vt:lpstr>
      <vt:lpstr>Evaluation</vt:lpstr>
      <vt:lpstr>Conclusions</vt:lpstr>
      <vt:lpstr>Motivation</vt:lpstr>
      <vt:lpstr>Slide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Structured Overlays and Distributed Hash Tables</dc:title>
  <dc:creator>ACIS</dc:creator>
  <cp:lastModifiedBy>acis</cp:lastModifiedBy>
  <cp:revision>34</cp:revision>
  <dcterms:created xsi:type="dcterms:W3CDTF">2010-11-15T00:05:43Z</dcterms:created>
  <dcterms:modified xsi:type="dcterms:W3CDTF">2011-04-03T22:59:01Z</dcterms:modified>
</cp:coreProperties>
</file>